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без заголовка" id="{56A74D7B-4B06-400F-B443-22C95C479136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3956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222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7691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6369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14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3546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7671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9502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5227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454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77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685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6848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947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7683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516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6605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239F37-990E-4406-ACE1-1F8ED0A91567}" type="datetimeFigureOut">
              <a:rPr lang="uk-UA" smtClean="0"/>
              <a:t>06.12.2021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714C30B-0FC3-4CCF-A54A-40090E8BD39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0233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4990941"/>
            <a:ext cx="12191999" cy="2971801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Кафедра соціальної медицини та організація охорони </a:t>
            </a:r>
            <a:r>
              <a:rPr lang="uk-UA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здоров’я</a:t>
            </a:r>
            <a:br>
              <a:rPr lang="uk-UA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4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Презентація елективного курсу дисципліни </a:t>
            </a:r>
            <a:r>
              <a:rPr lang="uk-UA" sz="4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4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3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3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8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uk-UA" sz="8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Соціальна фармація</a:t>
            </a:r>
            <a:r>
              <a:rPr lang="uk-UA" sz="8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br>
              <a:rPr lang="uk-UA" sz="8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4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uk-UA" sz="4200" b="1" i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студентів фармацевтичного </a:t>
            </a:r>
            <a:r>
              <a:rPr lang="uk-UA" sz="4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факультету</a:t>
            </a:r>
            <a:r>
              <a:rPr lang="uk-UA" sz="4200" b="1" i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денної </a:t>
            </a:r>
            <a:r>
              <a:rPr lang="uk-UA" sz="4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заочної форми навчання</a:t>
            </a:r>
            <a:r>
              <a:rPr lang="uk-UA" sz="4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4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1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8000" i="1" dirty="0"/>
          </a:p>
        </p:txBody>
      </p:sp>
      <p:sp>
        <p:nvSpPr>
          <p:cNvPr id="4" name="Підзаголовок 3"/>
          <p:cNvSpPr>
            <a:spLocks noGrp="1"/>
          </p:cNvSpPr>
          <p:nvPr>
            <p:ph type="subTitle" idx="1"/>
          </p:nvPr>
        </p:nvSpPr>
        <p:spPr>
          <a:xfrm flipH="1">
            <a:off x="12133730" y="5632326"/>
            <a:ext cx="58270" cy="1360145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endParaRPr lang="uk-UA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221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01707" y="121024"/>
            <a:ext cx="11752728" cy="6736976"/>
          </a:xfrm>
        </p:spPr>
        <p:txBody>
          <a:bodyPr>
            <a:normAutofit fontScale="92500" lnSpcReduction="10000"/>
          </a:bodyPr>
          <a:lstStyle/>
          <a:p>
            <a:r>
              <a:rPr lang="uk-UA" sz="2600" b="1" i="1" u="sng" dirty="0">
                <a:solidFill>
                  <a:schemeClr val="tx1"/>
                </a:solidFill>
              </a:rPr>
              <a:t>Предметом</a:t>
            </a:r>
            <a:r>
              <a:rPr lang="uk-UA" sz="2400" b="1" i="1" dirty="0">
                <a:solidFill>
                  <a:schemeClr val="tx1"/>
                </a:solidFill>
              </a:rPr>
              <a:t> вивчення дисципліни  «Соціальна фармація» є теоретико-методологічні основи соціально-економічних аспектів здійснення професійної діяльності в галузі фармації, удосконалення якості надання фармацевтичної допомоги, механізмів забезпечення її доступності населенню та формування соціальної відповідальності  фармацевтичних працівників.</a:t>
            </a:r>
          </a:p>
          <a:p>
            <a:r>
              <a:rPr lang="uk-UA" sz="2600" b="1" i="1" u="sng" dirty="0">
                <a:solidFill>
                  <a:schemeClr val="tx1"/>
                </a:solidFill>
              </a:rPr>
              <a:t>Метою</a:t>
            </a:r>
            <a:r>
              <a:rPr lang="uk-UA" sz="2400" b="1" i="1" dirty="0">
                <a:solidFill>
                  <a:schemeClr val="tx1"/>
                </a:solidFill>
              </a:rPr>
              <a:t> викладання навчальної дисципліни «Соціальна фармація» є узагальнення і поглиблення знань про суть соціальних аспектів фармацевтичної галузі і сучасних умовах; формування професійних знань, умінь і навичок в питаннях соціальної фармації, професійної компетентності та загальної ерудиції провізорів.</a:t>
            </a:r>
          </a:p>
          <a:p>
            <a:r>
              <a:rPr lang="uk-UA" sz="2600" b="1" i="1" u="sng" dirty="0">
                <a:solidFill>
                  <a:schemeClr val="tx1"/>
                </a:solidFill>
              </a:rPr>
              <a:t>Основними завданнями</a:t>
            </a:r>
            <a:r>
              <a:rPr lang="uk-UA" sz="2600" b="1" i="1" dirty="0">
                <a:solidFill>
                  <a:schemeClr val="tx1"/>
                </a:solidFill>
              </a:rPr>
              <a:t> </a:t>
            </a:r>
            <a:r>
              <a:rPr lang="uk-UA" sz="2400" b="1" i="1" dirty="0">
                <a:solidFill>
                  <a:schemeClr val="tx1"/>
                </a:solidFill>
              </a:rPr>
              <a:t>у вивченні дисципліни є формування у студентів необхідних знань щодо теоретичних і практичних основ соціальної політики в забезпеченні населення лікарськими засобами в Україні та за кордоном; використання нормативно-правової бази з питань регулювання соціальних та економічних аспектів фармацевтичної діяльності, дотримання основних принципів фармацевтичної етики та деонтології; узагальнення соціальних питань діяльності аптечного закладу та опрацювання шляхів підвищення його  соціальної привабливості.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54556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28601" y="147918"/>
            <a:ext cx="11618258" cy="645458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3500" b="1" i="1" u="sng" dirty="0">
                <a:solidFill>
                  <a:schemeClr val="tx1"/>
                </a:solidFill>
              </a:rPr>
              <a:t>Структура курсу включає опрацювання тематики</a:t>
            </a:r>
            <a:endParaRPr lang="uk-UA" sz="3500" i="1" dirty="0">
              <a:solidFill>
                <a:schemeClr val="tx1"/>
              </a:solidFill>
            </a:endParaRPr>
          </a:p>
          <a:p>
            <a:endParaRPr lang="uk-UA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chemeClr val="tx1"/>
                </a:solidFill>
              </a:rPr>
              <a:t>1</a:t>
            </a:r>
            <a:r>
              <a:rPr lang="uk-UA" b="1" dirty="0">
                <a:solidFill>
                  <a:schemeClr val="tx1"/>
                </a:solidFill>
              </a:rPr>
              <a:t>. Міжнародний досвід становлення та розвитку соціальної фармації.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2. Теоретичні основи формування соціальної політики у забезпеченні населення </a:t>
            </a:r>
            <a:r>
              <a:rPr lang="uk-UA" b="1" dirty="0" smtClean="0">
                <a:solidFill>
                  <a:schemeClr val="tx1"/>
                </a:solidFill>
              </a:rPr>
              <a:t>лікарськими </a:t>
            </a:r>
            <a:r>
              <a:rPr lang="uk-UA" b="1" dirty="0">
                <a:solidFill>
                  <a:schemeClr val="tx1"/>
                </a:solidFill>
              </a:rPr>
              <a:t>засобами.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3. Соціальне значення лікарських засобів.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4. Стратегічні пріоритети формування системи фармацевтичної безпеки України.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5. Медичне страхування як складова соціальної політики держави.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6. Соціально-економічні підходи до забезпечення населення ЛЗ та ВМП.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7. Державні соціальні гарантії щодо забезпечення професійних прав, пільг та доходів фармацевтичних працівників.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8. Соціальна фармація і право.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9. Соціальна відповідальність фармацевтичного бізнесу.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10. Соціальний маркетинг в умовах сучасного фармацевтичного ринку.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11. Соціальна роль менеджменту у фармацевтичних організаціях.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12. соціально-фармацевтичні аспекти у наданні фармацевтичної допомоги окремим категоріям хворих. </a:t>
            </a:r>
            <a:r>
              <a:rPr lang="uk-UA" b="1" dirty="0" smtClean="0">
                <a:solidFill>
                  <a:schemeClr val="tx1"/>
                </a:solidFill>
              </a:rPr>
              <a:t>Реімбурсація </a:t>
            </a:r>
            <a:r>
              <a:rPr lang="uk-UA" b="1" dirty="0">
                <a:solidFill>
                  <a:schemeClr val="tx1"/>
                </a:solidFill>
              </a:rPr>
              <a:t>у фармації. Державна програма «Доступні ліки».</a:t>
            </a:r>
          </a:p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13. відповідальне самолікування та фармацевтична опіка.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1565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" y="0"/>
            <a:ext cx="12021670" cy="67638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i="1" u="sng" dirty="0">
                <a:solidFill>
                  <a:schemeClr val="tx1"/>
                </a:solidFill>
              </a:rPr>
              <a:t>Після завершення курсу студенти будуть знати :</a:t>
            </a:r>
            <a:endParaRPr lang="uk-UA" sz="3200" b="1" i="1" dirty="0">
              <a:solidFill>
                <a:schemeClr val="tx1"/>
              </a:solidFill>
            </a:endParaRPr>
          </a:p>
          <a:p>
            <a:r>
              <a:rPr lang="uk-UA" b="1" dirty="0" smtClean="0">
                <a:solidFill>
                  <a:schemeClr val="tx1"/>
                </a:solidFill>
              </a:rPr>
              <a:t>передумови </a:t>
            </a:r>
            <a:r>
              <a:rPr lang="uk-UA" b="1" dirty="0">
                <a:solidFill>
                  <a:schemeClr val="tx1"/>
                </a:solidFill>
              </a:rPr>
              <a:t>виникнення та основні етапи розвитку соціальної фармації;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теоретичні </a:t>
            </a:r>
            <a:r>
              <a:rPr lang="uk-UA" b="1" dirty="0">
                <a:solidFill>
                  <a:schemeClr val="tx1"/>
                </a:solidFill>
              </a:rPr>
              <a:t>основи формування соціальної політики у забезпеченні населення лікарськими засобами;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соціальні </a:t>
            </a:r>
            <a:r>
              <a:rPr lang="uk-UA" b="1" dirty="0">
                <a:solidFill>
                  <a:schemeClr val="tx1"/>
                </a:solidFill>
              </a:rPr>
              <a:t>аспекти створення, державної реєстрації та впровадження ЛЗ у виробництво;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механізм </a:t>
            </a:r>
            <a:r>
              <a:rPr lang="uk-UA" b="1" dirty="0">
                <a:solidFill>
                  <a:schemeClr val="tx1"/>
                </a:solidFill>
              </a:rPr>
              <a:t>формування ефективної системи соціально-економічних відносин у суспільстві;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систему </a:t>
            </a:r>
            <a:r>
              <a:rPr lang="uk-UA" b="1" dirty="0">
                <a:solidFill>
                  <a:schemeClr val="tx1"/>
                </a:solidFill>
              </a:rPr>
              <a:t>державних закупівель ЛЗ та ВМП в Україні;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порядок </a:t>
            </a:r>
            <a:r>
              <a:rPr lang="uk-UA" b="1" dirty="0">
                <a:solidFill>
                  <a:schemeClr val="tx1"/>
                </a:solidFill>
              </a:rPr>
              <a:t>фінансування безоплатного та пільгового відпуску ЛЗ окремим групам населення;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організаційні </a:t>
            </a:r>
            <a:r>
              <a:rPr lang="uk-UA" b="1" dirty="0">
                <a:solidFill>
                  <a:schemeClr val="tx1"/>
                </a:solidFill>
              </a:rPr>
              <a:t>та методологічні принципи визначення доступності фармацевтичної допомоги населенню;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організаційну </a:t>
            </a:r>
            <a:r>
              <a:rPr lang="uk-UA" b="1" dirty="0">
                <a:solidFill>
                  <a:schemeClr val="tx1"/>
                </a:solidFill>
              </a:rPr>
              <a:t>структуру, механізми функціонування системи реімбурсації вартості фармацевтичної допомоги у світовій практиці;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державні </a:t>
            </a:r>
            <a:r>
              <a:rPr lang="uk-UA" b="1" dirty="0">
                <a:solidFill>
                  <a:schemeClr val="tx1"/>
                </a:solidFill>
              </a:rPr>
              <a:t>соціальні гарантії забезпечення професійних прав, пільг та доходів фармацевтичних працівників</a:t>
            </a:r>
            <a:r>
              <a:rPr lang="uk-UA" b="1" dirty="0" smtClean="0">
                <a:solidFill>
                  <a:schemeClr val="tx1"/>
                </a:solidFill>
              </a:rPr>
              <a:t>.</a:t>
            </a:r>
            <a:endParaRPr lang="uk-UA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17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34471" y="0"/>
            <a:ext cx="11887200" cy="738243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600" b="1" u="sng" dirty="0">
                <a:solidFill>
                  <a:schemeClr val="tx1"/>
                </a:solidFill>
              </a:rPr>
              <a:t>Після завершення курсу студенти будуть вміти :</a:t>
            </a:r>
            <a:endParaRPr lang="uk-UA" sz="2600" dirty="0">
              <a:solidFill>
                <a:schemeClr val="tx1"/>
              </a:solidFill>
            </a:endParaRPr>
          </a:p>
          <a:p>
            <a:pPr lvl="0"/>
            <a:r>
              <a:rPr lang="uk-UA" b="1" dirty="0">
                <a:solidFill>
                  <a:schemeClr val="tx1"/>
                </a:solidFill>
              </a:rPr>
              <a:t>визначати показники фізичної та економічної доступності фармацевтичної допомоги населенню;</a:t>
            </a:r>
          </a:p>
          <a:p>
            <a:pPr lvl="0"/>
            <a:r>
              <a:rPr lang="uk-UA" b="1" dirty="0">
                <a:solidFill>
                  <a:schemeClr val="tx1"/>
                </a:solidFill>
              </a:rPr>
              <a:t>визначати показники потреби в обсягах фармацевтичної допомоги хворим на окремі патології;</a:t>
            </a:r>
          </a:p>
          <a:p>
            <a:pPr lvl="0"/>
            <a:r>
              <a:rPr lang="uk-UA" b="1" dirty="0">
                <a:solidFill>
                  <a:schemeClr val="tx1"/>
                </a:solidFill>
              </a:rPr>
              <a:t>проводити фармако-економічний аналіз ефективності фармацевтичної допомоги соціально-вразливим верствам населення та хворим та важкі та </a:t>
            </a:r>
            <a:r>
              <a:rPr lang="uk-UA" b="1" dirty="0" smtClean="0">
                <a:solidFill>
                  <a:schemeClr val="tx1"/>
                </a:solidFill>
              </a:rPr>
              <a:t>орфанні захворювання</a:t>
            </a:r>
            <a:r>
              <a:rPr lang="uk-UA" b="1" dirty="0">
                <a:solidFill>
                  <a:schemeClr val="tx1"/>
                </a:solidFill>
              </a:rPr>
              <a:t>;</a:t>
            </a:r>
          </a:p>
          <a:p>
            <a:pPr lvl="0"/>
            <a:r>
              <a:rPr lang="uk-UA" b="1" dirty="0">
                <a:solidFill>
                  <a:schemeClr val="tx1"/>
                </a:solidFill>
              </a:rPr>
              <a:t>визначати обсяг фармацевтичної допомоги у системі реімбурсації її вартості.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uk-UA" sz="2600" b="1" u="sng" dirty="0">
                <a:solidFill>
                  <a:schemeClr val="tx1"/>
                </a:solidFill>
              </a:rPr>
              <a:t>Після завершення курсу студенти будуть володіти :</a:t>
            </a:r>
            <a:endParaRPr lang="uk-UA" sz="2600" dirty="0">
              <a:solidFill>
                <a:schemeClr val="tx1"/>
              </a:solidFill>
            </a:endParaRPr>
          </a:p>
          <a:p>
            <a:pPr lvl="0"/>
            <a:r>
              <a:rPr lang="uk-UA" b="1" dirty="0">
                <a:solidFill>
                  <a:schemeClr val="tx1"/>
                </a:solidFill>
              </a:rPr>
              <a:t>методами та прийомами аналізу щодо визначення загальних тенденцій розвитку фармацевтичного сектору галузі охорони здоров’я; методами порівняльного, документального, мета-аналізу й іншими;</a:t>
            </a:r>
          </a:p>
          <a:p>
            <a:pPr lvl="0"/>
            <a:r>
              <a:rPr lang="uk-UA" b="1" dirty="0">
                <a:solidFill>
                  <a:schemeClr val="tx1"/>
                </a:solidFill>
              </a:rPr>
              <a:t>навиками використання інформаційних баз даних (Державний реєстр лікарських засобів) при проведенні медико-фармацевтичних досліджень та інше.</a:t>
            </a:r>
          </a:p>
          <a:p>
            <a:pPr marL="0" indent="0">
              <a:buNone/>
            </a:pPr>
            <a:endParaRPr lang="uk-UA" dirty="0"/>
          </a:p>
          <a:p>
            <a:pPr marL="0" indent="0" algn="r">
              <a:buNone/>
            </a:pPr>
            <a:r>
              <a:rPr lang="uk-UA" b="1" dirty="0" smtClean="0">
                <a:solidFill>
                  <a:schemeClr val="tx1"/>
                </a:solidFill>
              </a:rPr>
              <a:t>Підготовлено </a:t>
            </a:r>
            <a:r>
              <a:rPr lang="uk-UA" b="1" dirty="0">
                <a:solidFill>
                  <a:schemeClr val="tx1"/>
                </a:solidFill>
              </a:rPr>
              <a:t>доцентом кафедри соціальної медицини </a:t>
            </a:r>
            <a:endParaRPr lang="uk-UA" b="1" dirty="0" smtClean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uk-UA" b="1" dirty="0" smtClean="0">
                <a:solidFill>
                  <a:schemeClr val="tx1"/>
                </a:solidFill>
              </a:rPr>
              <a:t>та </a:t>
            </a:r>
            <a:r>
              <a:rPr lang="uk-UA" b="1" dirty="0">
                <a:solidFill>
                  <a:schemeClr val="tx1"/>
                </a:solidFill>
              </a:rPr>
              <a:t>організації охорони здоров’я  </a:t>
            </a:r>
            <a:endParaRPr lang="uk-UA" b="1" dirty="0" smtClean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uk-UA" b="1" dirty="0" smtClean="0">
                <a:solidFill>
                  <a:schemeClr val="tx1"/>
                </a:solidFill>
              </a:rPr>
              <a:t>Тарасюк </a:t>
            </a:r>
            <a:r>
              <a:rPr lang="uk-UA" b="1" dirty="0">
                <a:solidFill>
                  <a:schemeClr val="tx1"/>
                </a:solidFill>
              </a:rPr>
              <a:t>М.Б.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1027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</TotalTime>
  <Words>517</Words>
  <Application>Microsoft Office PowerPoint</Application>
  <PresentationFormat>Широкоэкранный</PresentationFormat>
  <Paragraphs>42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Century Gothic</vt:lpstr>
      <vt:lpstr>Times New Roman</vt:lpstr>
      <vt:lpstr>Wingdings 3</vt:lpstr>
      <vt:lpstr>Сектор</vt:lpstr>
      <vt:lpstr>Кафедра соціальної медицини та організація охорони здоров’я  Презентація елективного курсу дисципліни   «Соціальна фармація» для студентів фармацевтичного факультету, денної та заочної форми навчання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соціальної медицини та організація охорони здоров’я  Презентація елективного курсу дисципліни    «Соціальна фармація»</dc:title>
  <dc:creator>036</dc:creator>
  <cp:lastModifiedBy>user</cp:lastModifiedBy>
  <cp:revision>6</cp:revision>
  <dcterms:created xsi:type="dcterms:W3CDTF">2021-12-06T08:50:57Z</dcterms:created>
  <dcterms:modified xsi:type="dcterms:W3CDTF">2021-12-06T10:27:10Z</dcterms:modified>
</cp:coreProperties>
</file>