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68" r:id="rId4"/>
    <p:sldId id="262" r:id="rId5"/>
    <p:sldId id="260" r:id="rId6"/>
    <p:sldId id="261" r:id="rId7"/>
    <p:sldId id="258" r:id="rId8"/>
    <p:sldId id="257" r:id="rId9"/>
    <p:sldId id="263" r:id="rId10"/>
    <p:sldId id="264" r:id="rId11"/>
    <p:sldId id="259" r:id="rId12"/>
    <p:sldId id="265" r:id="rId13"/>
    <p:sldId id="266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1700"/>
    <a:srgbClr val="422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3BBE-C5E6-4EFD-8019-04DED6D8155C}" type="datetimeFigureOut">
              <a:rPr lang="uk-UA" smtClean="0"/>
              <a:t>04.04.2025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D15C7-2118-437E-9B6A-15AF8E2A022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20780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3BBE-C5E6-4EFD-8019-04DED6D8155C}" type="datetimeFigureOut">
              <a:rPr lang="uk-UA" smtClean="0"/>
              <a:t>04.04.2025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D15C7-2118-437E-9B6A-15AF8E2A022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10762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3BBE-C5E6-4EFD-8019-04DED6D8155C}" type="datetimeFigureOut">
              <a:rPr lang="uk-UA" smtClean="0"/>
              <a:t>04.04.2025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D15C7-2118-437E-9B6A-15AF8E2A022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2930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3BBE-C5E6-4EFD-8019-04DED6D8155C}" type="datetimeFigureOut">
              <a:rPr lang="uk-UA" smtClean="0"/>
              <a:t>04.04.2025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D15C7-2118-437E-9B6A-15AF8E2A022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599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3BBE-C5E6-4EFD-8019-04DED6D8155C}" type="datetimeFigureOut">
              <a:rPr lang="uk-UA" smtClean="0"/>
              <a:t>04.04.2025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D15C7-2118-437E-9B6A-15AF8E2A022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98817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3BBE-C5E6-4EFD-8019-04DED6D8155C}" type="datetimeFigureOut">
              <a:rPr lang="uk-UA" smtClean="0"/>
              <a:t>04.04.2025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D15C7-2118-437E-9B6A-15AF8E2A022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43069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3BBE-C5E6-4EFD-8019-04DED6D8155C}" type="datetimeFigureOut">
              <a:rPr lang="uk-UA" smtClean="0"/>
              <a:t>04.04.2025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D15C7-2118-437E-9B6A-15AF8E2A022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64821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3BBE-C5E6-4EFD-8019-04DED6D8155C}" type="datetimeFigureOut">
              <a:rPr lang="uk-UA" smtClean="0"/>
              <a:t>04.04.2025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D15C7-2118-437E-9B6A-15AF8E2A022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3963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3BBE-C5E6-4EFD-8019-04DED6D8155C}" type="datetimeFigureOut">
              <a:rPr lang="uk-UA" smtClean="0"/>
              <a:t>04.04.2025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D15C7-2118-437E-9B6A-15AF8E2A022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76826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3BBE-C5E6-4EFD-8019-04DED6D8155C}" type="datetimeFigureOut">
              <a:rPr lang="uk-UA" smtClean="0"/>
              <a:t>04.04.2025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D15C7-2118-437E-9B6A-15AF8E2A022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46813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3BBE-C5E6-4EFD-8019-04DED6D8155C}" type="datetimeFigureOut">
              <a:rPr lang="uk-UA" smtClean="0"/>
              <a:t>04.04.2025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D15C7-2118-437E-9B6A-15AF8E2A022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36993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17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33BBE-C5E6-4EFD-8019-04DED6D8155C}" type="datetimeFigureOut">
              <a:rPr lang="uk-UA" smtClean="0"/>
              <a:t>04.04.2025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5D15C7-2118-437E-9B6A-15AF8E2A022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07177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microsoft.com/office/2007/relationships/hdphoto" Target="../media/hdphoto4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microsoft.com/office/2007/relationships/hdphoto" Target="../media/hdphoto30.wdp"/><Relationship Id="rId3" Type="http://schemas.microsoft.com/office/2007/relationships/hdphoto" Target="../media/hdphoto25.wdp"/><Relationship Id="rId7" Type="http://schemas.microsoft.com/office/2007/relationships/hdphoto" Target="../media/hdphoto27.wdp"/><Relationship Id="rId12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png"/><Relationship Id="rId11" Type="http://schemas.microsoft.com/office/2007/relationships/hdphoto" Target="../media/hdphoto29.wdp"/><Relationship Id="rId5" Type="http://schemas.microsoft.com/office/2007/relationships/hdphoto" Target="../media/hdphoto26.wdp"/><Relationship Id="rId15" Type="http://schemas.microsoft.com/office/2007/relationships/hdphoto" Target="../media/hdphoto31.wdp"/><Relationship Id="rId10" Type="http://schemas.openxmlformats.org/officeDocument/2006/relationships/image" Target="../media/image36.png"/><Relationship Id="rId4" Type="http://schemas.openxmlformats.org/officeDocument/2006/relationships/image" Target="../media/image33.png"/><Relationship Id="rId9" Type="http://schemas.microsoft.com/office/2007/relationships/hdphoto" Target="../media/hdphoto28.wdp"/><Relationship Id="rId1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2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33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microsoft.com/office/2007/relationships/hdphoto" Target="../media/hdphoto10.wdp"/><Relationship Id="rId18" Type="http://schemas.openxmlformats.org/officeDocument/2006/relationships/image" Target="../media/image14.png"/><Relationship Id="rId3" Type="http://schemas.microsoft.com/office/2007/relationships/hdphoto" Target="../media/hdphoto5.wdp"/><Relationship Id="rId7" Type="http://schemas.microsoft.com/office/2007/relationships/hdphoto" Target="../media/hdphoto7.wdp"/><Relationship Id="rId12" Type="http://schemas.openxmlformats.org/officeDocument/2006/relationships/image" Target="../media/image11.png"/><Relationship Id="rId17" Type="http://schemas.microsoft.com/office/2007/relationships/hdphoto" Target="../media/hdphoto12.wdp"/><Relationship Id="rId2" Type="http://schemas.openxmlformats.org/officeDocument/2006/relationships/image" Target="../media/image6.png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11" Type="http://schemas.microsoft.com/office/2007/relationships/hdphoto" Target="../media/hdphoto9.wdp"/><Relationship Id="rId5" Type="http://schemas.microsoft.com/office/2007/relationships/hdphoto" Target="../media/hdphoto6.wdp"/><Relationship Id="rId15" Type="http://schemas.microsoft.com/office/2007/relationships/hdphoto" Target="../media/hdphoto11.wdp"/><Relationship Id="rId10" Type="http://schemas.openxmlformats.org/officeDocument/2006/relationships/image" Target="../media/image10.png"/><Relationship Id="rId19" Type="http://schemas.microsoft.com/office/2007/relationships/hdphoto" Target="../media/hdphoto13.wdp"/><Relationship Id="rId4" Type="http://schemas.openxmlformats.org/officeDocument/2006/relationships/image" Target="../media/image7.png"/><Relationship Id="rId9" Type="http://schemas.microsoft.com/office/2007/relationships/hdphoto" Target="../media/hdphoto8.wdp"/><Relationship Id="rId1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microsoft.com/office/2007/relationships/hdphoto" Target="../media/hdphoto16.wdp"/><Relationship Id="rId7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microsoft.com/office/2007/relationships/hdphoto" Target="../media/hdphoto17.wdp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7" Type="http://schemas.microsoft.com/office/2007/relationships/hdphoto" Target="../media/hdphoto20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microsoft.com/office/2007/relationships/hdphoto" Target="../media/hdphoto19.wdp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2.wdp"/><Relationship Id="rId7" Type="http://schemas.microsoft.com/office/2007/relationships/hdphoto" Target="../media/hdphoto24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png"/><Relationship Id="rId5" Type="http://schemas.microsoft.com/office/2007/relationships/hdphoto" Target="../media/hdphoto23.wdp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999" y="3071459"/>
            <a:ext cx="9144000" cy="916665"/>
          </a:xfrm>
        </p:spPr>
        <p:txBody>
          <a:bodyPr/>
          <a:lstStyle/>
          <a:p>
            <a:r>
              <a:rPr lang="uk-UA" dirty="0" smtClean="0"/>
              <a:t>Вікова фізіологія</a:t>
            </a: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2573311" y="4040979"/>
            <a:ext cx="9144000" cy="1655762"/>
          </a:xfrm>
        </p:spPr>
        <p:txBody>
          <a:bodyPr/>
          <a:lstStyle/>
          <a:p>
            <a:endParaRPr lang="uk-UA" dirty="0" smtClean="0"/>
          </a:p>
          <a:p>
            <a:pPr algn="r"/>
            <a:r>
              <a:rPr lang="uk-UA" dirty="0" smtClean="0"/>
              <a:t>Вибіркова дисципліна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rcRect l="33390"/>
          <a:stretch/>
        </p:blipFill>
        <p:spPr>
          <a:xfrm>
            <a:off x="4680327" y="181052"/>
            <a:ext cx="2831345" cy="210533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5528" y="275962"/>
            <a:ext cx="3540040" cy="19575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72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33321" y="233908"/>
            <a:ext cx="3999252" cy="19996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5528" y="4416476"/>
            <a:ext cx="3092190" cy="208411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53483" y="4416477"/>
            <a:ext cx="3045161" cy="202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121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04764"/>
            <a:ext cx="10515600" cy="507711"/>
          </a:xfrm>
        </p:spPr>
        <p:txBody>
          <a:bodyPr>
            <a:noAutofit/>
          </a:bodyPr>
          <a:lstStyle/>
          <a:p>
            <a:pPr algn="ctr"/>
            <a:r>
              <a:rPr lang="uk-UA" sz="3200" dirty="0" smtClean="0"/>
              <a:t>Фізіологічні особливості новонароджених</a:t>
            </a:r>
            <a:endParaRPr lang="uk-UA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80580" y="1161617"/>
            <a:ext cx="4410076" cy="2205038"/>
          </a:xfrm>
          <a:prstGeom prst="rect">
            <a:avLst/>
          </a:prstGeom>
        </p:spPr>
      </p:pic>
      <p:sp>
        <p:nvSpPr>
          <p:cNvPr id="4" name="Прямокутник 3"/>
          <p:cNvSpPr/>
          <p:nvPr/>
        </p:nvSpPr>
        <p:spPr>
          <a:xfrm>
            <a:off x="5583382" y="756546"/>
            <a:ext cx="6400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 smtClean="0"/>
              <a:t>Оцінка стану новонародженого проводиться безпосередньо після народження неонатологом за шкалою Апгар на 1-й та 5-й хвилині життя дитини. Зріла доношена дитина голосно кричить, активно бере грудь матері, активно рухає кінцівками. Переважає тонус м'язів-згиначів. Нормальною вважається поза флексії.</a:t>
            </a:r>
            <a:r>
              <a:rPr lang="ru-RU" dirty="0"/>
              <a:t> </a:t>
            </a:r>
            <a:endParaRPr lang="ru-RU" dirty="0" smtClean="0"/>
          </a:p>
          <a:p>
            <a:pPr algn="just"/>
            <a:r>
              <a:rPr lang="uk-UA" dirty="0" smtClean="0"/>
              <a:t>Зрілість нервової системи оцінюється за фізіологічними рефлексами новонародженого.</a:t>
            </a:r>
            <a:endParaRPr lang="uk-UA" dirty="0"/>
          </a:p>
        </p:txBody>
      </p:sp>
      <p:sp>
        <p:nvSpPr>
          <p:cNvPr id="5" name="Прямокутник 4"/>
          <p:cNvSpPr/>
          <p:nvPr/>
        </p:nvSpPr>
        <p:spPr>
          <a:xfrm>
            <a:off x="265835" y="3757229"/>
            <a:ext cx="483956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/>
              <a:t>Шкіра у новонародженого гладенька, еластична, дещо набрякла гіперемійована. Тонким і ніжним є епідермальний шар. Сполучна тканина слабко розвинена, кількість м'язових волокон незначна, зате шкіра дуже васкуляризована. У ній добре розвинені сальні залози та погано розвинені потові залози. Підшкірний жировий шар у доношених дітей добре виражений.</a:t>
            </a:r>
          </a:p>
        </p:txBody>
      </p:sp>
      <p:sp>
        <p:nvSpPr>
          <p:cNvPr id="7" name="Прямокутник 6"/>
          <p:cNvSpPr/>
          <p:nvPr/>
        </p:nvSpPr>
        <p:spPr>
          <a:xfrm>
            <a:off x="5583382" y="3480229"/>
            <a:ext cx="64008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/>
              <a:t>Органи </a:t>
            </a:r>
            <a:r>
              <a:rPr lang="uk-UA" dirty="0" smtClean="0"/>
              <a:t>чуття </a:t>
            </a:r>
            <a:r>
              <a:rPr lang="uk-UA" dirty="0"/>
              <a:t>у новонароджених недосконалі. Новонароджений реагує на звуки, світло, запахи, відчуває смак, сприймає дотик. Ніс у новонароджених малий, хрящі його м'які, ходи звужені. Слизова оболонка ніжна, добре васкуляризована, а тому дуже уразлива і швидко набухає, що утруднює дихання носом. Додаткові пазухи носа недорозвинені. Слухова труба коротка і широка, розміщена горизонтально. Грудна клітка бочкоподібна, ребра м'які, піддатливі, розміщені горизонтально. Роздвоєння трахеї на рівні </a:t>
            </a:r>
            <a:r>
              <a:rPr lang="en-GB" dirty="0"/>
              <a:t>III—IV </a:t>
            </a:r>
            <a:r>
              <a:rPr lang="uk-UA" dirty="0"/>
              <a:t>грудних хребців. Бронхи відносно вузькі. Легені мають густу капілярну сітку і мало еластичної тканини.</a:t>
            </a:r>
          </a:p>
        </p:txBody>
      </p:sp>
    </p:spTree>
    <p:extLst>
      <p:ext uri="{BB962C8B-B14F-4D97-AF65-F5344CB8AC3E}">
        <p14:creationId xmlns:p14="http://schemas.microsoft.com/office/powerpoint/2010/main" val="888227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04154" y="394926"/>
            <a:ext cx="6906491" cy="640345"/>
          </a:xfrm>
        </p:spPr>
        <p:txBody>
          <a:bodyPr>
            <a:normAutofit/>
          </a:bodyPr>
          <a:lstStyle/>
          <a:p>
            <a:pPr algn="ctr"/>
            <a:r>
              <a:rPr lang="uk-UA" sz="3200" dirty="0" smtClean="0"/>
              <a:t>Вроджені рефлекси новонароджених</a:t>
            </a:r>
            <a:endParaRPr lang="uk-UA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1920" y="188479"/>
            <a:ext cx="2809162" cy="226980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77556" y="2032210"/>
            <a:ext cx="1561016" cy="235431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08601" y="1249353"/>
            <a:ext cx="2589935" cy="2092668"/>
          </a:xfrm>
          <a:prstGeom prst="rect">
            <a:avLst/>
          </a:prstGeom>
        </p:spPr>
      </p:pic>
      <p:sp>
        <p:nvSpPr>
          <p:cNvPr id="8" name="Прямокутник 7"/>
          <p:cNvSpPr/>
          <p:nvPr/>
        </p:nvSpPr>
        <p:spPr>
          <a:xfrm>
            <a:off x="174090" y="2583690"/>
            <a:ext cx="36090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Долонно-ротовий рефлекс Бабкіна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1920" y="3402192"/>
            <a:ext cx="1753395" cy="2510256"/>
          </a:xfrm>
          <a:prstGeom prst="rect">
            <a:avLst/>
          </a:prstGeom>
        </p:spPr>
      </p:pic>
      <p:sp>
        <p:nvSpPr>
          <p:cNvPr id="10" name="Прямокутник 9"/>
          <p:cNvSpPr/>
          <p:nvPr/>
        </p:nvSpPr>
        <p:spPr>
          <a:xfrm>
            <a:off x="276200" y="5912448"/>
            <a:ext cx="23063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Пошуковий </a:t>
            </a:r>
            <a:r>
              <a:rPr lang="uk-UA" dirty="0" smtClean="0"/>
              <a:t>рефлекс</a:t>
            </a:r>
          </a:p>
          <a:p>
            <a:r>
              <a:rPr lang="uk-UA" dirty="0" smtClean="0"/>
              <a:t>(</a:t>
            </a:r>
            <a:r>
              <a:rPr lang="uk-UA" dirty="0"/>
              <a:t>рефлекс Куссмауля).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7130277" y="6050947"/>
            <a:ext cx="21085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Хапальний рефлекс</a:t>
            </a:r>
          </a:p>
        </p:txBody>
      </p:sp>
      <p:sp>
        <p:nvSpPr>
          <p:cNvPr id="12" name="Прямокутник 11"/>
          <p:cNvSpPr/>
          <p:nvPr/>
        </p:nvSpPr>
        <p:spPr>
          <a:xfrm>
            <a:off x="10119445" y="4440930"/>
            <a:ext cx="20725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/>
              <a:t>Рефлекс опори і </a:t>
            </a:r>
            <a:endParaRPr lang="ru-RU" dirty="0" smtClean="0"/>
          </a:p>
          <a:p>
            <a:r>
              <a:rPr lang="ru-RU" dirty="0" smtClean="0"/>
              <a:t>автоматичної ходи </a:t>
            </a:r>
            <a:endParaRPr lang="uk-UA" dirty="0"/>
          </a:p>
        </p:txBody>
      </p:sp>
      <p:sp>
        <p:nvSpPr>
          <p:cNvPr id="13" name="Прямокутник 12"/>
          <p:cNvSpPr/>
          <p:nvPr/>
        </p:nvSpPr>
        <p:spPr>
          <a:xfrm>
            <a:off x="4126596" y="3371437"/>
            <a:ext cx="26954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Рефлекс повзання Бауера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82747" y="4386529"/>
            <a:ext cx="2856493" cy="1401467"/>
          </a:xfrm>
          <a:prstGeom prst="rect">
            <a:avLst/>
          </a:prstGeom>
        </p:spPr>
      </p:pic>
      <p:sp>
        <p:nvSpPr>
          <p:cNvPr id="15" name="Прямокутник 14"/>
          <p:cNvSpPr/>
          <p:nvPr/>
        </p:nvSpPr>
        <p:spPr>
          <a:xfrm>
            <a:off x="3281082" y="5851819"/>
            <a:ext cx="23578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Смоктальний рефлекс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39930" y="4221834"/>
            <a:ext cx="2310781" cy="173085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75954" y="1530455"/>
            <a:ext cx="2847725" cy="1967778"/>
          </a:xfrm>
          <a:prstGeom prst="rect">
            <a:avLst/>
          </a:prstGeom>
        </p:spPr>
      </p:pic>
      <p:sp>
        <p:nvSpPr>
          <p:cNvPr id="19" name="Прямокутник 18"/>
          <p:cNvSpPr/>
          <p:nvPr/>
        </p:nvSpPr>
        <p:spPr>
          <a:xfrm>
            <a:off x="7869887" y="3490701"/>
            <a:ext cx="17069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Рефлекс опори </a:t>
            </a:r>
          </a:p>
        </p:txBody>
      </p:sp>
    </p:spTree>
    <p:extLst>
      <p:ext uri="{BB962C8B-B14F-4D97-AF65-F5344CB8AC3E}">
        <p14:creationId xmlns:p14="http://schemas.microsoft.com/office/powerpoint/2010/main" val="297998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06782" y="143453"/>
            <a:ext cx="7529945" cy="563130"/>
          </a:xfrm>
        </p:spPr>
        <p:txBody>
          <a:bodyPr/>
          <a:lstStyle/>
          <a:p>
            <a:pPr algn="ctr"/>
            <a:r>
              <a:rPr lang="uk-UA" sz="3200" dirty="0">
                <a:solidFill>
                  <a:prstClr val="white"/>
                </a:solidFill>
              </a:rPr>
              <a:t>Фізіологічні особливості новонароджених</a:t>
            </a:r>
            <a:endParaRPr lang="uk-UA" dirty="0"/>
          </a:p>
        </p:txBody>
      </p:sp>
      <p:sp>
        <p:nvSpPr>
          <p:cNvPr id="3" name="Прямокутник 2"/>
          <p:cNvSpPr/>
          <p:nvPr/>
        </p:nvSpPr>
        <p:spPr>
          <a:xfrm>
            <a:off x="307441" y="831274"/>
            <a:ext cx="430876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/>
              <a:t>Після народження дитини та перев'язування пуповини функція серцево-судинної системи значно змінюється. Припиняється плацентарний кровообіг, починає працювати мале коло кровообігу. Розміри серця відносно грудної клітки значно більші, ніж у дорослих. Фізіологічним вважається, коли в періоді новонародженості залишаються відкритими деякі анатомічні сполучення між камерами серця, наприклад, овальний отвір.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4918365" y="831274"/>
            <a:ext cx="691341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/>
              <a:t>Розміри печінки відносно великі. Характерна </a:t>
            </a:r>
            <a:r>
              <a:rPr lang="uk-UA" dirty="0" smtClean="0"/>
              <a:t>її функціональна незрілість, </a:t>
            </a:r>
            <a:r>
              <a:rPr lang="uk-UA" dirty="0"/>
              <a:t>тому у новонароджених розвивається фізіологічна жовтяниця. </a:t>
            </a:r>
            <a:r>
              <a:rPr lang="uk-UA" dirty="0" smtClean="0"/>
              <a:t>Знижений </a:t>
            </a:r>
            <a:r>
              <a:rPr lang="uk-UA" dirty="0"/>
              <a:t>синтез протромбіну, що зумовлює схильність до геморагічного синдрому. Глікогенотворна функція печінки також незріла. Слинні залози недорозвинені, кількість слини зменшена, що зумовлює сухість слизової ротової порожнини. На губах є тверді валики, що сприяє щільному захопленню соска. У товщі щік розміщені жирові утвори (грудочки Біша), які поліпшують акт ссання. У новонароджених легко виникають відригування і блювання через слабкість м'язів кардіальної частини шлунку. Шлунковий сік характеризується зниженою кислотністю і ферментативною активністю. При натуральному вигодовуванні в кишці переважають біфідумбактерії, при штучному — кишкові палички. Протягом перших 2-3 діб після народження виділяється меконій (</a:t>
            </a:r>
            <a:r>
              <a:rPr lang="uk-UA" dirty="0" smtClean="0"/>
              <a:t>перворідний </a:t>
            </a:r>
            <a:r>
              <a:rPr lang="uk-UA" dirty="0"/>
              <a:t>кал) — густа в'язка маса без запаху. Він змінюється так званим перехідним калом коричнювато-зеленуватого кольору, багатим на слиз, іноді водянистим і пінявим. З 5-6-ї доби починається виділення </a:t>
            </a:r>
            <a:r>
              <a:rPr lang="uk-UA" dirty="0" smtClean="0"/>
              <a:t>звичайного </a:t>
            </a:r>
            <a:r>
              <a:rPr lang="uk-UA" dirty="0"/>
              <a:t>калу, який характеризується кислим запахом. У дитини до </a:t>
            </a:r>
            <a:r>
              <a:rPr lang="uk-UA" dirty="0" smtClean="0"/>
              <a:t>3-х </a:t>
            </a:r>
            <a:r>
              <a:rPr lang="uk-UA" dirty="0"/>
              <a:t>місяців кількість випорожнень до 5-7 разів на добу не вважається патологією при умові, що малюк активний, добре </a:t>
            </a:r>
            <a:r>
              <a:rPr lang="uk-UA" dirty="0" smtClean="0"/>
              <a:t>їсть, набирає </a:t>
            </a:r>
            <a:r>
              <a:rPr lang="uk-UA" dirty="0"/>
              <a:t>масу.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307" y="4472853"/>
            <a:ext cx="3028950" cy="1514475"/>
          </a:xfrm>
          <a:prstGeom prst="rect">
            <a:avLst/>
          </a:prstGeom>
        </p:spPr>
      </p:pic>
      <p:sp>
        <p:nvSpPr>
          <p:cNvPr id="8" name="Прямокутник 7"/>
          <p:cNvSpPr/>
          <p:nvPr/>
        </p:nvSpPr>
        <p:spPr>
          <a:xfrm>
            <a:off x="792864" y="6027921"/>
            <a:ext cx="30283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Жовтяниця новонароджених</a:t>
            </a:r>
          </a:p>
        </p:txBody>
      </p:sp>
    </p:spTree>
    <p:extLst>
      <p:ext uri="{BB962C8B-B14F-4D97-AF65-F5344CB8AC3E}">
        <p14:creationId xmlns:p14="http://schemas.microsoft.com/office/powerpoint/2010/main" val="4198483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306782" y="143453"/>
            <a:ext cx="7529945" cy="5631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3200" smtClean="0">
                <a:solidFill>
                  <a:prstClr val="white"/>
                </a:solidFill>
              </a:rPr>
              <a:t>Фізіологічні особливості новонароджених</a:t>
            </a:r>
            <a:endParaRPr lang="uk-UA" dirty="0"/>
          </a:p>
        </p:txBody>
      </p:sp>
      <p:sp>
        <p:nvSpPr>
          <p:cNvPr id="3" name="Прямокутник 2"/>
          <p:cNvSpPr/>
          <p:nvPr/>
        </p:nvSpPr>
        <p:spPr>
          <a:xfrm>
            <a:off x="5569528" y="917369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uk-UA" dirty="0"/>
              <a:t>Нирки у порівнянні з масою тіла </a:t>
            </a:r>
            <a:r>
              <a:rPr lang="uk-UA" dirty="0" smtClean="0"/>
              <a:t>у новонароджених більші, ніж у дорослих, функціонують уже з перших днів життя, хоч мають ще ембріональну будову, зокрема недорозвинені мозкову речовину і ниркову кору. У перші 2—4 дні після народження спостерігається фізіологічна олігурія (мало сечі). У віці 5-7 днів кількість сечовипускань — до 20—25 разів за добу. Потім сеча стає яскраво-жовтою, а в дні, коли маса тіла найменша, — майже коричневою. З 4—5-го дня життя і до кінця першого місяця вона прозора та безбарвна. Організму новонародженого властива велика лабільність водного обміну. Потреба у воді в середньому становить 160—200 г/кг маси дитини на добу.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473" y="1648691"/>
            <a:ext cx="3694110" cy="237478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3891" y="4566372"/>
            <a:ext cx="2937164" cy="19545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1923" y="4566372"/>
            <a:ext cx="3051268" cy="195454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2341" y="4506855"/>
            <a:ext cx="2688882" cy="2014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83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72690" y="168159"/>
            <a:ext cx="5534891" cy="663114"/>
          </a:xfrm>
        </p:spPr>
        <p:txBody>
          <a:bodyPr>
            <a:normAutofit/>
          </a:bodyPr>
          <a:lstStyle/>
          <a:p>
            <a:pPr algn="ctr"/>
            <a:r>
              <a:rPr lang="uk-UA" sz="3600" dirty="0"/>
              <a:t>Фізіологія старіння людини</a:t>
            </a:r>
          </a:p>
        </p:txBody>
      </p:sp>
      <p:sp>
        <p:nvSpPr>
          <p:cNvPr id="3" name="Прямокутник 2"/>
          <p:cNvSpPr/>
          <p:nvPr/>
        </p:nvSpPr>
        <p:spPr>
          <a:xfrm>
            <a:off x="498763" y="1069401"/>
            <a:ext cx="112221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/>
              <a:t>Людина у пізньому віці характеризується більшою уразливістю до хвороб, багато з яких пов'язані із зниженням ефективності імунної системи у старому віці. Так звані хвороби похилого віку, таким чином, є комбінацією симптомів старіння та хвороб, проти яких організм більше не в силах боротися. 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5472545" y="2396772"/>
            <a:ext cx="62484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 smtClean="0"/>
              <a:t>Для </a:t>
            </a:r>
            <a:r>
              <a:rPr lang="uk-UA" dirty="0"/>
              <a:t>літніх людей </a:t>
            </a:r>
            <a:r>
              <a:rPr lang="uk-UA" dirty="0" smtClean="0"/>
              <a:t>типовою є </a:t>
            </a:r>
            <a:r>
              <a:rPr lang="uk-UA" dirty="0"/>
              <a:t>втрата м'язової маси, що </a:t>
            </a:r>
            <a:r>
              <a:rPr lang="uk-UA" dirty="0" smtClean="0"/>
              <a:t>супроводжується </a:t>
            </a:r>
            <a:r>
              <a:rPr lang="uk-UA" dirty="0"/>
              <a:t>заміною м'язової тканини жировими клітинами. Це </a:t>
            </a:r>
            <a:r>
              <a:rPr lang="uk-UA" dirty="0" smtClean="0"/>
              <a:t>викликає зниження </a:t>
            </a:r>
            <a:r>
              <a:rPr lang="uk-UA" dirty="0"/>
              <a:t>фізичної сили та швидкості реакції. </a:t>
            </a:r>
            <a:endParaRPr lang="uk-UA" dirty="0" smtClean="0"/>
          </a:p>
          <a:p>
            <a:pPr algn="just"/>
            <a:r>
              <a:rPr lang="uk-UA" dirty="0" smtClean="0"/>
              <a:t>Із старінням, кістки поступово втрачають кальцій – виникає остеопороз,</a:t>
            </a:r>
            <a:r>
              <a:rPr lang="ru-RU" dirty="0" smtClean="0"/>
              <a:t> який</a:t>
            </a:r>
            <a:r>
              <a:rPr lang="uk-UA" dirty="0" smtClean="0"/>
              <a:t> призводить до підвищення крихкості кісток та високого ризику їх переломів (сумарний ризик остеопоротичних переломів у віці 50 років становить 39,7 % для жінок та 13,1 % — для чоловіків</a:t>
            </a:r>
            <a:r>
              <a:rPr lang="uk-UA" dirty="0"/>
              <a:t>). Найчастіше остеопороз уражає жінок, що пов'язано з дефіцитом естрогенів у </a:t>
            </a:r>
            <a:r>
              <a:rPr lang="uk-UA" dirty="0" smtClean="0"/>
              <a:t>постменопаузі (у перші роки постменопаузи жінка може втратити до 9-35 % кісткової маси). </a:t>
            </a:r>
          </a:p>
          <a:p>
            <a:pPr algn="just"/>
            <a:r>
              <a:rPr lang="uk-UA" dirty="0" smtClean="0"/>
              <a:t>Крім того, у старому віці спостерігається зношування суглобів – виникає артрит.</a:t>
            </a:r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7305"/>
          <a:stretch/>
        </p:blipFill>
        <p:spPr>
          <a:xfrm>
            <a:off x="838200" y="2660348"/>
            <a:ext cx="4412673" cy="2512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348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7273" y="171161"/>
            <a:ext cx="6075218" cy="743239"/>
          </a:xfrm>
        </p:spPr>
        <p:txBody>
          <a:bodyPr>
            <a:normAutofit/>
          </a:bodyPr>
          <a:lstStyle/>
          <a:p>
            <a:pPr algn="ctr"/>
            <a:r>
              <a:rPr lang="uk-UA" sz="3600" dirty="0"/>
              <a:t>Фізіологія старіння людини</a:t>
            </a:r>
          </a:p>
        </p:txBody>
      </p:sp>
      <p:sp>
        <p:nvSpPr>
          <p:cNvPr id="3" name="Прямокутник 2"/>
          <p:cNvSpPr/>
          <p:nvPr/>
        </p:nvSpPr>
        <p:spPr>
          <a:xfrm>
            <a:off x="512617" y="1041599"/>
            <a:ext cx="1120832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/>
              <a:t>У серці </a:t>
            </a:r>
            <a:r>
              <a:rPr lang="uk-UA" dirty="0" smtClean="0"/>
              <a:t>спостерігають поступову </a:t>
            </a:r>
            <a:r>
              <a:rPr lang="uk-UA" dirty="0"/>
              <a:t>втрату м'язових волокон та інфільтрацію жирової та сполучної </a:t>
            </a:r>
            <a:r>
              <a:rPr lang="uk-UA" dirty="0" smtClean="0"/>
              <a:t>тканин,  </a:t>
            </a:r>
            <a:r>
              <a:rPr lang="uk-UA" dirty="0"/>
              <a:t>відбувається поступове накопичення нейтрального гранульованого пігменту — ліпофусцину, «пігменту старіння». </a:t>
            </a:r>
            <a:r>
              <a:rPr lang="uk-UA" dirty="0" smtClean="0"/>
              <a:t>Кровоносні </a:t>
            </a:r>
            <a:r>
              <a:rPr lang="uk-UA" dirty="0"/>
              <a:t>судини стають з віком менш еластичними, їх стінки </a:t>
            </a:r>
            <a:r>
              <a:rPr lang="uk-UA" dirty="0" smtClean="0"/>
              <a:t>потовщуються, а сполучна </a:t>
            </a:r>
            <a:r>
              <a:rPr lang="uk-UA" dirty="0"/>
              <a:t>тканина стає жорсткішою через утворення перехресних зв'язків між молекулами </a:t>
            </a:r>
            <a:r>
              <a:rPr lang="uk-UA" dirty="0" smtClean="0"/>
              <a:t>колагену. Розвиваються атеросклероз та гіпертонічна хвороба.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2617" y="3108614"/>
            <a:ext cx="2857500" cy="2857500"/>
          </a:xfrm>
          <a:prstGeom prst="rect">
            <a:avLst/>
          </a:prstGeom>
        </p:spPr>
      </p:pic>
      <p:sp>
        <p:nvSpPr>
          <p:cNvPr id="5" name="Прямокутник 4"/>
          <p:cNvSpPr/>
          <p:nvPr/>
        </p:nvSpPr>
        <p:spPr>
          <a:xfrm>
            <a:off x="4031672" y="2462283"/>
            <a:ext cx="76892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 smtClean="0"/>
              <a:t>Поступова втрата еластичності призводить до виникнення зморшок, з'являється  пігментація шкіри.</a:t>
            </a:r>
            <a:endParaRPr lang="uk-UA" dirty="0"/>
          </a:p>
        </p:txBody>
      </p:sp>
      <p:sp>
        <p:nvSpPr>
          <p:cNvPr id="6" name="Прямокутник 5"/>
          <p:cNvSpPr/>
          <p:nvPr/>
        </p:nvSpPr>
        <p:spPr>
          <a:xfrm>
            <a:off x="4031671" y="3108614"/>
            <a:ext cx="75784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 </a:t>
            </a:r>
            <a:r>
              <a:rPr lang="uk-UA" dirty="0" smtClean="0"/>
              <a:t>Із віком спостерігається втрата нейронів у ЦНС (ця втрата досягає 30 % у 90-річному віці), погіршується пам</a:t>
            </a:r>
            <a:r>
              <a:rPr lang="en-US" dirty="0" smtClean="0"/>
              <a:t>’</a:t>
            </a:r>
            <a:r>
              <a:rPr lang="uk-UA" dirty="0"/>
              <a:t>ять. </a:t>
            </a:r>
            <a:r>
              <a:rPr lang="uk-UA" dirty="0" smtClean="0"/>
              <a:t>Літні </a:t>
            </a:r>
            <a:r>
              <a:rPr lang="uk-UA" dirty="0"/>
              <a:t>люди частіше використовують обидві півкулі для того, щоб запам'ятати певну річ, аніж молодші. Крім того, старі люди частіше піддаються ефекту позитивності, запам'ятовуючи тільки позитивну інформацію, що є результатом більшого впливу емоцій на регулювання мозкової діяльності. При старінні більш ймовірними стають патологічні ситуації, такі як хвороба Альцгеймера, хвороба Паркінсона, інсульт.</a:t>
            </a:r>
          </a:p>
        </p:txBody>
      </p:sp>
    </p:spTree>
    <p:extLst>
      <p:ext uri="{BB962C8B-B14F-4D97-AF65-F5344CB8AC3E}">
        <p14:creationId xmlns:p14="http://schemas.microsoft.com/office/powerpoint/2010/main" val="31763102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2"/>
          <p:cNvSpPr/>
          <p:nvPr/>
        </p:nvSpPr>
        <p:spPr>
          <a:xfrm>
            <a:off x="477982" y="1108797"/>
            <a:ext cx="1123603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 smtClean="0"/>
              <a:t>З віком спостерігається зниження гостроти зору, </a:t>
            </a:r>
            <a:r>
              <a:rPr lang="uk-UA" dirty="0"/>
              <a:t>розвиток старечої далекозорості. Серед хвороб ока, характерних для похилого віку, слід відмітити </a:t>
            </a:r>
            <a:r>
              <a:rPr lang="uk-UA" dirty="0" smtClean="0"/>
              <a:t>глаукому </a:t>
            </a:r>
            <a:r>
              <a:rPr lang="uk-UA" dirty="0"/>
              <a:t>і </a:t>
            </a:r>
            <a:r>
              <a:rPr lang="uk-UA" dirty="0" smtClean="0"/>
              <a:t>катаракту. </a:t>
            </a:r>
          </a:p>
          <a:p>
            <a:pPr algn="just"/>
            <a:r>
              <a:rPr lang="uk-UA" dirty="0" smtClean="0"/>
              <a:t>Зміни слуху характеризуються зниженням здатності відчувати високі частоти, проте, зазвичай це не перешкоджає нормальному розумінню мови. </a:t>
            </a:r>
          </a:p>
          <a:p>
            <a:pPr algn="just"/>
            <a:r>
              <a:rPr lang="uk-UA" dirty="0" smtClean="0"/>
              <a:t>Органи смаку характеризуються втратою смакової чутливості через відмирання смакових бруньок.</a:t>
            </a:r>
            <a:endParaRPr lang="uk-UA" dirty="0"/>
          </a:p>
          <a:p>
            <a:pPr algn="just"/>
            <a:r>
              <a:rPr lang="uk-UA" dirty="0"/>
              <a:t>Крім того, сенсорна система помітно уповільнює відповідь на зовнішні стимули, та процеси мислення вимагають більше часу.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477982" y="3521655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uk-UA" dirty="0" smtClean="0"/>
              <a:t>Спостерігається прогресивне зниження секреції </a:t>
            </a:r>
            <a:r>
              <a:rPr lang="uk-UA" dirty="0"/>
              <a:t>як чоловічих, так і жіночих статевих гормонів. Виділення </a:t>
            </a:r>
            <a:r>
              <a:rPr lang="uk-UA" dirty="0" smtClean="0"/>
              <a:t>естрогенів </a:t>
            </a:r>
            <a:r>
              <a:rPr lang="uk-UA" dirty="0"/>
              <a:t>(</a:t>
            </a:r>
            <a:r>
              <a:rPr lang="uk-UA" dirty="0" smtClean="0"/>
              <a:t>жіночих статевих гормонів) </a:t>
            </a:r>
            <a:r>
              <a:rPr lang="uk-UA" dirty="0"/>
              <a:t>різко знижується під час клімаксу. Виділення андрогенів (чоловічих статевих гормонів) </a:t>
            </a:r>
            <a:r>
              <a:rPr lang="uk-UA" dirty="0" smtClean="0"/>
              <a:t>також поступово </a:t>
            </a:r>
            <a:r>
              <a:rPr lang="uk-UA" dirty="0"/>
              <a:t>знижується, починаючи з </a:t>
            </a:r>
            <a:r>
              <a:rPr lang="uk-UA" dirty="0" smtClean="0"/>
              <a:t>50-річного віку.</a:t>
            </a:r>
            <a:endParaRPr lang="uk-UA" dirty="0"/>
          </a:p>
        </p:txBody>
      </p:sp>
      <p:sp>
        <p:nvSpPr>
          <p:cNvPr id="5" name="Прямокутник 4"/>
          <p:cNvSpPr/>
          <p:nvPr/>
        </p:nvSpPr>
        <p:spPr>
          <a:xfrm>
            <a:off x="7311803" y="3524255"/>
            <a:ext cx="440221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 smtClean="0"/>
              <a:t>Через втрату зубів та зменшення секреції соляної кислоти та травних ферментів, ефективність травлення знижується.</a:t>
            </a:r>
            <a:endParaRPr lang="uk-UA" dirty="0"/>
          </a:p>
        </p:txBody>
      </p:sp>
      <p:sp>
        <p:nvSpPr>
          <p:cNvPr id="7" name="Прямокутник 6"/>
          <p:cNvSpPr/>
          <p:nvPr/>
        </p:nvSpPr>
        <p:spPr>
          <a:xfrm>
            <a:off x="7311803" y="4831718"/>
            <a:ext cx="440221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/>
              <a:t>З віком </a:t>
            </a:r>
            <a:r>
              <a:rPr lang="uk-UA" dirty="0" smtClean="0"/>
              <a:t>зменшується життєва </a:t>
            </a:r>
            <a:r>
              <a:rPr lang="uk-UA" dirty="0"/>
              <a:t>місткість </a:t>
            </a:r>
            <a:r>
              <a:rPr lang="uk-UA" dirty="0" smtClean="0"/>
              <a:t>легень, що є  </a:t>
            </a:r>
            <a:r>
              <a:rPr lang="uk-UA" dirty="0"/>
              <a:t>результатом збільшення жорсткості грудної клітини та зменшення </a:t>
            </a:r>
            <a:r>
              <a:rPr lang="uk-UA" dirty="0" smtClean="0"/>
              <a:t>маси </a:t>
            </a:r>
            <a:r>
              <a:rPr lang="uk-UA" dirty="0"/>
              <a:t>м'язів. Поширеною хворобою </a:t>
            </a:r>
            <a:r>
              <a:rPr lang="uk-UA" dirty="0" smtClean="0"/>
              <a:t>легень </a:t>
            </a:r>
            <a:r>
              <a:rPr lang="uk-UA" dirty="0"/>
              <a:t>у віці понад 45 років є </a:t>
            </a:r>
            <a:r>
              <a:rPr lang="uk-UA" dirty="0" smtClean="0"/>
              <a:t>емфізема.</a:t>
            </a:r>
            <a:endParaRPr lang="uk-UA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117273" y="171161"/>
            <a:ext cx="6075218" cy="7432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3600" smtClean="0"/>
              <a:t>Фізіологія старіння людини</a:t>
            </a: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1905905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0679239"/>
              </p:ext>
            </p:extLst>
          </p:nvPr>
        </p:nvGraphicFramePr>
        <p:xfrm>
          <a:off x="526473" y="775849"/>
          <a:ext cx="11028218" cy="58085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72813">
                  <a:extLst>
                    <a:ext uri="{9D8B030D-6E8A-4147-A177-3AD203B41FA5}">
                      <a16:colId xmlns:a16="http://schemas.microsoft.com/office/drawing/2014/main" val="3085745363"/>
                    </a:ext>
                  </a:extLst>
                </a:gridCol>
                <a:gridCol w="10355405">
                  <a:extLst>
                    <a:ext uri="{9D8B030D-6E8A-4147-A177-3AD203B41FA5}">
                      <a16:colId xmlns:a16="http://schemas.microsoft.com/office/drawing/2014/main" val="897592357"/>
                    </a:ext>
                  </a:extLst>
                </a:gridCol>
              </a:tblGrid>
              <a:tr h="2632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№ теми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528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Тема та зміст заняття 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528" marB="0"/>
                </a:tc>
                <a:extLst>
                  <a:ext uri="{0D108BD9-81ED-4DB2-BD59-A6C34878D82A}">
                    <a16:rowId xmlns:a16="http://schemas.microsoft.com/office/drawing/2014/main" val="986864575"/>
                  </a:ext>
                </a:extLst>
              </a:tr>
              <a:tr h="3672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1. 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528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Основні етапи пренатального періоду організму людини. Фізіологічні особливості новонароджених, дітей грудного віку та під час раннього дитинства.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528" marB="0"/>
                </a:tc>
                <a:extLst>
                  <a:ext uri="{0D108BD9-81ED-4DB2-BD59-A6C34878D82A}">
                    <a16:rowId xmlns:a16="http://schemas.microsoft.com/office/drawing/2014/main" val="4086537669"/>
                  </a:ext>
                </a:extLst>
              </a:tr>
              <a:tr h="28918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2. 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528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Фізіологічні особливості нервової системи та опорно-рухового апарата, системи виділення під час раннього й першого дитинства.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528" marB="0"/>
                </a:tc>
                <a:extLst>
                  <a:ext uri="{0D108BD9-81ED-4DB2-BD59-A6C34878D82A}">
                    <a16:rowId xmlns:a16="http://schemas.microsoft.com/office/drawing/2014/main" val="419092584"/>
                  </a:ext>
                </a:extLst>
              </a:tr>
              <a:tr h="2770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3.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528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Фізіологічні особливості серцево-судинної та дихальної  систем під час раннього й першого дитинства. Вікові зміни у системі крові.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528" marB="0"/>
                </a:tc>
                <a:extLst>
                  <a:ext uri="{0D108BD9-81ED-4DB2-BD59-A6C34878D82A}">
                    <a16:rowId xmlns:a16="http://schemas.microsoft.com/office/drawing/2014/main" val="905144476"/>
                  </a:ext>
                </a:extLst>
              </a:tr>
              <a:tr h="1866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4.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528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Фізіологічна характеристика дітей другого дитинства та підліткового віку.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528" marB="0"/>
                </a:tc>
                <a:extLst>
                  <a:ext uri="{0D108BD9-81ED-4DB2-BD59-A6C34878D82A}">
                    <a16:rowId xmlns:a16="http://schemas.microsoft.com/office/drawing/2014/main" val="1361319272"/>
                  </a:ext>
                </a:extLst>
              </a:tr>
              <a:tr h="1866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5.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528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Особливості системи крові, травлення, виділення дітей другого дитинства та підліткового віку. 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528" marB="0"/>
                </a:tc>
                <a:extLst>
                  <a:ext uri="{0D108BD9-81ED-4DB2-BD59-A6C34878D82A}">
                    <a16:rowId xmlns:a16="http://schemas.microsoft.com/office/drawing/2014/main" val="3961742362"/>
                  </a:ext>
                </a:extLst>
              </a:tr>
              <a:tr h="2569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6.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528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Особливості серцево-судинної, дихальної систем, обміну речовин та енергії дітей другого дитинства та підліткового віку.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528" marB="0"/>
                </a:tc>
                <a:extLst>
                  <a:ext uri="{0D108BD9-81ED-4DB2-BD59-A6C34878D82A}">
                    <a16:rowId xmlns:a16="http://schemas.microsoft.com/office/drawing/2014/main" val="3337641203"/>
                  </a:ext>
                </a:extLst>
              </a:tr>
              <a:tr h="1866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7.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528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Фізіологічна характеристика осіб юнацького віку.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528" marB="0"/>
                </a:tc>
                <a:extLst>
                  <a:ext uri="{0D108BD9-81ED-4DB2-BD59-A6C34878D82A}">
                    <a16:rowId xmlns:a16="http://schemas.microsoft.com/office/drawing/2014/main" val="3876566318"/>
                  </a:ext>
                </a:extLst>
              </a:tr>
              <a:tr h="2808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8.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528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Фізіологічна характеристика нервової системи та опорно-рухового апарата осіб першого й другого періодів зрілого віку.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528" marB="0"/>
                </a:tc>
                <a:extLst>
                  <a:ext uri="{0D108BD9-81ED-4DB2-BD59-A6C34878D82A}">
                    <a16:rowId xmlns:a16="http://schemas.microsoft.com/office/drawing/2014/main" val="1451205848"/>
                  </a:ext>
                </a:extLst>
              </a:tr>
              <a:tr h="2770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9.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528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819150" algn="l"/>
                        </a:tabLst>
                      </a:pPr>
                      <a:r>
                        <a:rPr lang="uk-UA" sz="1400" dirty="0">
                          <a:effectLst/>
                        </a:rPr>
                        <a:t>Фізіологічна характеристика серцево-судинної, дихальної  систем та системи крові осіб першого й другого періодів зрілого віку.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528" marB="0"/>
                </a:tc>
                <a:extLst>
                  <a:ext uri="{0D108BD9-81ED-4DB2-BD59-A6C34878D82A}">
                    <a16:rowId xmlns:a16="http://schemas.microsoft.com/office/drawing/2014/main" val="742501592"/>
                  </a:ext>
                </a:extLst>
              </a:tr>
              <a:tr h="3672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10.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528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819150" algn="l"/>
                        </a:tabLst>
                      </a:pPr>
                      <a:r>
                        <a:rPr lang="uk-UA" sz="1400" dirty="0">
                          <a:effectLst/>
                        </a:rPr>
                        <a:t>Роль гормонів у регуляції фізичного, психічного, статевого стану та гомеостазу та адаптації організму до дії стресових факторів в осіб першого й другого періодів зрілого віку.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528" marB="0"/>
                </a:tc>
                <a:extLst>
                  <a:ext uri="{0D108BD9-81ED-4DB2-BD59-A6C34878D82A}">
                    <a16:rowId xmlns:a16="http://schemas.microsoft.com/office/drawing/2014/main" val="3329106514"/>
                  </a:ext>
                </a:extLst>
              </a:tr>
              <a:tr h="3672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11.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528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Загальна характеристика та функції системи травлення в осіб першого й другого періодів зрілого віку</a:t>
                      </a:r>
                      <a:r>
                        <a:rPr lang="uk-UA" sz="1400" dirty="0" smtClean="0">
                          <a:effectLst/>
                        </a:rPr>
                        <a:t>. Енергетичний </a:t>
                      </a:r>
                      <a:r>
                        <a:rPr lang="uk-UA" sz="1400" dirty="0">
                          <a:effectLst/>
                        </a:rPr>
                        <a:t>обмін і терморегуляція в осіб першого й другого періодів зрілого віку.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528" marB="0"/>
                </a:tc>
                <a:extLst>
                  <a:ext uri="{0D108BD9-81ED-4DB2-BD59-A6C34878D82A}">
                    <a16:rowId xmlns:a16="http://schemas.microsoft.com/office/drawing/2014/main" val="3575156607"/>
                  </a:ext>
                </a:extLst>
              </a:tr>
              <a:tr h="1866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12.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528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Участь нирок у підтриманні гомеостазу в осіб першого й другого періодів зрілого віку.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528" marB="0"/>
                </a:tc>
                <a:extLst>
                  <a:ext uri="{0D108BD9-81ED-4DB2-BD59-A6C34878D82A}">
                    <a16:rowId xmlns:a16="http://schemas.microsoft.com/office/drawing/2014/main" val="3085555207"/>
                  </a:ext>
                </a:extLst>
              </a:tr>
              <a:tr h="1866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13.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528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Вища нервова діяльність в осіб першого й другого періодів зрілого віку.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528" marB="0"/>
                </a:tc>
                <a:extLst>
                  <a:ext uri="{0D108BD9-81ED-4DB2-BD59-A6C34878D82A}">
                    <a16:rowId xmlns:a16="http://schemas.microsoft.com/office/drawing/2014/main" val="4047370695"/>
                  </a:ext>
                </a:extLst>
              </a:tr>
              <a:tr h="3672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14.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528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Структурно-функціональна організація сенсорних систем</a:t>
                      </a:r>
                      <a:r>
                        <a:rPr lang="uk-UA" sz="1400" dirty="0" smtClean="0">
                          <a:effectLst/>
                        </a:rPr>
                        <a:t>. Вища </a:t>
                      </a:r>
                      <a:r>
                        <a:rPr lang="uk-UA" sz="1400" dirty="0">
                          <a:effectLst/>
                        </a:rPr>
                        <a:t>нервова діяльність в осіб першого й другого періодів зрілого віку. Фізіологічні основи трудової діяльності та спорту.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528" marB="0"/>
                </a:tc>
                <a:extLst>
                  <a:ext uri="{0D108BD9-81ED-4DB2-BD59-A6C34878D82A}">
                    <a16:rowId xmlns:a16="http://schemas.microsoft.com/office/drawing/2014/main" val="3705700535"/>
                  </a:ext>
                </a:extLst>
              </a:tr>
              <a:tr h="1866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15.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528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35000" algn="l"/>
                        </a:tabLst>
                      </a:pPr>
                      <a:r>
                        <a:rPr lang="uk-UA" sz="1400" dirty="0">
                          <a:effectLst/>
                        </a:rPr>
                        <a:t>Основні закономірності старіння організму людини.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528" marB="0"/>
                </a:tc>
                <a:extLst>
                  <a:ext uri="{0D108BD9-81ED-4DB2-BD59-A6C34878D82A}">
                    <a16:rowId xmlns:a16="http://schemas.microsoft.com/office/drawing/2014/main" val="682505770"/>
                  </a:ext>
                </a:extLst>
              </a:tr>
              <a:tr h="2693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16.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528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Фізіологічна характеристика серцево-судинної, дихальної систем та крові організму осіб літнього, старечого віку та довгожителів.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528" marB="0"/>
                </a:tc>
                <a:extLst>
                  <a:ext uri="{0D108BD9-81ED-4DB2-BD59-A6C34878D82A}">
                    <a16:rowId xmlns:a16="http://schemas.microsoft.com/office/drawing/2014/main" val="3110752613"/>
                  </a:ext>
                </a:extLst>
              </a:tr>
              <a:tr h="3672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17.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528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Фізіологічна характеристика опорно-рухового апарата, нервової системи, вищої нервової діяльності та моторики осіб літнього, старечого віку та довгожителів.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528" marB="0"/>
                </a:tc>
                <a:extLst>
                  <a:ext uri="{0D108BD9-81ED-4DB2-BD59-A6C34878D82A}">
                    <a16:rowId xmlns:a16="http://schemas.microsoft.com/office/drawing/2014/main" val="3527639595"/>
                  </a:ext>
                </a:extLst>
              </a:tr>
              <a:tr h="3672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18.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528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Зміни гормональної регуляції фізичного, психічного, статевого стану та гомеостазу та адаптації організму до дії стресових факторів в осіб літнього, старечого віку та довгожителів. Залік з предмета.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528" marB="0"/>
                </a:tc>
                <a:extLst>
                  <a:ext uri="{0D108BD9-81ED-4DB2-BD59-A6C34878D82A}">
                    <a16:rowId xmlns:a16="http://schemas.microsoft.com/office/drawing/2014/main" val="4179436402"/>
                  </a:ext>
                </a:extLst>
              </a:tr>
            </a:tbl>
          </a:graphicData>
        </a:graphic>
      </p:graphicFrame>
      <p:sp>
        <p:nvSpPr>
          <p:cNvPr id="4" name="Прямокутник 3"/>
          <p:cNvSpPr/>
          <p:nvPr/>
        </p:nvSpPr>
        <p:spPr>
          <a:xfrm>
            <a:off x="1953491" y="240354"/>
            <a:ext cx="8174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 smtClean="0"/>
              <a:t>ПЛАН  практичних занять з дисципліни «ВІКОВА ФІЗІОЛОГІЯ»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3032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4511" y="224270"/>
            <a:ext cx="5659310" cy="701675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Підручники</a:t>
            </a:r>
            <a:endParaRPr lang="uk-UA" sz="3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9036" r="9236"/>
          <a:stretch/>
        </p:blipFill>
        <p:spPr>
          <a:xfrm>
            <a:off x="162256" y="224270"/>
            <a:ext cx="1828800" cy="26851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22060" y="230189"/>
            <a:ext cx="1931497" cy="32191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65043" y="3743810"/>
            <a:ext cx="1957866" cy="28401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02999" y="1006350"/>
            <a:ext cx="1833474" cy="259380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23644" y="2497932"/>
            <a:ext cx="2101045" cy="315472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23166" y="3764973"/>
            <a:ext cx="2129284" cy="288520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2256" y="3449350"/>
            <a:ext cx="2134225" cy="304020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76643" y="838692"/>
            <a:ext cx="1976641" cy="261065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96738" y="3953326"/>
            <a:ext cx="1937244" cy="255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929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2518" y="309708"/>
            <a:ext cx="10515600" cy="673966"/>
          </a:xfrm>
        </p:spPr>
        <p:txBody>
          <a:bodyPr>
            <a:normAutofit/>
          </a:bodyPr>
          <a:lstStyle/>
          <a:p>
            <a:pPr algn="ctr"/>
            <a:r>
              <a:rPr lang="uk-UA" sz="3200" dirty="0"/>
              <a:t>Вікові періоди розвитку дитини</a:t>
            </a:r>
          </a:p>
        </p:txBody>
      </p:sp>
      <p:pic>
        <p:nvPicPr>
          <p:cNvPr id="4098" name="Picture 2" descr="Вікові періоди розвитку дитини від народження до початку шкільного навчання  , загальна характеристика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488"/>
          <a:stretch/>
        </p:blipFill>
        <p:spPr bwMode="auto">
          <a:xfrm>
            <a:off x="2929081" y="1184308"/>
            <a:ext cx="6622473" cy="5368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2654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Яка наразі вікова періодизація в дошкільній освіті — нова? - Мои статьи -  Каталог статей - Персональный сайт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3497" y="993254"/>
            <a:ext cx="8645236" cy="550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кутник 5"/>
          <p:cNvSpPr/>
          <p:nvPr/>
        </p:nvSpPr>
        <p:spPr>
          <a:xfrm>
            <a:off x="2862138" y="334879"/>
            <a:ext cx="69372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solidFill>
                  <a:srgbClr val="FFC000"/>
                </a:solidFill>
                <a:latin typeface="Lobster"/>
              </a:rPr>
              <a:t>ВІКОВА ПЕРІОДИЗАЦІЯ В ДОШКІЛЬНІЙ – ШКІЛЬНІЙ ОСВІТІ</a:t>
            </a:r>
            <a:endParaRPr lang="uk-UA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286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6387" y="145154"/>
            <a:ext cx="7971794" cy="655099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200" dirty="0" smtClean="0"/>
              <a:t>Вікова періодизація психічного розвитку дитини </a:t>
            </a:r>
            <a:endParaRPr lang="uk-UA" sz="3200" dirty="0"/>
          </a:p>
        </p:txBody>
      </p:sp>
      <p:pic>
        <p:nvPicPr>
          <p:cNvPr id="3074" name="Picture 2" descr="http://medbib.in.ua/images/2243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58" r="25668" b="46663"/>
          <a:stretch/>
        </p:blipFill>
        <p:spPr bwMode="auto">
          <a:xfrm>
            <a:off x="155395" y="931886"/>
            <a:ext cx="6120714" cy="4008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medbib.in.ua/images/22433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5546" b="15936"/>
          <a:stretch/>
        </p:blipFill>
        <p:spPr bwMode="auto">
          <a:xfrm>
            <a:off x="6372218" y="5123590"/>
            <a:ext cx="5749425" cy="1637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medbib.in.ua/images/22432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1966" r="25668" b="5820"/>
          <a:stretch/>
        </p:blipFill>
        <p:spPr bwMode="auto">
          <a:xfrm>
            <a:off x="6373091" y="2147455"/>
            <a:ext cx="5747678" cy="2976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7"/>
          <a:srcRect b="12872"/>
          <a:stretch/>
        </p:blipFill>
        <p:spPr>
          <a:xfrm>
            <a:off x="9795164" y="86759"/>
            <a:ext cx="2124075" cy="187555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19867" y="5097935"/>
            <a:ext cx="2706859" cy="168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34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2314" y="447818"/>
            <a:ext cx="4211782" cy="701675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Вікові норми у дітей</a:t>
            </a:r>
            <a:endParaRPr lang="uk-UA" sz="3600" dirty="0"/>
          </a:p>
        </p:txBody>
      </p:sp>
      <p:pic>
        <p:nvPicPr>
          <p:cNvPr id="2050" name="Picture 2" descr="http://www.mif-ua.com/media/uploads/arhiv/mns/!4(43)/110/110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329" y="339579"/>
            <a:ext cx="3815180" cy="207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3040" r="3327" b="10327"/>
          <a:stretch/>
        </p:blipFill>
        <p:spPr>
          <a:xfrm>
            <a:off x="4390455" y="1571335"/>
            <a:ext cx="7455500" cy="4760191"/>
          </a:xfrm>
          <a:prstGeom prst="rect">
            <a:avLst/>
          </a:prstGeom>
        </p:spPr>
      </p:pic>
      <p:pic>
        <p:nvPicPr>
          <p:cNvPr id="2054" name="Picture 6" descr="Dr.Frei Україна - Нормальна температура тіла 36,6?🧐 А ось і ні. Нормальна  температура тіла залежить від безлічі різних факторів, таких як  індивідуальні особливості організму, метод вимірювання, період дня, вік  людини. І протягом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381"/>
          <a:stretch/>
        </p:blipFill>
        <p:spPr bwMode="auto">
          <a:xfrm>
            <a:off x="327329" y="3142853"/>
            <a:ext cx="3724268" cy="3188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501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38268"/>
            <a:ext cx="10515600" cy="507711"/>
          </a:xfrm>
        </p:spPr>
        <p:txBody>
          <a:bodyPr>
            <a:noAutofit/>
          </a:bodyPr>
          <a:lstStyle/>
          <a:p>
            <a:pPr algn="ctr"/>
            <a:r>
              <a:rPr lang="uk-UA" sz="3200" dirty="0" smtClean="0"/>
              <a:t>Середні значення соматометричних показників</a:t>
            </a:r>
            <a:endParaRPr lang="uk-UA" sz="3200" dirty="0"/>
          </a:p>
        </p:txBody>
      </p:sp>
      <p:pic>
        <p:nvPicPr>
          <p:cNvPr id="1026" name="Picture 2" descr="ВСТУП, Частина І. ОСОБЛИВОСТІ АНАТОМІЇ ТА ФІЗІОЛОГІЇ ДИТЯЧОГО ОРГАНІЗМУ,  Загальні закономірності росту та розвитку дітей - Анатомія, фізіологія  дітей з основами гігієни та фізкультури - Підручники для вузів онлайн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3414" y="1369432"/>
            <a:ext cx="6025206" cy="4200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05455" y="869685"/>
            <a:ext cx="2954753" cy="194139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48800" y="3350397"/>
            <a:ext cx="2069089" cy="280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34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885" y="55447"/>
            <a:ext cx="6989618" cy="798657"/>
          </a:xfrm>
        </p:spPr>
        <p:txBody>
          <a:bodyPr>
            <a:normAutofit/>
          </a:bodyPr>
          <a:lstStyle/>
          <a:p>
            <a:pPr algn="ctr"/>
            <a:r>
              <a:rPr lang="uk-UA" sz="3200" dirty="0" smtClean="0"/>
              <a:t>Норми сну і бадьорості малюка</a:t>
            </a:r>
            <a:endParaRPr lang="uk-UA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8530" r="5495"/>
          <a:stretch/>
        </p:blipFill>
        <p:spPr>
          <a:xfrm>
            <a:off x="8575963" y="207847"/>
            <a:ext cx="3255819" cy="228120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11534" y="3938154"/>
            <a:ext cx="3584675" cy="2407227"/>
          </a:xfrm>
          <a:prstGeom prst="rect">
            <a:avLst/>
          </a:prstGeom>
        </p:spPr>
      </p:pic>
      <p:pic>
        <p:nvPicPr>
          <p:cNvPr id="6146" name="Picture 2" descr="Тихіше-миші: міцний дитячий сон » Eva Blo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667" y="1049018"/>
            <a:ext cx="7547551" cy="5296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758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242</TotalTime>
  <Words>1486</Words>
  <Application>Microsoft Office PowerPoint</Application>
  <PresentationFormat>Широкий екран</PresentationFormat>
  <Paragraphs>87</Paragraphs>
  <Slides>16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Lobster</vt:lpstr>
      <vt:lpstr>Times New Roman</vt:lpstr>
      <vt:lpstr>Office Theme</vt:lpstr>
      <vt:lpstr>Вікова фізіологія</vt:lpstr>
      <vt:lpstr>Презентація PowerPoint</vt:lpstr>
      <vt:lpstr>Підручники</vt:lpstr>
      <vt:lpstr>Вікові періоди розвитку дитини</vt:lpstr>
      <vt:lpstr>Презентація PowerPoint</vt:lpstr>
      <vt:lpstr>Вікова періодизація психічного розвитку дитини </vt:lpstr>
      <vt:lpstr>Вікові норми у дітей</vt:lpstr>
      <vt:lpstr>Середні значення соматометричних показників</vt:lpstr>
      <vt:lpstr>Норми сну і бадьорості малюка</vt:lpstr>
      <vt:lpstr>Фізіологічні особливості новонароджених</vt:lpstr>
      <vt:lpstr>Вроджені рефлекси новонароджених</vt:lpstr>
      <vt:lpstr>Фізіологічні особливості новонароджених</vt:lpstr>
      <vt:lpstr>Презентація PowerPoint</vt:lpstr>
      <vt:lpstr>Фізіологія старіння людини</vt:lpstr>
      <vt:lpstr>Фізіологія старіння людини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Вікова фізіологія</dc:title>
  <dc:creator>Irina</dc:creator>
  <cp:lastModifiedBy>Irina</cp:lastModifiedBy>
  <cp:revision>83</cp:revision>
  <dcterms:created xsi:type="dcterms:W3CDTF">2025-03-27T17:23:29Z</dcterms:created>
  <dcterms:modified xsi:type="dcterms:W3CDTF">2025-04-04T18:53:13Z</dcterms:modified>
</cp:coreProperties>
</file>