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96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0C0A-5464-4FE4-84EB-FF9C94016DF4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C6404-AD6E-4860-8E75-697CA40B95DA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mailto:physiology@vnmu.edu.ua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58" y="244611"/>
            <a:ext cx="1798146" cy="171219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Прямоугольник 9"/>
          <p:cNvSpPr/>
          <p:nvPr/>
        </p:nvSpPr>
        <p:spPr>
          <a:xfrm>
            <a:off x="3045125" y="244611"/>
            <a:ext cx="71074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Вінницький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національний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медичний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університет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ім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М.І. Пирогова МОЗ </a:t>
            </a:r>
            <a:r>
              <a:rPr lang="ru-RU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України</a:t>
            </a:r>
            <a:endParaRPr lang="ru-RU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ru-RU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</a:t>
            </a: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фізіології</a:t>
            </a:r>
            <a:endParaRPr lang="ru-RU" sz="2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079403" y="4361789"/>
            <a:ext cx="78601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СПЕЦІАЛЬНІСТЬ: </a:t>
            </a:r>
            <a:r>
              <a:rPr lang="en-US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МЕДИЦИНА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ГАЛУЗЬ ЗНАНЬ: </a:t>
            </a:r>
            <a:r>
              <a:rPr lang="en-US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ОХОРОНА </a:t>
            </a:r>
            <a:r>
              <a:rPr lang="uk-UA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ЗДОРОВ’Я</a:t>
            </a:r>
            <a:endParaRPr lang="uk-UA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ОСВІТНЬО-ПРОФЕСІЙНА ПРОГРАМА: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«МЕДИЦИНА</a:t>
            </a: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</a:p>
          <a:p>
            <a:pPr algn="ctr">
              <a:lnSpc>
                <a:spcPct val="150000"/>
              </a:lnSpc>
            </a:pPr>
            <a:r>
              <a:rPr lang="uk-UA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РІВЕНЬ ВИЩОЇ ОСВІТИ: </a:t>
            </a:r>
            <a:r>
              <a:rPr lang="uk-UA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ДРУГИЙ (МАГІСТЕРСЬКИЙ)</a:t>
            </a:r>
          </a:p>
        </p:txBody>
      </p:sp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2283691" y="2430019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</a:t>
            </a:r>
            <a:r>
              <a:rPr lang="ru-RU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uk-UA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Нейрофізіологія</a:t>
            </a:r>
          </a:p>
        </p:txBody>
      </p:sp>
    </p:spTree>
    <p:extLst>
      <p:ext uri="{BB962C8B-B14F-4D97-AF65-F5344CB8AC3E}">
        <p14:creationId xmlns:p14="http://schemas.microsoft.com/office/powerpoint/2010/main" val="370543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11" y="395582"/>
            <a:ext cx="9635706" cy="1847286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Паспорт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ОСВІТНЬОГО </a:t>
            </a:r>
            <a:r>
              <a:rPr lang="uk-UA"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КОМПОНЕнТА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uk-UA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ВК 2.9. 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«Нейрофізіологія»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8378" y="2492213"/>
            <a:ext cx="9328031" cy="3750878"/>
          </a:xfrm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Спеціальність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222 МЕДИЦИНА</a:t>
            </a:r>
          </a:p>
          <a:p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Курс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-й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Кредити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3,0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Форма</a:t>
            </a:r>
            <a:r>
              <a:rPr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контролю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</a:t>
            </a:r>
            <a:endParaRPr sz="2800" dirty="0">
              <a:ln>
                <a:solidFill>
                  <a:srgbClr val="002060"/>
                </a:solidFill>
              </a:ln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Мова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uk-UA" sz="2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українська, англійська</a:t>
            </a:r>
          </a:p>
        </p:txBody>
      </p:sp>
    </p:spTree>
    <p:extLst>
      <p:ext uri="{BB962C8B-B14F-4D97-AF65-F5344CB8AC3E}">
        <p14:creationId xmlns:p14="http://schemas.microsoft.com/office/powerpoint/2010/main" val="39967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72" y="36314"/>
            <a:ext cx="5018705" cy="1533086"/>
          </a:xfrm>
        </p:spPr>
        <p:txBody>
          <a:bodyPr>
            <a:normAutofit/>
          </a:bodyPr>
          <a:lstStyle/>
          <a:p>
            <a:r>
              <a:rPr sz="32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Чому</a:t>
            </a:r>
            <a:r>
              <a:rPr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варто</a:t>
            </a:r>
            <a:r>
              <a:rPr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3200" b="1" dirty="0" err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обрати</a:t>
            </a:r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цей курс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1657886"/>
            <a:ext cx="6096000" cy="52001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КЛЮЧОВА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ПЕРЕВАГА:</a:t>
            </a:r>
          </a:p>
          <a:p>
            <a:pPr marL="0" indent="0" algn="just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дисципліна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вибором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студента </a:t>
            </a:r>
            <a:r>
              <a:rPr lang="ru-RU" sz="26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2600" b="1" dirty="0" err="1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Нейрофізіологія</a:t>
            </a:r>
            <a:r>
              <a:rPr lang="ru-RU" sz="26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</a:t>
            </a:r>
            <a:r>
              <a:rPr lang="ru-RU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є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професійно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орієнтованою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вводиться для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більш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повного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задоволення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освітніх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і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кваліфікаційних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вимог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учасника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процесу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для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ефективнішого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використання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можливостей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університету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Вибіркові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дисципліни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професійної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підготовки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надають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можливість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здійснення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поглибленої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підготовки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спеціальностями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та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спеціалізаціями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визначають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характер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майбутньої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сприяють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академічній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мобільності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студента та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його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особистим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інтересам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дозволяють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здійснювати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впровадження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спеціалізацій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у межах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базової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спеціальності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 метою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формування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компетентності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здобувача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uk-UA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6173418" y="0"/>
            <a:ext cx="6018582" cy="685800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56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систему знань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професійних умінь та практичних навичок, що складають основу        майбутньої  професійної діяльності;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</a:t>
            </a:r>
            <a:r>
              <a:rPr lang="uk-UA" sz="56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студентів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умінню застосовувати природничо-наукові знання біля ліжка хворого;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навички 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оцінки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функціонування нервової системи організму, 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інтерпретування стану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регуляторних процесів в залежності від рівня фізичного навантаження;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аналізувати 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причини і механізми функціональних та  метаболічних відхилень у функціонуванні нервової системи при змінах умов зовнішнього середовища;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uk-UA" sz="56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Навчає формувати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природничо-наукове </a:t>
            </a:r>
            <a:r>
              <a:rPr lang="uk-UA" sz="5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обгрунтування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принципів індивідуального підходу до хворого, </a:t>
            </a:r>
            <a:r>
              <a:rPr lang="uk-UA" sz="5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формує </a:t>
            </a:r>
            <a:r>
              <a:rPr lang="uk-UA" sz="5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розуміння основних положень лікарської етики й медичної деонтології, психопрофілактики та психотерапії.</a:t>
            </a:r>
          </a:p>
        </p:txBody>
      </p:sp>
    </p:spTree>
    <p:extLst>
      <p:ext uri="{BB962C8B-B14F-4D97-AF65-F5344CB8AC3E}">
        <p14:creationId xmlns:p14="http://schemas.microsoft.com/office/powerpoint/2010/main" val="192545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286" y="2071299"/>
            <a:ext cx="4837003" cy="1870973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Що ви будете вивчати</a:t>
            </a:r>
            <a:endParaRPr lang="uk-UA" sz="4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631" y="0"/>
            <a:ext cx="6080369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Функціонування нервової системи, механізми роботи головного/спинного мозку, 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взаємодію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нейронів,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електричну 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активність різних відділів мозку та окремих нейронів, 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синаптичної</a:t>
            </a:r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передачі, а саме:</a:t>
            </a: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Функціональну спеціалізацію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різних відділів мозку.</a:t>
            </a: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 err="1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синаптичної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передачі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інформації у нервовій </a:t>
            </a:r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системі та її кодування.</a:t>
            </a:r>
            <a:endParaRPr lang="uk-UA" sz="2400" b="1" dirty="0">
              <a:ln w="12700"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формування м’язового тонусу.</a:t>
            </a:r>
          </a:p>
          <a:p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ейронних механізми 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вищих нервових функцій.</a:t>
            </a:r>
          </a:p>
          <a:p>
            <a:r>
              <a:rPr lang="uk-UA" sz="2400" b="1" dirty="0" smtClean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Механізми </a:t>
            </a:r>
            <a:r>
              <a:rPr lang="uk-UA" sz="2400" b="1" dirty="0" err="1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нейропластичності</a:t>
            </a:r>
            <a:r>
              <a:rPr lang="uk-UA" sz="2400" b="1" dirty="0">
                <a:ln w="12700"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мозку.</a:t>
            </a:r>
          </a:p>
          <a:p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94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540" y="1691737"/>
            <a:ext cx="4880136" cy="2914768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02060"/>
                </a:solidFill>
              </a:rPr>
              <a:t>Що ви зможете </a:t>
            </a:r>
            <a:br>
              <a:rPr lang="uk-UA" sz="3600" b="1" dirty="0">
                <a:solidFill>
                  <a:srgbClr val="002060"/>
                </a:solidFill>
              </a:rPr>
            </a:br>
            <a:r>
              <a:rPr lang="uk-UA" sz="3600" b="1" dirty="0">
                <a:solidFill>
                  <a:srgbClr val="002060"/>
                </a:solidFill>
              </a:rPr>
              <a:t>за умови опанування </a:t>
            </a:r>
            <a:r>
              <a:rPr lang="uk-UA" sz="3600" b="1" dirty="0" smtClean="0">
                <a:solidFill>
                  <a:srgbClr val="002060"/>
                </a:solidFill>
              </a:rPr>
              <a:t>курсу</a:t>
            </a:r>
            <a:endParaRPr lang="uk-UA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799" y="98042"/>
            <a:ext cx="5791201" cy="6759958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Оцінювати </a:t>
            </a:r>
            <a:r>
              <a:rPr lang="uk-UA" sz="2400" b="1" dirty="0" err="1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спінальні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стовбурові безумовні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рефлексів.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запис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та аналіз ЕЕГ.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тестування та аналізувати функції мозочка.</a:t>
            </a:r>
            <a:endParaRPr lang="uk-UA" sz="2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аналіз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вікових особливостей функціонування нервової системи.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Діагностувати порушення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тонусу м’язів.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Проводити діагностику </a:t>
            </a:r>
            <a:r>
              <a:rPr lang="uk-UA" sz="2400" b="1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порушень мови.</a:t>
            </a:r>
          </a:p>
          <a:p>
            <a:pPr lvl="0">
              <a:lnSpc>
                <a:spcPct val="120000"/>
              </a:lnSpc>
            </a:pP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Застосовувати отримані знання в неврології, сімейній медицині, психіатрії, нейропсихології, </a:t>
            </a:r>
            <a:r>
              <a:rPr lang="uk-UA" sz="2400" b="1" dirty="0" err="1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нейромаркетингу</a:t>
            </a:r>
            <a:r>
              <a:rPr lang="uk-UA" sz="2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фармакології.</a:t>
            </a:r>
            <a:endParaRPr lang="uk-UA" sz="2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228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Підсумковий контроль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481" y="2130387"/>
            <a:ext cx="4815840" cy="2857459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Лекції</a:t>
            </a:r>
          </a:p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Практичні заняття</a:t>
            </a:r>
          </a:p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Самостійна робота (</a:t>
            </a:r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СРС</a:t>
            </a:r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uk-UA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Індивідуальні завдання</a:t>
            </a:r>
            <a:endParaRPr sz="28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2892" y="1974193"/>
            <a:ext cx="5916246" cy="2761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Залік:</a:t>
            </a:r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на останньому практичному занятті за умов успішного проходження курсу</a:t>
            </a:r>
            <a:r>
              <a:rPr lang="en-US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сума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за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всі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види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навчальної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err="1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діяльності</a:t>
            </a:r>
            <a:r>
              <a:rPr lang="ru-RU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b="1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800" b="1" dirty="0" smtClean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122-200 </a:t>
            </a:r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балів</a:t>
            </a:r>
            <a:r>
              <a:rPr lang="uk-UA" sz="2800" b="1" dirty="0">
                <a:ln w="3175">
                  <a:solidFill>
                    <a:srgbClr val="002060"/>
                  </a:solidFill>
                  <a:prstDash val="sysDot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і відсутності академічної заборгованості.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336" y="510644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Форми навчання 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9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9426" y="444508"/>
            <a:ext cx="4486656" cy="1141497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endParaRPr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059" y="2789033"/>
            <a:ext cx="3078741" cy="779510"/>
          </a:xfrm>
        </p:spPr>
        <p:txBody>
          <a:bodyPr>
            <a:normAutofit/>
          </a:bodyPr>
          <a:lstStyle/>
          <a:p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 </a:t>
            </a:r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мед.н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доцент ЗВО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Ігор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РОКУНЕЦЬ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74325" y="329490"/>
            <a:ext cx="4486656" cy="114149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2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РОЗРОБНИКИ КУРСУ</a:t>
            </a:r>
            <a:endParaRPr lang="uk-UA" sz="32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35305" y="2408390"/>
            <a:ext cx="45053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Контактна інформація</a:t>
            </a:r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uk-U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Вінниця</a:t>
            </a:r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вул.Пирогова,56</a:t>
            </a:r>
            <a:endParaRPr lang="uk-UA" sz="2400" dirty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uk-UA" sz="2400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Кафедра </a:t>
            </a:r>
            <a:r>
              <a:rPr lang="uk-UA" sz="2400" dirty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нормальної фізіології</a:t>
            </a:r>
            <a:endParaRPr lang="uk-UA" sz="2400" dirty="0" smtClean="0">
              <a:ln>
                <a:solidFill>
                  <a:srgbClr val="00206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physiology@vnmu.edu.ua</a:t>
            </a:r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8" y="2780829"/>
            <a:ext cx="801554" cy="787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7" y="3793639"/>
            <a:ext cx="801554" cy="817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7" y="1828952"/>
            <a:ext cx="801553" cy="79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59" y="4754808"/>
            <a:ext cx="801554" cy="80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1290058" y="1994859"/>
            <a:ext cx="3809480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д.мед.н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</a:t>
            </a:r>
            <a:r>
              <a:rPr lang="ru-RU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професор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ЗВО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Михайло ЙОЛТУХІВСЬКИЙ</a:t>
            </a: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312913" y="3793639"/>
            <a:ext cx="2899579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доцент ЗВО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Ольга ОЧЕРЕТНА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ontent Placeholder 2"/>
          <p:cNvSpPr txBox="1">
            <a:spLocks/>
          </p:cNvSpPr>
          <p:nvPr/>
        </p:nvSpPr>
        <p:spPr>
          <a:xfrm>
            <a:off x="1368212" y="4782282"/>
            <a:ext cx="2914619" cy="77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к.мед.н</a:t>
            </a:r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доцент ЗВО </a:t>
            </a:r>
            <a:r>
              <a:rPr lang="ru-RU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Ірина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ГУСАКОВА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04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207</TotalTime>
  <Words>370</Words>
  <Application>Microsoft Office PowerPoint</Application>
  <PresentationFormat>Произвольный</PresentationFormat>
  <Paragraphs>57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Parcel</vt:lpstr>
      <vt:lpstr>ВК 2.9. Нейрофізіологія</vt:lpstr>
      <vt:lpstr>Паспорт ОСВІТНЬОГО КОМПОНЕнТА   ВК 2.9. «Нейрофізіологія»</vt:lpstr>
      <vt:lpstr>Чому варто обрати цей курс</vt:lpstr>
      <vt:lpstr>Що ви будете вивчати</vt:lpstr>
      <vt:lpstr>Що ви зможете  за умови опанування курсу</vt:lpstr>
      <vt:lpstr>Підсумковий контроль</vt:lpstr>
      <vt:lpstr>Контактна інформація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RePack by Diakov</cp:lastModifiedBy>
  <cp:revision>20</cp:revision>
  <dcterms:created xsi:type="dcterms:W3CDTF">2026-04-08T10:22:59Z</dcterms:created>
  <dcterms:modified xsi:type="dcterms:W3CDTF">2026-04-20T14:35:22Z</dcterms:modified>
</cp:coreProperties>
</file>