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92" r:id="rId2"/>
  </p:sldMasterIdLst>
  <p:notesMasterIdLst>
    <p:notesMasterId r:id="rId24"/>
  </p:notesMasterIdLst>
  <p:sldIdLst>
    <p:sldId id="260" r:id="rId3"/>
    <p:sldId id="258" r:id="rId4"/>
    <p:sldId id="770" r:id="rId5"/>
    <p:sldId id="792" r:id="rId6"/>
    <p:sldId id="301" r:id="rId7"/>
    <p:sldId id="796" r:id="rId8"/>
    <p:sldId id="773" r:id="rId9"/>
    <p:sldId id="797" r:id="rId10"/>
    <p:sldId id="774" r:id="rId11"/>
    <p:sldId id="800" r:id="rId12"/>
    <p:sldId id="801" r:id="rId13"/>
    <p:sldId id="802" r:id="rId14"/>
    <p:sldId id="367" r:id="rId15"/>
    <p:sldId id="778" r:id="rId16"/>
    <p:sldId id="806" r:id="rId17"/>
    <p:sldId id="803" r:id="rId18"/>
    <p:sldId id="804" r:id="rId19"/>
    <p:sldId id="805" r:id="rId20"/>
    <p:sldId id="790" r:id="rId21"/>
    <p:sldId id="807" r:id="rId22"/>
    <p:sldId id="791" r:id="rId2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3883" autoAdjust="0"/>
  </p:normalViewPr>
  <p:slideViewPr>
    <p:cSldViewPr snapToGrid="0">
      <p:cViewPr varScale="1">
        <p:scale>
          <a:sx n="109" d="100"/>
          <a:sy n="109" d="100"/>
        </p:scale>
        <p:origin x="-630" y="-84"/>
      </p:cViewPr>
      <p:guideLst>
        <p:guide orient="horz" pos="2160"/>
        <p:guide pos="3840"/>
      </p:guideLst>
    </p:cSldViewPr>
  </p:slideViewPr>
  <p:outlineViewPr>
    <p:cViewPr>
      <p:scale>
        <a:sx n="33" d="100"/>
        <a:sy n="33" d="100"/>
      </p:scale>
      <p:origin x="0" y="-15832"/>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140082-6AD2-4505-B570-B39F3D672F22}" type="datetimeFigureOut">
              <a:rPr lang="uk-UA" smtClean="0"/>
              <a:pPr/>
              <a:t>10.01.2025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D42FC8-F701-4E4B-90B3-DD00043AEC1B}" type="slidenum">
              <a:rPr lang="uk-UA" smtClean="0"/>
              <a:pPr/>
              <a:t>‹#›</a:t>
            </a:fld>
            <a:endParaRPr lang="uk-UA"/>
          </a:p>
        </p:txBody>
      </p:sp>
    </p:spTree>
    <p:extLst>
      <p:ext uri="{BB962C8B-B14F-4D97-AF65-F5344CB8AC3E}">
        <p14:creationId xmlns:p14="http://schemas.microsoft.com/office/powerpoint/2010/main" xmlns="" val="755548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92" name="Google Shape;92;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1: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fld id="{00000000-1234-1234-1234-123412341234}" type="slidenum">
              <a:rPr kumimoji="0" lang="uk-UA" sz="1200" b="0" i="0" u="none" strike="noStrike" kern="0" cap="none" spc="0" normalizeH="0" baseline="0" noProof="0">
                <a:ln>
                  <a:noFill/>
                </a:ln>
                <a:solidFill>
                  <a:srgbClr val="000000"/>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Calibri"/>
                <a:buNone/>
                <a:tabLst/>
                <a:defRPr/>
              </a:pPr>
              <a:t>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92" name="Google Shape;92;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1:notes"/>
          <p:cNvSpPr txBox="1"/>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uk-UA" sz="1200" b="0" i="0" u="none" strike="noStrike" cap="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Calibri"/>
                <a:buNone/>
              </a:pPr>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xmlns="" id="{7A78C13A-5D0D-4B19-9839-6B5FEE194193}"/>
              </a:ext>
            </a:extLst>
          </p:cNvPr>
          <p:cNvSpPr>
            <a:spLocks noGrp="1" noRot="1" noChangeAspect="1" noChangeArrowheads="1" noTextEdit="1"/>
          </p:cNvSpPr>
          <p:nvPr>
            <p:ph type="sldImg"/>
          </p:nvPr>
        </p:nvSpPr>
        <p:spPr>
          <a:ln/>
        </p:spPr>
      </p:sp>
      <p:sp>
        <p:nvSpPr>
          <p:cNvPr id="9219" name="Rectangle 3">
            <a:extLst>
              <a:ext uri="{FF2B5EF4-FFF2-40B4-BE49-F238E27FC236}">
                <a16:creationId xmlns:a16="http://schemas.microsoft.com/office/drawing/2014/main" xmlns="" id="{BAA88875-6383-4D2A-AB69-17A5213D112D}"/>
              </a:ext>
            </a:extLst>
          </p:cNvPr>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endParaRPr lang="ru-RU" altLang="ru-RU">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Титульный слайд" type="title">
  <p:cSld name="Титульный слайд">
    <p:spTree>
      <p:nvGrpSpPr>
        <p:cNvPr id="1" name="Shape 15"/>
        <p:cNvGrpSpPr/>
        <p:nvPr/>
      </p:nvGrpSpPr>
      <p:grpSpPr>
        <a:xfrm>
          <a:off x="0" y="0"/>
          <a:ext cx="0" cy="0"/>
          <a:chOff x="0" y="0"/>
          <a:chExt cx="0" cy="0"/>
        </a:xfrm>
      </p:grpSpPr>
      <p:sp>
        <p:nvSpPr>
          <p:cNvPr id="16" name="Google Shape;16;p2"/>
          <p:cNvSpPr txBox="1">
            <a:spLocks noGrp="1"/>
          </p:cNvSpPr>
          <p:nvPr>
            <p:ph type="ctrTitle"/>
          </p:nvPr>
        </p:nvSpPr>
        <p:spPr>
          <a:xfrm>
            <a:off x="562707" y="1371600"/>
            <a:ext cx="10972800" cy="1828800"/>
          </a:xfrm>
          <a:prstGeom prst="rect">
            <a:avLst/>
          </a:prstGeom>
          <a:noFill/>
          <a:ln>
            <a:noFill/>
          </a:ln>
        </p:spPr>
        <p:txBody>
          <a:bodyPr spcFirstLastPara="1" wrap="square" lIns="45700" tIns="0" rIns="45700" bIns="0" anchor="b" anchorCtr="0">
            <a:noAutofit/>
          </a:bodyPr>
          <a:lstStyle>
            <a:lvl1pPr lvl="0" algn="ctr">
              <a:spcBef>
                <a:spcPts val="0"/>
              </a:spcBef>
              <a:spcAft>
                <a:spcPts val="0"/>
              </a:spcAft>
              <a:buSzPts val="1400"/>
              <a:buNone/>
              <a:defRPr sz="4800" b="1" cap="none">
                <a:solidFill>
                  <a:srgbClr val="EAD594"/>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828800" y="3331699"/>
            <a:ext cx="8534400" cy="1752600"/>
          </a:xfrm>
          <a:prstGeom prst="rect">
            <a:avLst/>
          </a:prstGeom>
          <a:noFill/>
          <a:ln>
            <a:noFill/>
          </a:ln>
        </p:spPr>
        <p:txBody>
          <a:bodyPr spcFirstLastPara="1" wrap="square" lIns="91425" tIns="45700" rIns="91425" bIns="45700" anchor="t" anchorCtr="0">
            <a:noAutofit/>
          </a:bodyPr>
          <a:lstStyle>
            <a:lvl1pPr lvl="0" algn="ctr">
              <a:spcBef>
                <a:spcPts val="560"/>
              </a:spcBef>
              <a:spcAft>
                <a:spcPts val="0"/>
              </a:spcAft>
              <a:buSzPts val="1820"/>
              <a:buNone/>
              <a:defRPr>
                <a:solidFill>
                  <a:schemeClr val="lt1"/>
                </a:solidFill>
              </a:defRPr>
            </a:lvl1pPr>
            <a:lvl2pPr lvl="1" algn="ctr">
              <a:spcBef>
                <a:spcPts val="360"/>
              </a:spcBef>
              <a:spcAft>
                <a:spcPts val="0"/>
              </a:spcAft>
              <a:buSzPts val="1440"/>
              <a:buNone/>
              <a:defRPr/>
            </a:lvl2pPr>
            <a:lvl3pPr lvl="2" algn="ctr">
              <a:spcBef>
                <a:spcPts val="360"/>
              </a:spcBef>
              <a:spcAft>
                <a:spcPts val="0"/>
              </a:spcAft>
              <a:buSzPts val="1710"/>
              <a:buNone/>
              <a:defRPr/>
            </a:lvl3pPr>
            <a:lvl4pPr lvl="3" algn="ctr">
              <a:spcBef>
                <a:spcPts val="360"/>
              </a:spcBef>
              <a:spcAft>
                <a:spcPts val="0"/>
              </a:spcAft>
              <a:buSzPts val="1800"/>
              <a:buNone/>
              <a:defRPr/>
            </a:lvl4pPr>
            <a:lvl5pPr lvl="4" algn="ctr">
              <a:spcBef>
                <a:spcPts val="360"/>
              </a:spcBef>
              <a:spcAft>
                <a:spcPts val="0"/>
              </a:spcAft>
              <a:buSzPts val="1800"/>
              <a:buNone/>
              <a:defRPr/>
            </a:lvl5pPr>
            <a:lvl6pPr lvl="5" algn="ctr">
              <a:spcBef>
                <a:spcPts val="360"/>
              </a:spcBef>
              <a:spcAft>
                <a:spcPts val="0"/>
              </a:spcAft>
              <a:buSzPts val="1800"/>
              <a:buNone/>
              <a:defRPr/>
            </a:lvl6pPr>
            <a:lvl7pPr lvl="6" algn="ctr">
              <a:spcBef>
                <a:spcPts val="360"/>
              </a:spcBef>
              <a:spcAft>
                <a:spcPts val="0"/>
              </a:spcAft>
              <a:buSzPts val="1800"/>
              <a:buNone/>
              <a:defRPr/>
            </a:lvl7pPr>
            <a:lvl8pPr lvl="7" algn="ctr">
              <a:spcBef>
                <a:spcPts val="360"/>
              </a:spcBef>
              <a:spcAft>
                <a:spcPts val="0"/>
              </a:spcAft>
              <a:buSzPts val="1800"/>
              <a:buNone/>
              <a:defRPr/>
            </a:lvl8pPr>
            <a:lvl9pPr lvl="8" algn="ctr">
              <a:spcBef>
                <a:spcPts val="360"/>
              </a:spcBef>
              <a:spcAft>
                <a:spcPts val="0"/>
              </a:spcAft>
              <a:buSzPts val="1800"/>
              <a:buNone/>
              <a:defRPr/>
            </a:lvl9pPr>
          </a:lstStyle>
          <a:p>
            <a:endParaRPr/>
          </a:p>
        </p:txBody>
      </p:sp>
      <p:sp>
        <p:nvSpPr>
          <p:cNvPr id="18" name="Google Shape;18;p2"/>
          <p:cNvSpPr txBox="1">
            <a:spLocks noGrp="1"/>
          </p:cNvSpPr>
          <p:nvPr>
            <p:ph type="dt" idx="10"/>
          </p:nvPr>
        </p:nvSpPr>
        <p:spPr>
          <a:xfrm>
            <a:off x="609600" y="6416676"/>
            <a:ext cx="2844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solidFill>
                  <a:srgbClr val="BCBCBC"/>
                </a:solidFill>
                <a:latin typeface="Times New Roman"/>
                <a:ea typeface="Times New Roman"/>
                <a:cs typeface="Times New Roman"/>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4165600" y="6416676"/>
            <a:ext cx="3860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10566400" y="6416676"/>
            <a:ext cx="1016000" cy="365125"/>
          </a:xfrm>
          <a:prstGeom prst="rect">
            <a:avLst/>
          </a:prstGeom>
          <a:noFill/>
          <a:ln>
            <a:noFill/>
          </a:ln>
        </p:spPr>
        <p:txBody>
          <a:bodyPr spcFirstLastPara="1" wrap="square" lIns="0" tIns="45700" rIns="0" bIns="45700" anchor="b" anchorCtr="0">
            <a:noAutofit/>
          </a:bodyPr>
          <a:lstStyle>
            <a:lvl1pPr marL="0" marR="0" lvl="0"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xmlns="" val="27450770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A0EC7D30-C142-4EBF-A59A-1EF860FAE77A}" type="datetimeFigureOut">
              <a:rPr lang="uk-UA" smtClean="0"/>
              <a:pPr/>
              <a:t>10.01.2025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84801C4-8E5F-4E3F-909F-225E0D84110A}" type="slidenum">
              <a:rPr lang="uk-UA" smtClean="0"/>
              <a:pPr/>
              <a:t>‹#›</a:t>
            </a:fld>
            <a:endParaRPr lang="uk-UA"/>
          </a:p>
        </p:txBody>
      </p:sp>
    </p:spTree>
    <p:extLst>
      <p:ext uri="{BB962C8B-B14F-4D97-AF65-F5344CB8AC3E}">
        <p14:creationId xmlns:p14="http://schemas.microsoft.com/office/powerpoint/2010/main" xmlns="" val="3599317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A0EC7D30-C142-4EBF-A59A-1EF860FAE77A}" type="datetimeFigureOut">
              <a:rPr lang="uk-UA" smtClean="0"/>
              <a:pPr/>
              <a:t>10.01.2025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84801C4-8E5F-4E3F-909F-225E0D84110A}" type="slidenum">
              <a:rPr lang="uk-UA" smtClean="0"/>
              <a:pPr/>
              <a:t>‹#›</a:t>
            </a:fld>
            <a:endParaRPr lang="uk-UA"/>
          </a:p>
        </p:txBody>
      </p:sp>
    </p:spTree>
    <p:extLst>
      <p:ext uri="{BB962C8B-B14F-4D97-AF65-F5344CB8AC3E}">
        <p14:creationId xmlns:p14="http://schemas.microsoft.com/office/powerpoint/2010/main" xmlns="" val="41437960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fld id="{A0EC7D30-C142-4EBF-A59A-1EF860FAE77A}" type="datetimeFigureOut">
              <a:rPr lang="uk-UA" smtClean="0"/>
              <a:pPr/>
              <a:t>10.01.2025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84801C4-8E5F-4E3F-909F-225E0D84110A}" type="slidenum">
              <a:rPr lang="uk-UA" smtClean="0"/>
              <a:pPr/>
              <a:t>‹#›</a:t>
            </a:fld>
            <a:endParaRPr lang="uk-UA"/>
          </a:p>
        </p:txBody>
      </p:sp>
    </p:spTree>
    <p:extLst>
      <p:ext uri="{BB962C8B-B14F-4D97-AF65-F5344CB8AC3E}">
        <p14:creationId xmlns:p14="http://schemas.microsoft.com/office/powerpoint/2010/main" xmlns="" val="2654074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A0EC7D30-C142-4EBF-A59A-1EF860FAE77A}" type="datetimeFigureOut">
              <a:rPr lang="uk-UA" smtClean="0"/>
              <a:pPr/>
              <a:t>10.01.2025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84801C4-8E5F-4E3F-909F-225E0D84110A}" type="slidenum">
              <a:rPr lang="uk-UA" smtClean="0"/>
              <a:pPr/>
              <a:t>‹#›</a:t>
            </a:fld>
            <a:endParaRPr lang="uk-UA"/>
          </a:p>
        </p:txBody>
      </p:sp>
    </p:spTree>
    <p:extLst>
      <p:ext uri="{BB962C8B-B14F-4D97-AF65-F5344CB8AC3E}">
        <p14:creationId xmlns:p14="http://schemas.microsoft.com/office/powerpoint/2010/main" xmlns="" val="5899538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Відредагуйте стиль зразка тексту</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A0EC7D30-C142-4EBF-A59A-1EF860FAE77A}" type="datetimeFigureOut">
              <a:rPr lang="uk-UA" smtClean="0"/>
              <a:pPr/>
              <a:t>10.01.2025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284801C4-8E5F-4E3F-909F-225E0D84110A}" type="slidenum">
              <a:rPr lang="uk-UA" smtClean="0"/>
              <a:pPr/>
              <a:t>‹#›</a:t>
            </a:fld>
            <a:endParaRPr lang="uk-UA"/>
          </a:p>
        </p:txBody>
      </p:sp>
    </p:spTree>
    <p:extLst>
      <p:ext uri="{BB962C8B-B14F-4D97-AF65-F5344CB8AC3E}">
        <p14:creationId xmlns:p14="http://schemas.microsoft.com/office/powerpoint/2010/main" xmlns="" val="3554094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A0EC7D30-C142-4EBF-A59A-1EF860FAE77A}" type="datetimeFigureOut">
              <a:rPr lang="uk-UA" smtClean="0"/>
              <a:pPr/>
              <a:t>10.01.2025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284801C4-8E5F-4E3F-909F-225E0D84110A}" type="slidenum">
              <a:rPr lang="uk-UA" smtClean="0"/>
              <a:pPr/>
              <a:t>‹#›</a:t>
            </a:fld>
            <a:endParaRPr lang="uk-UA"/>
          </a:p>
        </p:txBody>
      </p:sp>
    </p:spTree>
    <p:extLst>
      <p:ext uri="{BB962C8B-B14F-4D97-AF65-F5344CB8AC3E}">
        <p14:creationId xmlns:p14="http://schemas.microsoft.com/office/powerpoint/2010/main" xmlns="" val="3964220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EC7D30-C142-4EBF-A59A-1EF860FAE77A}" type="datetimeFigureOut">
              <a:rPr lang="uk-UA" smtClean="0"/>
              <a:pPr/>
              <a:t>10.01.2025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284801C4-8E5F-4E3F-909F-225E0D84110A}" type="slidenum">
              <a:rPr lang="uk-UA" smtClean="0"/>
              <a:pPr/>
              <a:t>‹#›</a:t>
            </a:fld>
            <a:endParaRPr lang="uk-UA"/>
          </a:p>
        </p:txBody>
      </p:sp>
    </p:spTree>
    <p:extLst>
      <p:ext uri="{BB962C8B-B14F-4D97-AF65-F5344CB8AC3E}">
        <p14:creationId xmlns:p14="http://schemas.microsoft.com/office/powerpoint/2010/main" xmlns="" val="12542410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uk-UA"/>
              <a:t>Відредагуйте стиль зразка тексту</a:t>
            </a:r>
          </a:p>
        </p:txBody>
      </p:sp>
      <p:sp>
        <p:nvSpPr>
          <p:cNvPr id="5" name="Date Placeholder 4"/>
          <p:cNvSpPr>
            <a:spLocks noGrp="1"/>
          </p:cNvSpPr>
          <p:nvPr>
            <p:ph type="dt" sz="half" idx="10"/>
          </p:nvPr>
        </p:nvSpPr>
        <p:spPr/>
        <p:txBody>
          <a:bodyPr/>
          <a:lstStyle/>
          <a:p>
            <a:fld id="{A0EC7D30-C142-4EBF-A59A-1EF860FAE77A}" type="datetimeFigureOut">
              <a:rPr lang="uk-UA" smtClean="0"/>
              <a:pPr/>
              <a:t>10.01.2025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84801C4-8E5F-4E3F-909F-225E0D84110A}" type="slidenum">
              <a:rPr lang="uk-UA" smtClean="0"/>
              <a:pPr/>
              <a:t>‹#›</a:t>
            </a:fld>
            <a:endParaRPr lang="uk-UA"/>
          </a:p>
        </p:txBody>
      </p:sp>
    </p:spTree>
    <p:extLst>
      <p:ext uri="{BB962C8B-B14F-4D97-AF65-F5344CB8AC3E}">
        <p14:creationId xmlns:p14="http://schemas.microsoft.com/office/powerpoint/2010/main" xmlns="" val="41782445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Відредагуйте стиль зразка тексту</a:t>
            </a:r>
          </a:p>
        </p:txBody>
      </p:sp>
      <p:sp>
        <p:nvSpPr>
          <p:cNvPr id="5" name="Date Placeholder 4"/>
          <p:cNvSpPr>
            <a:spLocks noGrp="1"/>
          </p:cNvSpPr>
          <p:nvPr>
            <p:ph type="dt" sz="half" idx="10"/>
          </p:nvPr>
        </p:nvSpPr>
        <p:spPr/>
        <p:txBody>
          <a:bodyPr/>
          <a:lstStyle/>
          <a:p>
            <a:fld id="{A0EC7D30-C142-4EBF-A59A-1EF860FAE77A}" type="datetimeFigureOut">
              <a:rPr lang="uk-UA" smtClean="0"/>
              <a:pPr/>
              <a:t>10.01.2025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284801C4-8E5F-4E3F-909F-225E0D84110A}" type="slidenum">
              <a:rPr lang="uk-UA" smtClean="0"/>
              <a:pPr/>
              <a:t>‹#›</a:t>
            </a:fld>
            <a:endParaRPr lang="uk-UA"/>
          </a:p>
        </p:txBody>
      </p:sp>
    </p:spTree>
    <p:extLst>
      <p:ext uri="{BB962C8B-B14F-4D97-AF65-F5344CB8AC3E}">
        <p14:creationId xmlns:p14="http://schemas.microsoft.com/office/powerpoint/2010/main" xmlns="" val="28191256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0000000-1234-1234-1234-123412341234}" type="slidenum">
              <a:rPr lang="uk-UA" smtClean="0"/>
              <a:pPr/>
              <a:t>‹#›</a:t>
            </a:fld>
            <a:endParaRPr lang="uk-UA" sz="1400">
              <a:solidFill>
                <a:srgbClr val="000000"/>
              </a:solidFill>
              <a:latin typeface="Arial"/>
              <a:ea typeface="Arial"/>
              <a:cs typeface="Arial"/>
              <a:sym typeface="Arial"/>
            </a:endParaRPr>
          </a:p>
        </p:txBody>
      </p:sp>
    </p:spTree>
    <p:extLst>
      <p:ext uri="{BB962C8B-B14F-4D97-AF65-F5344CB8AC3E}">
        <p14:creationId xmlns:p14="http://schemas.microsoft.com/office/powerpoint/2010/main" xmlns="" val="1714105118"/>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Заголовок и объект">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609600" y="274637"/>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609600" y="1600201"/>
            <a:ext cx="10972800" cy="4708525"/>
          </a:xfrm>
          <a:prstGeom prst="rect">
            <a:avLst/>
          </a:prstGeom>
          <a:noFill/>
          <a:ln>
            <a:noFill/>
          </a:ln>
        </p:spPr>
        <p:txBody>
          <a:bodyPr spcFirstLastPara="1" wrap="square" lIns="91425" tIns="45700" rIns="91425" bIns="45700" anchor="t" anchorCtr="0">
            <a:noAutofit/>
          </a:bodyPr>
          <a:lstStyle>
            <a:lvl1pPr marL="457200" lvl="0" indent="-302895" algn="l">
              <a:spcBef>
                <a:spcPts val="360"/>
              </a:spcBef>
              <a:spcAft>
                <a:spcPts val="0"/>
              </a:spcAft>
              <a:buSzPts val="1170"/>
              <a:buChar char="▣"/>
              <a:defRPr/>
            </a:lvl1pPr>
            <a:lvl2pPr marL="914400" lvl="1" indent="-320040" algn="l">
              <a:spcBef>
                <a:spcPts val="360"/>
              </a:spcBef>
              <a:spcAft>
                <a:spcPts val="0"/>
              </a:spcAft>
              <a:buSzPts val="1440"/>
              <a:buChar char="◼"/>
              <a:defRPr/>
            </a:lvl2pPr>
            <a:lvl3pPr marL="1371600" lvl="2" indent="-337185" algn="l">
              <a:spcBef>
                <a:spcPts val="360"/>
              </a:spcBef>
              <a:spcAft>
                <a:spcPts val="0"/>
              </a:spcAft>
              <a:buSzPts val="171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4" name="Google Shape;24;p3"/>
          <p:cNvSpPr txBox="1">
            <a:spLocks noGrp="1"/>
          </p:cNvSpPr>
          <p:nvPr>
            <p:ph type="dt" idx="10"/>
          </p:nvPr>
        </p:nvSpPr>
        <p:spPr>
          <a:xfrm>
            <a:off x="609600" y="6416676"/>
            <a:ext cx="2844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solidFill>
                  <a:srgbClr val="BCBCBC"/>
                </a:solidFill>
                <a:latin typeface="Times New Roman"/>
                <a:ea typeface="Times New Roman"/>
                <a:cs typeface="Times New Roman"/>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
          <p:cNvSpPr txBox="1">
            <a:spLocks noGrp="1"/>
          </p:cNvSpPr>
          <p:nvPr>
            <p:ph type="ftr" idx="11"/>
          </p:nvPr>
        </p:nvSpPr>
        <p:spPr>
          <a:xfrm>
            <a:off x="4165600" y="6416676"/>
            <a:ext cx="3860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
          <p:cNvSpPr txBox="1">
            <a:spLocks noGrp="1"/>
          </p:cNvSpPr>
          <p:nvPr>
            <p:ph type="sldNum" idx="12"/>
          </p:nvPr>
        </p:nvSpPr>
        <p:spPr>
          <a:xfrm>
            <a:off x="10566400" y="6416676"/>
            <a:ext cx="1016000" cy="365125"/>
          </a:xfrm>
          <a:prstGeom prst="rect">
            <a:avLst/>
          </a:prstGeom>
          <a:noFill/>
          <a:ln>
            <a:noFill/>
          </a:ln>
        </p:spPr>
        <p:txBody>
          <a:bodyPr spcFirstLastPara="1" wrap="square" lIns="0" tIns="45700" rIns="0" bIns="45700" anchor="b" anchorCtr="0">
            <a:noAutofit/>
          </a:bodyPr>
          <a:lstStyle>
            <a:lvl1pPr marL="0" marR="0" lvl="0"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xmlns="" val="25103473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0000000-1234-1234-1234-123412341234}" type="slidenum">
              <a:rPr lang="uk-UA" smtClean="0"/>
              <a:pPr/>
              <a:t>‹#›</a:t>
            </a:fld>
            <a:endParaRPr lang="uk-UA" sz="1400">
              <a:solidFill>
                <a:srgbClr val="000000"/>
              </a:solidFill>
              <a:latin typeface="Arial"/>
              <a:ea typeface="Arial"/>
              <a:cs typeface="Arial"/>
              <a:sym typeface="Arial"/>
            </a:endParaRP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xmlns="" val="2112794059"/>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0000000-1234-1234-1234-123412341234}" type="slidenum">
              <a:rPr lang="uk-UA" smtClean="0"/>
              <a:pPr/>
              <a:t>‹#›</a:t>
            </a:fld>
            <a:endParaRPr lang="uk-UA" sz="1400">
              <a:solidFill>
                <a:srgbClr val="000000"/>
              </a:solidFill>
              <a:latin typeface="Arial"/>
              <a:ea typeface="Arial"/>
              <a:cs typeface="Arial"/>
              <a:sym typeface="Arial"/>
            </a:endParaRPr>
          </a:p>
        </p:txBody>
      </p:sp>
    </p:spTree>
    <p:extLst>
      <p:ext uri="{BB962C8B-B14F-4D97-AF65-F5344CB8AC3E}">
        <p14:creationId xmlns:p14="http://schemas.microsoft.com/office/powerpoint/2010/main" xmlns="" val="88346166"/>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0000000-1234-1234-1234-123412341234}" type="slidenum">
              <a:rPr lang="uk-UA" smtClean="0"/>
              <a:pPr/>
              <a:t>‹#›</a:t>
            </a:fld>
            <a:endParaRPr lang="uk-UA" sz="1400">
              <a:solidFill>
                <a:srgbClr val="000000"/>
              </a:solidFill>
              <a:latin typeface="Arial"/>
              <a:ea typeface="Arial"/>
              <a:cs typeface="Arial"/>
              <a:sym typeface="Arial"/>
            </a:endParaRP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xmlns="" val="2338118232"/>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00000000-1234-1234-1234-123412341234}" type="slidenum">
              <a:rPr lang="uk-UA" smtClean="0"/>
              <a:pPr/>
              <a:t>‹#›</a:t>
            </a:fld>
            <a:endParaRPr lang="uk-UA" sz="1400">
              <a:solidFill>
                <a:srgbClr val="000000"/>
              </a:solidFill>
              <a:latin typeface="Arial"/>
              <a:ea typeface="Arial"/>
              <a:cs typeface="Arial"/>
              <a:sym typeface="Arial"/>
            </a:endParaRPr>
          </a:p>
        </p:txBody>
      </p:sp>
    </p:spTree>
    <p:extLst>
      <p:ext uri="{BB962C8B-B14F-4D97-AF65-F5344CB8AC3E}">
        <p14:creationId xmlns:p14="http://schemas.microsoft.com/office/powerpoint/2010/main" xmlns="" val="896067298"/>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A0EC7D30-C142-4EBF-A59A-1EF860FAE77A}" type="datetimeFigureOut">
              <a:rPr lang="uk-UA" smtClean="0"/>
              <a:pPr/>
              <a:t>10.01.2025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84801C4-8E5F-4E3F-909F-225E0D84110A}" type="slidenum">
              <a:rPr lang="uk-UA" smtClean="0"/>
              <a:pPr/>
              <a:t>‹#›</a:t>
            </a:fld>
            <a:endParaRPr lang="uk-UA"/>
          </a:p>
        </p:txBody>
      </p:sp>
    </p:spTree>
    <p:extLst>
      <p:ext uri="{BB962C8B-B14F-4D97-AF65-F5344CB8AC3E}">
        <p14:creationId xmlns:p14="http://schemas.microsoft.com/office/powerpoint/2010/main" xmlns="" val="6518573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A0EC7D30-C142-4EBF-A59A-1EF860FAE77A}" type="datetimeFigureOut">
              <a:rPr lang="uk-UA" smtClean="0"/>
              <a:pPr/>
              <a:t>10.01.2025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284801C4-8E5F-4E3F-909F-225E0D84110A}" type="slidenum">
              <a:rPr lang="uk-UA" smtClean="0"/>
              <a:pPr/>
              <a:t>‹#›</a:t>
            </a:fld>
            <a:endParaRPr lang="uk-UA"/>
          </a:p>
        </p:txBody>
      </p:sp>
    </p:spTree>
    <p:extLst>
      <p:ext uri="{BB962C8B-B14F-4D97-AF65-F5344CB8AC3E}">
        <p14:creationId xmlns:p14="http://schemas.microsoft.com/office/powerpoint/2010/main" xmlns="" val="2086192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Вертикальный заголовок и текст">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rot="5400000">
            <a:off x="7285038" y="1828801"/>
            <a:ext cx="5851525" cy="27432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5"/>
          <p:cNvSpPr txBox="1">
            <a:spLocks noGrp="1"/>
          </p:cNvSpPr>
          <p:nvPr>
            <p:ph type="body" idx="1"/>
          </p:nvPr>
        </p:nvSpPr>
        <p:spPr>
          <a:xfrm rot="5400000">
            <a:off x="1697039" y="-812798"/>
            <a:ext cx="5851525" cy="8026400"/>
          </a:xfrm>
          <a:prstGeom prst="rect">
            <a:avLst/>
          </a:prstGeom>
          <a:noFill/>
          <a:ln>
            <a:noFill/>
          </a:ln>
        </p:spPr>
        <p:txBody>
          <a:bodyPr spcFirstLastPara="1" wrap="square" lIns="91425" tIns="45700" rIns="91425" bIns="45700" anchor="t" anchorCtr="0">
            <a:noAutofit/>
          </a:bodyPr>
          <a:lstStyle>
            <a:lvl1pPr marL="457200" lvl="0" indent="-302895" algn="l">
              <a:spcBef>
                <a:spcPts val="360"/>
              </a:spcBef>
              <a:spcAft>
                <a:spcPts val="0"/>
              </a:spcAft>
              <a:buSzPts val="1170"/>
              <a:buChar char="▣"/>
              <a:defRPr/>
            </a:lvl1pPr>
            <a:lvl2pPr marL="914400" lvl="1" indent="-320040" algn="l">
              <a:spcBef>
                <a:spcPts val="360"/>
              </a:spcBef>
              <a:spcAft>
                <a:spcPts val="0"/>
              </a:spcAft>
              <a:buSzPts val="1440"/>
              <a:buChar char="◼"/>
              <a:defRPr/>
            </a:lvl2pPr>
            <a:lvl3pPr marL="1371600" lvl="2" indent="-337185" algn="l">
              <a:spcBef>
                <a:spcPts val="360"/>
              </a:spcBef>
              <a:spcAft>
                <a:spcPts val="0"/>
              </a:spcAft>
              <a:buSzPts val="171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34" name="Google Shape;34;p5"/>
          <p:cNvSpPr txBox="1">
            <a:spLocks noGrp="1"/>
          </p:cNvSpPr>
          <p:nvPr>
            <p:ph type="dt" idx="10"/>
          </p:nvPr>
        </p:nvSpPr>
        <p:spPr>
          <a:xfrm>
            <a:off x="609600" y="6416676"/>
            <a:ext cx="2844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solidFill>
                  <a:srgbClr val="BCBCBC"/>
                </a:solidFill>
                <a:latin typeface="Times New Roman"/>
                <a:ea typeface="Times New Roman"/>
                <a:cs typeface="Times New Roman"/>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4165600" y="6416676"/>
            <a:ext cx="3860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10566400" y="6416676"/>
            <a:ext cx="1016000" cy="365125"/>
          </a:xfrm>
          <a:prstGeom prst="rect">
            <a:avLst/>
          </a:prstGeom>
          <a:noFill/>
          <a:ln>
            <a:noFill/>
          </a:ln>
        </p:spPr>
        <p:txBody>
          <a:bodyPr spcFirstLastPara="1" wrap="square" lIns="0" tIns="45700" rIns="0" bIns="45700" anchor="b" anchorCtr="0">
            <a:noAutofit/>
          </a:bodyPr>
          <a:lstStyle>
            <a:lvl1pPr marL="0" marR="0" lvl="0"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xmlns="" val="35175502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Заголовок и вертикальный текст">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609600" y="274637"/>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9" name="Google Shape;39;p6"/>
          <p:cNvSpPr txBox="1">
            <a:spLocks noGrp="1"/>
          </p:cNvSpPr>
          <p:nvPr>
            <p:ph type="body" idx="1"/>
          </p:nvPr>
        </p:nvSpPr>
        <p:spPr>
          <a:xfrm rot="5400000">
            <a:off x="3741738" y="-1531938"/>
            <a:ext cx="4708525" cy="10972800"/>
          </a:xfrm>
          <a:prstGeom prst="rect">
            <a:avLst/>
          </a:prstGeom>
          <a:noFill/>
          <a:ln>
            <a:noFill/>
          </a:ln>
        </p:spPr>
        <p:txBody>
          <a:bodyPr spcFirstLastPara="1" wrap="square" lIns="91425" tIns="45700" rIns="91425" bIns="45700" anchor="t" anchorCtr="0">
            <a:noAutofit/>
          </a:bodyPr>
          <a:lstStyle>
            <a:lvl1pPr marL="457200" lvl="0" indent="-302895" algn="l">
              <a:spcBef>
                <a:spcPts val="360"/>
              </a:spcBef>
              <a:spcAft>
                <a:spcPts val="0"/>
              </a:spcAft>
              <a:buSzPts val="1170"/>
              <a:buChar char="▣"/>
              <a:defRPr/>
            </a:lvl1pPr>
            <a:lvl2pPr marL="914400" lvl="1" indent="-320040" algn="l">
              <a:spcBef>
                <a:spcPts val="360"/>
              </a:spcBef>
              <a:spcAft>
                <a:spcPts val="0"/>
              </a:spcAft>
              <a:buSzPts val="1440"/>
              <a:buChar char="◼"/>
              <a:defRPr/>
            </a:lvl2pPr>
            <a:lvl3pPr marL="1371600" lvl="2" indent="-337185" algn="l">
              <a:spcBef>
                <a:spcPts val="360"/>
              </a:spcBef>
              <a:spcAft>
                <a:spcPts val="0"/>
              </a:spcAft>
              <a:buSzPts val="171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40" name="Google Shape;40;p6"/>
          <p:cNvSpPr txBox="1">
            <a:spLocks noGrp="1"/>
          </p:cNvSpPr>
          <p:nvPr>
            <p:ph type="dt" idx="10"/>
          </p:nvPr>
        </p:nvSpPr>
        <p:spPr>
          <a:xfrm>
            <a:off x="609600" y="6416676"/>
            <a:ext cx="2844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solidFill>
                  <a:srgbClr val="BCBCBC"/>
                </a:solidFill>
                <a:latin typeface="Times New Roman"/>
                <a:ea typeface="Times New Roman"/>
                <a:cs typeface="Times New Roman"/>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
          <p:cNvSpPr txBox="1">
            <a:spLocks noGrp="1"/>
          </p:cNvSpPr>
          <p:nvPr>
            <p:ph type="ftr" idx="11"/>
          </p:nvPr>
        </p:nvSpPr>
        <p:spPr>
          <a:xfrm>
            <a:off x="4165600" y="6416676"/>
            <a:ext cx="3860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sldNum" idx="12"/>
          </p:nvPr>
        </p:nvSpPr>
        <p:spPr>
          <a:xfrm>
            <a:off x="10566400" y="6416676"/>
            <a:ext cx="1016000" cy="365125"/>
          </a:xfrm>
          <a:prstGeom prst="rect">
            <a:avLst/>
          </a:prstGeom>
          <a:noFill/>
          <a:ln>
            <a:noFill/>
          </a:ln>
        </p:spPr>
        <p:txBody>
          <a:bodyPr spcFirstLastPara="1" wrap="square" lIns="0" tIns="45700" rIns="0" bIns="45700" anchor="b" anchorCtr="0">
            <a:noAutofit/>
          </a:bodyPr>
          <a:lstStyle>
            <a:lvl1pPr marL="0" marR="0" lvl="0"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xmlns="" val="815206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Рисунок с подписью">
    <p:spTree>
      <p:nvGrpSpPr>
        <p:cNvPr id="1" name="Shape 43"/>
        <p:cNvGrpSpPr/>
        <p:nvPr/>
      </p:nvGrpSpPr>
      <p:grpSpPr>
        <a:xfrm>
          <a:off x="0" y="0"/>
          <a:ext cx="0" cy="0"/>
          <a:chOff x="0" y="0"/>
          <a:chExt cx="0" cy="0"/>
        </a:xfrm>
      </p:grpSpPr>
      <p:sp>
        <p:nvSpPr>
          <p:cNvPr id="44" name="Google Shape;44;p7"/>
          <p:cNvSpPr txBox="1">
            <a:spLocks noGrp="1"/>
          </p:cNvSpPr>
          <p:nvPr>
            <p:ph type="title"/>
          </p:nvPr>
        </p:nvSpPr>
        <p:spPr>
          <a:xfrm>
            <a:off x="2438400" y="609600"/>
            <a:ext cx="7315200" cy="522288"/>
          </a:xfrm>
          <a:prstGeom prst="rect">
            <a:avLst/>
          </a:prstGeom>
          <a:noFill/>
          <a:ln>
            <a:noFill/>
          </a:ln>
        </p:spPr>
        <p:txBody>
          <a:bodyPr spcFirstLastPara="1" wrap="square" lIns="45700" tIns="45700" rIns="45700" bIns="0" anchor="b" anchorCtr="0">
            <a:noAutofit/>
          </a:bodyPr>
          <a:lstStyle>
            <a:lvl1pPr lvl="0" algn="ctr">
              <a:spcBef>
                <a:spcPts val="0"/>
              </a:spcBef>
              <a:spcAft>
                <a:spcPts val="0"/>
              </a:spcAft>
              <a:buClr>
                <a:srgbClr val="EAD594"/>
              </a:buClr>
              <a:buSzPts val="2000"/>
              <a:buFont typeface="Lucida Sans"/>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5" name="Google Shape;45;p7"/>
          <p:cNvSpPr>
            <a:spLocks noGrp="1"/>
          </p:cNvSpPr>
          <p:nvPr>
            <p:ph type="pic" idx="2"/>
          </p:nvPr>
        </p:nvSpPr>
        <p:spPr>
          <a:xfrm>
            <a:off x="2438400" y="1831975"/>
            <a:ext cx="7315200" cy="3962400"/>
          </a:xfrm>
          <a:prstGeom prst="rect">
            <a:avLst/>
          </a:prstGeom>
          <a:solidFill>
            <a:schemeClr val="dk2"/>
          </a:solidFill>
          <a:ln w="44450" cap="sq" cmpd="sng">
            <a:solidFill>
              <a:srgbClr val="FFFFFF"/>
            </a:solidFill>
            <a:prstDash val="solid"/>
            <a:miter lim="800000"/>
            <a:headEnd type="none" w="sm" len="sm"/>
            <a:tailEnd type="none" w="sm" len="sm"/>
          </a:ln>
          <a:effectLst>
            <a:outerShdw blurRad="190500" dist="228600" dir="2700000" sy="90000">
              <a:srgbClr val="000000">
                <a:alpha val="24705"/>
              </a:srgbClr>
            </a:outerShdw>
          </a:effectLst>
        </p:spPr>
        <p:txBody>
          <a:bodyPr spcFirstLastPara="1" wrap="square" lIns="91425" tIns="45700" rIns="91425" bIns="45700" anchor="t" anchorCtr="0">
            <a:noAutofit/>
          </a:bodyPr>
          <a:lstStyle>
            <a:lvl1pPr marR="0" lvl="0" algn="l" rtl="0">
              <a:spcBef>
                <a:spcPts val="640"/>
              </a:spcBef>
              <a:spcAft>
                <a:spcPts val="0"/>
              </a:spcAft>
              <a:buClr>
                <a:srgbClr val="F9F9F9"/>
              </a:buClr>
              <a:buSzPts val="2080"/>
              <a:buFont typeface="Noto Sans Symbols"/>
              <a:buNone/>
              <a:defRPr sz="3200">
                <a:solidFill>
                  <a:schemeClr val="lt1"/>
                </a:solidFill>
                <a:latin typeface="Book Antiqua"/>
                <a:ea typeface="Book Antiqua"/>
                <a:cs typeface="Book Antiqua"/>
                <a:sym typeface="Book Antiqua"/>
              </a:defRPr>
            </a:lvl1pPr>
            <a:lvl2pPr marR="0" lvl="1" algn="l" rtl="0">
              <a:spcBef>
                <a:spcPts val="480"/>
              </a:spcBef>
              <a:spcAft>
                <a:spcPts val="0"/>
              </a:spcAft>
              <a:buClr>
                <a:schemeClr val="lt1"/>
              </a:buClr>
              <a:buSzPts val="1920"/>
              <a:buFont typeface="Noto Sans Symbols"/>
              <a:buChar char="◼"/>
              <a:defRPr sz="2400" b="0" i="0" u="none" strike="noStrike" cap="none">
                <a:solidFill>
                  <a:schemeClr val="lt1"/>
                </a:solidFill>
                <a:latin typeface="Book Antiqua"/>
                <a:ea typeface="Book Antiqua"/>
                <a:cs typeface="Book Antiqua"/>
                <a:sym typeface="Book Antiqua"/>
              </a:defRPr>
            </a:lvl2pPr>
            <a:lvl3pPr marR="0" lvl="2" algn="l" rtl="0">
              <a:spcBef>
                <a:spcPts val="440"/>
              </a:spcBef>
              <a:spcAft>
                <a:spcPts val="0"/>
              </a:spcAft>
              <a:buClr>
                <a:schemeClr val="lt1"/>
              </a:buClr>
              <a:buSzPts val="2090"/>
              <a:buFont typeface="Noto Sans Symbols"/>
              <a:buChar char="🢭"/>
              <a:defRPr sz="2200" b="0" i="0" u="none" strike="noStrike" cap="none">
                <a:solidFill>
                  <a:schemeClr val="lt1"/>
                </a:solidFill>
                <a:latin typeface="Book Antiqua"/>
                <a:ea typeface="Book Antiqua"/>
                <a:cs typeface="Book Antiqua"/>
                <a:sym typeface="Book Antiqua"/>
              </a:defRPr>
            </a:lvl3pPr>
            <a:lvl4pPr marR="0" lvl="3" algn="l" rtl="0">
              <a:spcBef>
                <a:spcPts val="400"/>
              </a:spcBef>
              <a:spcAft>
                <a:spcPts val="0"/>
              </a:spcAft>
              <a:buClr>
                <a:schemeClr val="lt1"/>
              </a:buClr>
              <a:buSzPts val="2000"/>
              <a:buFont typeface="Noto Sans Symbols"/>
              <a:buChar char="🢝"/>
              <a:defRPr sz="2000" b="0" i="0" u="none" strike="noStrike" cap="none">
                <a:solidFill>
                  <a:schemeClr val="lt1"/>
                </a:solidFill>
                <a:latin typeface="Book Antiqua"/>
                <a:ea typeface="Book Antiqua"/>
                <a:cs typeface="Book Antiqua"/>
                <a:sym typeface="Book Antiqua"/>
              </a:defRPr>
            </a:lvl4pPr>
            <a:lvl5pPr marR="0" lvl="4" algn="l" rtl="0">
              <a:spcBef>
                <a:spcPts val="400"/>
              </a:spcBef>
              <a:spcAft>
                <a:spcPts val="0"/>
              </a:spcAft>
              <a:buClr>
                <a:schemeClr val="lt1"/>
              </a:buClr>
              <a:buSzPts val="2000"/>
              <a:buFont typeface="Noto Sans Symbols"/>
              <a:buChar char="■"/>
              <a:defRPr sz="2000" b="0" i="0" u="none" strike="noStrike" cap="none">
                <a:solidFill>
                  <a:schemeClr val="lt1"/>
                </a:solidFill>
                <a:latin typeface="Book Antiqua"/>
                <a:ea typeface="Book Antiqua"/>
                <a:cs typeface="Book Antiqua"/>
                <a:sym typeface="Book Antiqua"/>
              </a:defRPr>
            </a:lvl5pPr>
            <a:lvl6pPr marR="0" lvl="5" algn="l" rtl="0">
              <a:spcBef>
                <a:spcPts val="360"/>
              </a:spcBef>
              <a:spcAft>
                <a:spcPts val="0"/>
              </a:spcAft>
              <a:buClr>
                <a:schemeClr val="lt1"/>
              </a:buClr>
              <a:buSzPts val="1800"/>
              <a:buFont typeface="Noto Sans Symbols"/>
              <a:buChar char="🢝"/>
              <a:defRPr sz="1800" b="0" i="0" u="none" strike="noStrike" cap="none">
                <a:solidFill>
                  <a:schemeClr val="lt1"/>
                </a:solidFill>
                <a:latin typeface="Book Antiqua"/>
                <a:ea typeface="Book Antiqua"/>
                <a:cs typeface="Book Antiqua"/>
                <a:sym typeface="Book Antiqua"/>
              </a:defRPr>
            </a:lvl6pPr>
            <a:lvl7pPr marR="0" lvl="6" algn="l" rtl="0">
              <a:spcBef>
                <a:spcPts val="320"/>
              </a:spcBef>
              <a:spcAft>
                <a:spcPts val="0"/>
              </a:spcAft>
              <a:buClr>
                <a:schemeClr val="lt1"/>
              </a:buClr>
              <a:buSzPts val="1600"/>
              <a:buFont typeface="Noto Sans Symbols"/>
              <a:buChar char="●"/>
              <a:defRPr sz="1600" b="0" i="0" u="none" strike="noStrike" cap="none">
                <a:solidFill>
                  <a:schemeClr val="lt1"/>
                </a:solidFill>
                <a:latin typeface="Book Antiqua"/>
                <a:ea typeface="Book Antiqua"/>
                <a:cs typeface="Book Antiqua"/>
                <a:sym typeface="Book Antiqua"/>
              </a:defRPr>
            </a:lvl7pPr>
            <a:lvl8pPr marR="0" lvl="7" algn="l" rtl="0">
              <a:spcBef>
                <a:spcPts val="280"/>
              </a:spcBef>
              <a:spcAft>
                <a:spcPts val="0"/>
              </a:spcAft>
              <a:buClr>
                <a:schemeClr val="lt1"/>
              </a:buClr>
              <a:buSzPts val="1400"/>
              <a:buFont typeface="Noto Sans Symbols"/>
              <a:buChar char="●"/>
              <a:defRPr sz="1400" b="0" i="0" u="none" strike="noStrike" cap="none">
                <a:solidFill>
                  <a:schemeClr val="lt1"/>
                </a:solidFill>
                <a:latin typeface="Book Antiqua"/>
                <a:ea typeface="Book Antiqua"/>
                <a:cs typeface="Book Antiqua"/>
                <a:sym typeface="Book Antiqua"/>
              </a:defRPr>
            </a:lvl8pPr>
            <a:lvl9pPr marR="0" lvl="8" algn="l" rtl="0">
              <a:spcBef>
                <a:spcPts val="280"/>
              </a:spcBef>
              <a:spcAft>
                <a:spcPts val="0"/>
              </a:spcAft>
              <a:buClr>
                <a:schemeClr val="lt1"/>
              </a:buClr>
              <a:buSzPts val="14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46" name="Google Shape;46;p7"/>
          <p:cNvSpPr txBox="1">
            <a:spLocks noGrp="1"/>
          </p:cNvSpPr>
          <p:nvPr>
            <p:ph type="body" idx="1"/>
          </p:nvPr>
        </p:nvSpPr>
        <p:spPr>
          <a:xfrm>
            <a:off x="2438400" y="1166787"/>
            <a:ext cx="7315200" cy="530352"/>
          </a:xfrm>
          <a:prstGeom prst="rect">
            <a:avLst/>
          </a:prstGeom>
          <a:noFill/>
          <a:ln>
            <a:noFill/>
          </a:ln>
        </p:spPr>
        <p:txBody>
          <a:bodyPr spcFirstLastPara="1" wrap="square" lIns="45700" tIns="45700" rIns="45700" bIns="45700" anchor="t" anchorCtr="0">
            <a:noAutofit/>
          </a:bodyPr>
          <a:lstStyle>
            <a:lvl1pPr marL="457200" lvl="0" indent="-228600" algn="ctr">
              <a:spcBef>
                <a:spcPts val="280"/>
              </a:spcBef>
              <a:spcAft>
                <a:spcPts val="0"/>
              </a:spcAft>
              <a:buSzPts val="910"/>
              <a:buNone/>
              <a:defRPr sz="1400"/>
            </a:lvl1pPr>
            <a:lvl2pPr marL="914400" lvl="1" indent="-289560" algn="l">
              <a:spcBef>
                <a:spcPts val="240"/>
              </a:spcBef>
              <a:spcAft>
                <a:spcPts val="0"/>
              </a:spcAft>
              <a:buSzPts val="960"/>
              <a:buChar char="◼"/>
              <a:defRPr sz="1200"/>
            </a:lvl2pPr>
            <a:lvl3pPr marL="1371600" lvl="2" indent="-288925" algn="l">
              <a:spcBef>
                <a:spcPts val="200"/>
              </a:spcBef>
              <a:spcAft>
                <a:spcPts val="0"/>
              </a:spcAft>
              <a:buSzPts val="950"/>
              <a:buChar char="🢭"/>
              <a:defRPr sz="1000"/>
            </a:lvl3pPr>
            <a:lvl4pPr marL="1828800" lvl="3" indent="-285750" algn="l">
              <a:spcBef>
                <a:spcPts val="180"/>
              </a:spcBef>
              <a:spcAft>
                <a:spcPts val="0"/>
              </a:spcAft>
              <a:buSzPts val="900"/>
              <a:buChar char="🢝"/>
              <a:defRPr sz="900"/>
            </a:lvl4pPr>
            <a:lvl5pPr marL="2286000" lvl="4" indent="-285750" algn="l">
              <a:spcBef>
                <a:spcPts val="180"/>
              </a:spcBef>
              <a:spcAft>
                <a:spcPts val="0"/>
              </a:spcAft>
              <a:buSzPts val="900"/>
              <a:buChar char="■"/>
              <a:defRPr sz="900"/>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47" name="Google Shape;47;p7"/>
          <p:cNvSpPr txBox="1">
            <a:spLocks noGrp="1"/>
          </p:cNvSpPr>
          <p:nvPr>
            <p:ph type="dt" idx="10"/>
          </p:nvPr>
        </p:nvSpPr>
        <p:spPr>
          <a:xfrm>
            <a:off x="609600" y="6416676"/>
            <a:ext cx="2844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solidFill>
                  <a:srgbClr val="BCBCBC"/>
                </a:solidFill>
                <a:latin typeface="Times New Roman"/>
                <a:ea typeface="Times New Roman"/>
                <a:cs typeface="Times New Roman"/>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165600" y="6416676"/>
            <a:ext cx="3860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10566400" y="6416676"/>
            <a:ext cx="1016000" cy="365125"/>
          </a:xfrm>
          <a:prstGeom prst="rect">
            <a:avLst/>
          </a:prstGeom>
          <a:noFill/>
          <a:ln>
            <a:noFill/>
          </a:ln>
        </p:spPr>
        <p:txBody>
          <a:bodyPr spcFirstLastPara="1" wrap="square" lIns="0" tIns="45700" rIns="0" bIns="45700" anchor="b" anchorCtr="0">
            <a:noAutofit/>
          </a:bodyPr>
          <a:lstStyle>
            <a:lvl1pPr marL="0" marR="0" lvl="0"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xmlns="" val="29107928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Объект с подписью">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609603" y="273050"/>
            <a:ext cx="4011084" cy="116205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F4DB8A"/>
              </a:buClr>
              <a:buSzPts val="2200"/>
              <a:buFont typeface="Lucida Sans"/>
              <a:buNone/>
              <a:defRPr sz="2200" b="0">
                <a:solidFill>
                  <a:srgbClr val="F4DB8A"/>
                </a:solidFill>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2" name="Google Shape;52;p8"/>
          <p:cNvSpPr txBox="1">
            <a:spLocks noGrp="1"/>
          </p:cNvSpPr>
          <p:nvPr>
            <p:ph type="body" idx="1"/>
          </p:nvPr>
        </p:nvSpPr>
        <p:spPr>
          <a:xfrm>
            <a:off x="609603" y="1524002"/>
            <a:ext cx="4011084" cy="46021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10"/>
              <a:buNone/>
              <a:defRPr sz="1400"/>
            </a:lvl1pPr>
            <a:lvl2pPr marL="914400" lvl="1" indent="-228600" algn="l">
              <a:spcBef>
                <a:spcPts val="240"/>
              </a:spcBef>
              <a:spcAft>
                <a:spcPts val="0"/>
              </a:spcAft>
              <a:buSzPts val="960"/>
              <a:buNone/>
              <a:defRPr sz="1200"/>
            </a:lvl2pPr>
            <a:lvl3pPr marL="1371600" lvl="2" indent="-228600" algn="l">
              <a:spcBef>
                <a:spcPts val="200"/>
              </a:spcBef>
              <a:spcAft>
                <a:spcPts val="0"/>
              </a:spcAft>
              <a:buSzPts val="95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53" name="Google Shape;53;p8"/>
          <p:cNvSpPr txBox="1">
            <a:spLocks noGrp="1"/>
          </p:cNvSpPr>
          <p:nvPr>
            <p:ph type="body" idx="2"/>
          </p:nvPr>
        </p:nvSpPr>
        <p:spPr>
          <a:xfrm>
            <a:off x="4766733" y="273053"/>
            <a:ext cx="6815667" cy="5853113"/>
          </a:xfrm>
          <a:prstGeom prst="rect">
            <a:avLst/>
          </a:prstGeom>
          <a:noFill/>
          <a:ln>
            <a:noFill/>
          </a:ln>
        </p:spPr>
        <p:txBody>
          <a:bodyPr spcFirstLastPara="1" wrap="square" lIns="91425" tIns="45700" rIns="91425" bIns="45700" anchor="t" anchorCtr="0">
            <a:noAutofit/>
          </a:bodyPr>
          <a:lstStyle>
            <a:lvl1pPr marL="457200" lvl="0" indent="-335915" algn="l">
              <a:spcBef>
                <a:spcPts val="520"/>
              </a:spcBef>
              <a:spcAft>
                <a:spcPts val="0"/>
              </a:spcAft>
              <a:buSzPts val="1690"/>
              <a:buChar char="▣"/>
              <a:defRPr sz="2600"/>
            </a:lvl1pPr>
            <a:lvl2pPr marL="914400" lvl="1" indent="-350519" algn="l">
              <a:spcBef>
                <a:spcPts val="480"/>
              </a:spcBef>
              <a:spcAft>
                <a:spcPts val="0"/>
              </a:spcAft>
              <a:buSzPts val="1920"/>
              <a:buChar char="◼"/>
              <a:defRPr sz="2400"/>
            </a:lvl2pPr>
            <a:lvl3pPr marL="1371600" lvl="2" indent="-361314" algn="l">
              <a:spcBef>
                <a:spcPts val="440"/>
              </a:spcBef>
              <a:spcAft>
                <a:spcPts val="0"/>
              </a:spcAft>
              <a:buSzPts val="2090"/>
              <a:buChar char="🢭"/>
              <a:defRPr sz="2200"/>
            </a:lvl3pPr>
            <a:lvl4pPr marL="1828800" lvl="3" indent="-355600" algn="l">
              <a:spcBef>
                <a:spcPts val="400"/>
              </a:spcBef>
              <a:spcAft>
                <a:spcPts val="0"/>
              </a:spcAft>
              <a:buSzPts val="2000"/>
              <a:buChar char="🢝"/>
              <a:defRPr sz="20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54" name="Google Shape;54;p8"/>
          <p:cNvSpPr txBox="1">
            <a:spLocks noGrp="1"/>
          </p:cNvSpPr>
          <p:nvPr>
            <p:ph type="dt" idx="10"/>
          </p:nvPr>
        </p:nvSpPr>
        <p:spPr>
          <a:xfrm>
            <a:off x="609600" y="6416676"/>
            <a:ext cx="2844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solidFill>
                  <a:srgbClr val="BCBCBC"/>
                </a:solidFill>
                <a:latin typeface="Times New Roman"/>
                <a:ea typeface="Times New Roman"/>
                <a:cs typeface="Times New Roman"/>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8"/>
          <p:cNvSpPr txBox="1">
            <a:spLocks noGrp="1"/>
          </p:cNvSpPr>
          <p:nvPr>
            <p:ph type="ftr" idx="11"/>
          </p:nvPr>
        </p:nvSpPr>
        <p:spPr>
          <a:xfrm>
            <a:off x="4165600" y="6416676"/>
            <a:ext cx="3860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8"/>
          <p:cNvSpPr txBox="1">
            <a:spLocks noGrp="1"/>
          </p:cNvSpPr>
          <p:nvPr>
            <p:ph type="sldNum" idx="12"/>
          </p:nvPr>
        </p:nvSpPr>
        <p:spPr>
          <a:xfrm>
            <a:off x="10566400" y="6416676"/>
            <a:ext cx="1016000" cy="365125"/>
          </a:xfrm>
          <a:prstGeom prst="rect">
            <a:avLst/>
          </a:prstGeom>
          <a:noFill/>
          <a:ln>
            <a:noFill/>
          </a:ln>
        </p:spPr>
        <p:txBody>
          <a:bodyPr spcFirstLastPara="1" wrap="square" lIns="0" tIns="45700" rIns="0" bIns="45700" anchor="b" anchorCtr="0">
            <a:noAutofit/>
          </a:bodyPr>
          <a:lstStyle>
            <a:lvl1pPr marL="0" marR="0" lvl="0"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xmlns="" val="135038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Только заголовок">
    <p:spTree>
      <p:nvGrpSpPr>
        <p:cNvPr id="1" name="Shape 57"/>
        <p:cNvGrpSpPr/>
        <p:nvPr/>
      </p:nvGrpSpPr>
      <p:grpSpPr>
        <a:xfrm>
          <a:off x="0" y="0"/>
          <a:ext cx="0" cy="0"/>
          <a:chOff x="0" y="0"/>
          <a:chExt cx="0" cy="0"/>
        </a:xfrm>
      </p:grpSpPr>
      <p:sp>
        <p:nvSpPr>
          <p:cNvPr id="58" name="Google Shape;58;p9"/>
          <p:cNvSpPr txBox="1">
            <a:spLocks noGrp="1"/>
          </p:cNvSpPr>
          <p:nvPr>
            <p:ph type="title"/>
          </p:nvPr>
        </p:nvSpPr>
        <p:spPr>
          <a:xfrm>
            <a:off x="609600" y="274637"/>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9" name="Google Shape;59;p9"/>
          <p:cNvSpPr txBox="1">
            <a:spLocks noGrp="1"/>
          </p:cNvSpPr>
          <p:nvPr>
            <p:ph type="dt" idx="10"/>
          </p:nvPr>
        </p:nvSpPr>
        <p:spPr>
          <a:xfrm>
            <a:off x="609600" y="6416676"/>
            <a:ext cx="2844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solidFill>
                  <a:srgbClr val="BCBCBC"/>
                </a:solidFill>
                <a:latin typeface="Times New Roman"/>
                <a:ea typeface="Times New Roman"/>
                <a:cs typeface="Times New Roman"/>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9"/>
          <p:cNvSpPr txBox="1">
            <a:spLocks noGrp="1"/>
          </p:cNvSpPr>
          <p:nvPr>
            <p:ph type="ftr" idx="11"/>
          </p:nvPr>
        </p:nvSpPr>
        <p:spPr>
          <a:xfrm>
            <a:off x="4165600" y="6416676"/>
            <a:ext cx="3860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9"/>
          <p:cNvSpPr txBox="1">
            <a:spLocks noGrp="1"/>
          </p:cNvSpPr>
          <p:nvPr>
            <p:ph type="sldNum" idx="12"/>
          </p:nvPr>
        </p:nvSpPr>
        <p:spPr>
          <a:xfrm>
            <a:off x="10566400" y="6416676"/>
            <a:ext cx="1016000" cy="365125"/>
          </a:xfrm>
          <a:prstGeom prst="rect">
            <a:avLst/>
          </a:prstGeom>
          <a:noFill/>
          <a:ln>
            <a:noFill/>
          </a:ln>
        </p:spPr>
        <p:txBody>
          <a:bodyPr spcFirstLastPara="1" wrap="square" lIns="0" tIns="45700" rIns="0" bIns="45700" anchor="b" anchorCtr="0">
            <a:noAutofit/>
          </a:bodyPr>
          <a:lstStyle>
            <a:lvl1pPr marL="0" marR="0" lvl="0"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xmlns="" val="1501816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Сравнение" type="twoTxTwoObj">
  <p:cSld name="Сравнение">
    <p:spTree>
      <p:nvGrpSpPr>
        <p:cNvPr id="1" name="Shape 62"/>
        <p:cNvGrpSpPr/>
        <p:nvPr/>
      </p:nvGrpSpPr>
      <p:grpSpPr>
        <a:xfrm>
          <a:off x="0" y="0"/>
          <a:ext cx="0" cy="0"/>
          <a:chOff x="0" y="0"/>
          <a:chExt cx="0" cy="0"/>
        </a:xfrm>
      </p:grpSpPr>
      <p:sp>
        <p:nvSpPr>
          <p:cNvPr id="63" name="Google Shape;63;p10"/>
          <p:cNvSpPr txBox="1">
            <a:spLocks noGrp="1"/>
          </p:cNvSpPr>
          <p:nvPr>
            <p:ph type="title"/>
          </p:nvPr>
        </p:nvSpPr>
        <p:spPr>
          <a:xfrm>
            <a:off x="609600" y="273051"/>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4" name="Google Shape;64;p10"/>
          <p:cNvSpPr txBox="1">
            <a:spLocks noGrp="1"/>
          </p:cNvSpPr>
          <p:nvPr>
            <p:ph type="body" idx="1"/>
          </p:nvPr>
        </p:nvSpPr>
        <p:spPr>
          <a:xfrm>
            <a:off x="609600" y="1535115"/>
            <a:ext cx="5386917" cy="750887"/>
          </a:xfrm>
          <a:prstGeom prst="rect">
            <a:avLst/>
          </a:prstGeom>
          <a:noFill/>
          <a:ln>
            <a:noFill/>
          </a:ln>
        </p:spPr>
        <p:txBody>
          <a:bodyPr spcFirstLastPara="1" wrap="square" lIns="91425" tIns="45700" rIns="91425" bIns="45700" anchor="ctr" anchorCtr="0">
            <a:noAutofit/>
          </a:bodyPr>
          <a:lstStyle>
            <a:lvl1pPr marL="457200" lvl="0" indent="-228600" algn="l">
              <a:spcBef>
                <a:spcPts val="480"/>
              </a:spcBef>
              <a:spcAft>
                <a:spcPts val="0"/>
              </a:spcAft>
              <a:buSzPts val="1560"/>
              <a:buNone/>
              <a:defRPr sz="2400" b="0" cap="none">
                <a:solidFill>
                  <a:schemeClr val="lt1"/>
                </a:solidFill>
              </a:defRPr>
            </a:lvl1pPr>
            <a:lvl2pPr marL="914400" lvl="1" indent="-228600" algn="l">
              <a:spcBef>
                <a:spcPts val="400"/>
              </a:spcBef>
              <a:spcAft>
                <a:spcPts val="0"/>
              </a:spcAft>
              <a:buSzPts val="1600"/>
              <a:buNone/>
              <a:defRPr sz="2000" b="1"/>
            </a:lvl2pPr>
            <a:lvl3pPr marL="1371600" lvl="2" indent="-228600" algn="l">
              <a:spcBef>
                <a:spcPts val="360"/>
              </a:spcBef>
              <a:spcAft>
                <a:spcPts val="0"/>
              </a:spcAft>
              <a:buSzPts val="171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5" name="Google Shape;65;p10"/>
          <p:cNvSpPr txBox="1">
            <a:spLocks noGrp="1"/>
          </p:cNvSpPr>
          <p:nvPr>
            <p:ph type="body" idx="2"/>
          </p:nvPr>
        </p:nvSpPr>
        <p:spPr>
          <a:xfrm>
            <a:off x="6193370" y="1535115"/>
            <a:ext cx="5389033" cy="750887"/>
          </a:xfrm>
          <a:prstGeom prst="rect">
            <a:avLst/>
          </a:prstGeom>
          <a:noFill/>
          <a:ln>
            <a:noFill/>
          </a:ln>
        </p:spPr>
        <p:txBody>
          <a:bodyPr spcFirstLastPara="1" wrap="square" lIns="91425" tIns="45700" rIns="91425" bIns="45700" anchor="ctr" anchorCtr="0">
            <a:noAutofit/>
          </a:bodyPr>
          <a:lstStyle>
            <a:lvl1pPr marL="457200" lvl="0" indent="-228600" algn="l">
              <a:spcBef>
                <a:spcPts val="480"/>
              </a:spcBef>
              <a:spcAft>
                <a:spcPts val="0"/>
              </a:spcAft>
              <a:buSzPts val="1560"/>
              <a:buNone/>
              <a:defRPr sz="2400" b="0" cap="none">
                <a:solidFill>
                  <a:schemeClr val="lt1"/>
                </a:solidFill>
              </a:defRPr>
            </a:lvl1pPr>
            <a:lvl2pPr marL="914400" lvl="1" indent="-228600" algn="l">
              <a:spcBef>
                <a:spcPts val="400"/>
              </a:spcBef>
              <a:spcAft>
                <a:spcPts val="0"/>
              </a:spcAft>
              <a:buSzPts val="1600"/>
              <a:buNone/>
              <a:defRPr sz="2000" b="1"/>
            </a:lvl2pPr>
            <a:lvl3pPr marL="1371600" lvl="2" indent="-228600" algn="l">
              <a:spcBef>
                <a:spcPts val="360"/>
              </a:spcBef>
              <a:spcAft>
                <a:spcPts val="0"/>
              </a:spcAft>
              <a:buSzPts val="171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6" name="Google Shape;66;p10"/>
          <p:cNvSpPr txBox="1">
            <a:spLocks noGrp="1"/>
          </p:cNvSpPr>
          <p:nvPr>
            <p:ph type="body" idx="3"/>
          </p:nvPr>
        </p:nvSpPr>
        <p:spPr>
          <a:xfrm>
            <a:off x="609600" y="2362202"/>
            <a:ext cx="5386917" cy="3763963"/>
          </a:xfrm>
          <a:prstGeom prst="rect">
            <a:avLst/>
          </a:prstGeom>
          <a:noFill/>
          <a:ln>
            <a:noFill/>
          </a:ln>
        </p:spPr>
        <p:txBody>
          <a:bodyPr spcFirstLastPara="1" wrap="square" lIns="91425" tIns="45700" rIns="91425" bIns="45700" anchor="t" anchorCtr="0">
            <a:noAutofit/>
          </a:bodyPr>
          <a:lstStyle>
            <a:lvl1pPr marL="457200" lvl="0" indent="-327660" algn="l">
              <a:spcBef>
                <a:spcPts val="480"/>
              </a:spcBef>
              <a:spcAft>
                <a:spcPts val="0"/>
              </a:spcAft>
              <a:buSzPts val="1560"/>
              <a:buChar char="▣"/>
              <a:defRPr sz="2400"/>
            </a:lvl1pPr>
            <a:lvl2pPr marL="914400" lvl="1" indent="-330200" algn="l">
              <a:spcBef>
                <a:spcPts val="400"/>
              </a:spcBef>
              <a:spcAft>
                <a:spcPts val="0"/>
              </a:spcAft>
              <a:buSzPts val="1600"/>
              <a:buChar char="◼"/>
              <a:defRPr sz="2000"/>
            </a:lvl2pPr>
            <a:lvl3pPr marL="1371600" lvl="2" indent="-337185" algn="l">
              <a:spcBef>
                <a:spcPts val="360"/>
              </a:spcBef>
              <a:spcAft>
                <a:spcPts val="0"/>
              </a:spcAft>
              <a:buSzPts val="171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7" name="Google Shape;67;p10"/>
          <p:cNvSpPr txBox="1">
            <a:spLocks noGrp="1"/>
          </p:cNvSpPr>
          <p:nvPr>
            <p:ph type="body" idx="4"/>
          </p:nvPr>
        </p:nvSpPr>
        <p:spPr>
          <a:xfrm>
            <a:off x="6193370" y="2362202"/>
            <a:ext cx="5389033" cy="3763963"/>
          </a:xfrm>
          <a:prstGeom prst="rect">
            <a:avLst/>
          </a:prstGeom>
          <a:noFill/>
          <a:ln>
            <a:noFill/>
          </a:ln>
        </p:spPr>
        <p:txBody>
          <a:bodyPr spcFirstLastPara="1" wrap="square" lIns="91425" tIns="45700" rIns="91425" bIns="45700" anchor="t" anchorCtr="0">
            <a:noAutofit/>
          </a:bodyPr>
          <a:lstStyle>
            <a:lvl1pPr marL="457200" lvl="0" indent="-327660" algn="l">
              <a:spcBef>
                <a:spcPts val="480"/>
              </a:spcBef>
              <a:spcAft>
                <a:spcPts val="0"/>
              </a:spcAft>
              <a:buSzPts val="1560"/>
              <a:buChar char="▣"/>
              <a:defRPr sz="2400"/>
            </a:lvl1pPr>
            <a:lvl2pPr marL="914400" lvl="1" indent="-330200" algn="l">
              <a:spcBef>
                <a:spcPts val="400"/>
              </a:spcBef>
              <a:spcAft>
                <a:spcPts val="0"/>
              </a:spcAft>
              <a:buSzPts val="1600"/>
              <a:buChar char="◼"/>
              <a:defRPr sz="2000"/>
            </a:lvl2pPr>
            <a:lvl3pPr marL="1371600" lvl="2" indent="-337185" algn="l">
              <a:spcBef>
                <a:spcPts val="360"/>
              </a:spcBef>
              <a:spcAft>
                <a:spcPts val="0"/>
              </a:spcAft>
              <a:buSzPts val="171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8" name="Google Shape;68;p10"/>
          <p:cNvSpPr txBox="1">
            <a:spLocks noGrp="1"/>
          </p:cNvSpPr>
          <p:nvPr>
            <p:ph type="dt" idx="10"/>
          </p:nvPr>
        </p:nvSpPr>
        <p:spPr>
          <a:xfrm>
            <a:off x="609600" y="6416676"/>
            <a:ext cx="2844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solidFill>
                  <a:srgbClr val="BCBCBC"/>
                </a:solidFill>
                <a:latin typeface="Times New Roman"/>
                <a:ea typeface="Times New Roman"/>
                <a:cs typeface="Times New Roman"/>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0"/>
          <p:cNvSpPr txBox="1">
            <a:spLocks noGrp="1"/>
          </p:cNvSpPr>
          <p:nvPr>
            <p:ph type="ftr" idx="11"/>
          </p:nvPr>
        </p:nvSpPr>
        <p:spPr>
          <a:xfrm>
            <a:off x="4165600" y="6416676"/>
            <a:ext cx="3860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0"/>
          <p:cNvSpPr txBox="1">
            <a:spLocks noGrp="1"/>
          </p:cNvSpPr>
          <p:nvPr>
            <p:ph type="sldNum" idx="12"/>
          </p:nvPr>
        </p:nvSpPr>
        <p:spPr>
          <a:xfrm>
            <a:off x="10566400" y="6416676"/>
            <a:ext cx="1016000" cy="365125"/>
          </a:xfrm>
          <a:prstGeom prst="rect">
            <a:avLst/>
          </a:prstGeom>
          <a:noFill/>
          <a:ln>
            <a:noFill/>
          </a:ln>
        </p:spPr>
        <p:txBody>
          <a:bodyPr spcFirstLastPara="1" wrap="square" lIns="0" tIns="45700" rIns="0" bIns="45700" anchor="b" anchorCtr="0">
            <a:noAutofit/>
          </a:bodyPr>
          <a:lstStyle>
            <a:lvl1pPr marL="0" marR="0" lvl="0"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xmlns="" val="1532507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Два объекта" type="twoObj">
  <p:cSld name="Два объекта">
    <p:spTree>
      <p:nvGrpSpPr>
        <p:cNvPr id="1" name="Shape 71"/>
        <p:cNvGrpSpPr/>
        <p:nvPr/>
      </p:nvGrpSpPr>
      <p:grpSpPr>
        <a:xfrm>
          <a:off x="0" y="0"/>
          <a:ext cx="0" cy="0"/>
          <a:chOff x="0" y="0"/>
          <a:chExt cx="0" cy="0"/>
        </a:xfrm>
      </p:grpSpPr>
      <p:sp>
        <p:nvSpPr>
          <p:cNvPr id="72" name="Google Shape;72;p11"/>
          <p:cNvSpPr txBox="1">
            <a:spLocks noGrp="1"/>
          </p:cNvSpPr>
          <p:nvPr>
            <p:ph type="title"/>
          </p:nvPr>
        </p:nvSpPr>
        <p:spPr>
          <a:xfrm>
            <a:off x="609600" y="274637"/>
            <a:ext cx="109728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3" name="Google Shape;73;p11"/>
          <p:cNvSpPr txBox="1">
            <a:spLocks noGrp="1"/>
          </p:cNvSpPr>
          <p:nvPr>
            <p:ph type="body" idx="1"/>
          </p:nvPr>
        </p:nvSpPr>
        <p:spPr>
          <a:xfrm>
            <a:off x="609600" y="1600202"/>
            <a:ext cx="5384800" cy="4525963"/>
          </a:xfrm>
          <a:prstGeom prst="rect">
            <a:avLst/>
          </a:prstGeom>
          <a:noFill/>
          <a:ln>
            <a:noFill/>
          </a:ln>
        </p:spPr>
        <p:txBody>
          <a:bodyPr spcFirstLastPara="1" wrap="square" lIns="91425" tIns="45700" rIns="91425" bIns="45700" anchor="t" anchorCtr="0">
            <a:noAutofit/>
          </a:bodyPr>
          <a:lstStyle>
            <a:lvl1pPr marL="457200" lvl="0" indent="-335915" algn="l">
              <a:spcBef>
                <a:spcPts val="520"/>
              </a:spcBef>
              <a:spcAft>
                <a:spcPts val="0"/>
              </a:spcAft>
              <a:buSzPts val="1690"/>
              <a:buChar char="▣"/>
              <a:defRPr sz="2600"/>
            </a:lvl1pPr>
            <a:lvl2pPr marL="914400" lvl="1" indent="-350519" algn="l">
              <a:spcBef>
                <a:spcPts val="480"/>
              </a:spcBef>
              <a:spcAft>
                <a:spcPts val="0"/>
              </a:spcAft>
              <a:buSzPts val="1920"/>
              <a:buChar char="◼"/>
              <a:defRPr sz="2400"/>
            </a:lvl2pPr>
            <a:lvl3pPr marL="1371600" lvl="2" indent="-349250" algn="l">
              <a:spcBef>
                <a:spcPts val="400"/>
              </a:spcBef>
              <a:spcAft>
                <a:spcPts val="0"/>
              </a:spcAft>
              <a:buSzPts val="19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74" name="Google Shape;74;p11"/>
          <p:cNvSpPr txBox="1">
            <a:spLocks noGrp="1"/>
          </p:cNvSpPr>
          <p:nvPr>
            <p:ph type="body" idx="2"/>
          </p:nvPr>
        </p:nvSpPr>
        <p:spPr>
          <a:xfrm>
            <a:off x="6197600" y="1600202"/>
            <a:ext cx="5384800" cy="4525963"/>
          </a:xfrm>
          <a:prstGeom prst="rect">
            <a:avLst/>
          </a:prstGeom>
          <a:noFill/>
          <a:ln>
            <a:noFill/>
          </a:ln>
        </p:spPr>
        <p:txBody>
          <a:bodyPr spcFirstLastPara="1" wrap="square" lIns="91425" tIns="45700" rIns="91425" bIns="45700" anchor="t" anchorCtr="0">
            <a:noAutofit/>
          </a:bodyPr>
          <a:lstStyle>
            <a:lvl1pPr marL="457200" lvl="0" indent="-335915" algn="l">
              <a:spcBef>
                <a:spcPts val="520"/>
              </a:spcBef>
              <a:spcAft>
                <a:spcPts val="0"/>
              </a:spcAft>
              <a:buSzPts val="1690"/>
              <a:buChar char="▣"/>
              <a:defRPr sz="2600"/>
            </a:lvl1pPr>
            <a:lvl2pPr marL="914400" lvl="1" indent="-350519" algn="l">
              <a:spcBef>
                <a:spcPts val="480"/>
              </a:spcBef>
              <a:spcAft>
                <a:spcPts val="0"/>
              </a:spcAft>
              <a:buSzPts val="1920"/>
              <a:buChar char="◼"/>
              <a:defRPr sz="2400"/>
            </a:lvl2pPr>
            <a:lvl3pPr marL="1371600" lvl="2" indent="-349250" algn="l">
              <a:spcBef>
                <a:spcPts val="400"/>
              </a:spcBef>
              <a:spcAft>
                <a:spcPts val="0"/>
              </a:spcAft>
              <a:buSzPts val="19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75" name="Google Shape;75;p11"/>
          <p:cNvSpPr txBox="1">
            <a:spLocks noGrp="1"/>
          </p:cNvSpPr>
          <p:nvPr>
            <p:ph type="dt" idx="10"/>
          </p:nvPr>
        </p:nvSpPr>
        <p:spPr>
          <a:xfrm>
            <a:off x="609600" y="6416676"/>
            <a:ext cx="2844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sz="1200">
                <a:solidFill>
                  <a:srgbClr val="BCBCBC"/>
                </a:solidFill>
                <a:latin typeface="Times New Roman"/>
                <a:ea typeface="Times New Roman"/>
                <a:cs typeface="Times New Roman"/>
                <a:sym typeface="Times New Roman"/>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4165600" y="6416676"/>
            <a:ext cx="3860800" cy="365125"/>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10566400" y="6416676"/>
            <a:ext cx="1016000" cy="365125"/>
          </a:xfrm>
          <a:prstGeom prst="rect">
            <a:avLst/>
          </a:prstGeom>
          <a:noFill/>
          <a:ln>
            <a:noFill/>
          </a:ln>
        </p:spPr>
        <p:txBody>
          <a:bodyPr spcFirstLastPara="1" wrap="square" lIns="0" tIns="45700" rIns="0" bIns="45700" anchor="b" anchorCtr="0">
            <a:noAutofit/>
          </a:bodyPr>
          <a:lstStyle>
            <a:lvl1pPr marL="0" marR="0" lvl="0"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1pPr>
            <a:lvl2pPr marL="0" marR="0" lvl="1"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2pPr>
            <a:lvl3pPr marL="0" marR="0" lvl="2"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3pPr>
            <a:lvl4pPr marL="0" marR="0" lvl="3"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4pPr>
            <a:lvl5pPr marL="0" marR="0" lvl="4"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5pPr>
            <a:lvl6pPr marL="0" marR="0" lvl="5"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6pPr>
            <a:lvl7pPr marL="0" marR="0" lvl="6"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7pPr>
            <a:lvl8pPr marL="0" marR="0" lvl="7"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8pPr>
            <a:lvl9pPr marL="0" marR="0" lvl="8" indent="0" algn="r">
              <a:lnSpc>
                <a:spcPct val="100000"/>
              </a:lnSpc>
              <a:spcBef>
                <a:spcPts val="0"/>
              </a:spcBef>
              <a:spcAft>
                <a:spcPts val="0"/>
              </a:spcAft>
              <a:buClr>
                <a:srgbClr val="BCBCBC"/>
              </a:buClr>
              <a:buSzPts val="1200"/>
              <a:buFont typeface="Times New Roman"/>
              <a:buNone/>
              <a:defRPr sz="1200" b="0" i="0" u="none">
                <a:solidFill>
                  <a:srgbClr val="BCBCBC"/>
                </a:solidFill>
                <a:latin typeface="Times New Roman"/>
                <a:ea typeface="Times New Roman"/>
                <a:cs typeface="Times New Roman"/>
                <a:sym typeface="Times New Roman"/>
              </a:defRPr>
            </a:lvl9pPr>
          </a:lstStyle>
          <a:p>
            <a:fld id="{00000000-1234-1234-1234-123412341234}" type="slidenum">
              <a:rPr lang="uk-UA" smtClean="0"/>
              <a:pPr/>
              <a:t>‹#›</a:t>
            </a:fld>
            <a:endParaRPr lang="uk-UA"/>
          </a:p>
        </p:txBody>
      </p:sp>
    </p:spTree>
    <p:extLst>
      <p:ext uri="{BB962C8B-B14F-4D97-AF65-F5344CB8AC3E}">
        <p14:creationId xmlns:p14="http://schemas.microsoft.com/office/powerpoint/2010/main" xmlns="" val="3453607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slideLayout" Target="../slideLayouts/slideLayout2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17" Type="http://schemas.openxmlformats.org/officeDocument/2006/relationships/theme" Target="../theme/theme2.xml"/><Relationship Id="rId2" Type="http://schemas.openxmlformats.org/officeDocument/2006/relationships/slideLayout" Target="../slideLayouts/slideLayout11.xml"/><Relationship Id="rId16" Type="http://schemas.openxmlformats.org/officeDocument/2006/relationships/slideLayout" Target="../slideLayouts/slideLayout25.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5" Type="http://schemas.openxmlformats.org/officeDocument/2006/relationships/slideLayout" Target="../slideLayouts/slideLayout2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 Id="rId1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1" cstate="print">
            <a:alphaModFix/>
          </a:blip>
          <a:stretch>
            <a:fillRect/>
          </a:stretch>
        </a:blip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09600" y="274637"/>
            <a:ext cx="109728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100" b="1" i="0" u="none" strike="noStrike" cap="none">
                <a:solidFill>
                  <a:srgbClr val="EAD594"/>
                </a:solidFill>
                <a:latin typeface="Lucida Sans"/>
                <a:ea typeface="Lucida Sans"/>
                <a:cs typeface="Lucida Sans"/>
                <a:sym typeface="Lucida Sans"/>
              </a:defRPr>
            </a:lvl1pPr>
            <a:lvl2pPr marR="0" lvl="1" algn="ctr" rtl="0">
              <a:spcBef>
                <a:spcPts val="0"/>
              </a:spcBef>
              <a:spcAft>
                <a:spcPts val="0"/>
              </a:spcAft>
              <a:buSzPts val="1400"/>
              <a:buNone/>
              <a:defRPr sz="4100" b="1" i="0" u="none" strike="noStrike" cap="none">
                <a:solidFill>
                  <a:schemeClr val="lt1"/>
                </a:solidFill>
                <a:latin typeface="Arial"/>
                <a:ea typeface="Arial"/>
                <a:cs typeface="Arial"/>
                <a:sym typeface="Arial"/>
              </a:defRPr>
            </a:lvl2pPr>
            <a:lvl3pPr marR="0" lvl="2" algn="ctr" rtl="0">
              <a:spcBef>
                <a:spcPts val="0"/>
              </a:spcBef>
              <a:spcAft>
                <a:spcPts val="0"/>
              </a:spcAft>
              <a:buSzPts val="1400"/>
              <a:buNone/>
              <a:defRPr sz="4100" b="1" i="0" u="none" strike="noStrike" cap="none">
                <a:solidFill>
                  <a:schemeClr val="lt1"/>
                </a:solidFill>
                <a:latin typeface="Arial"/>
                <a:ea typeface="Arial"/>
                <a:cs typeface="Arial"/>
                <a:sym typeface="Arial"/>
              </a:defRPr>
            </a:lvl3pPr>
            <a:lvl4pPr marR="0" lvl="3" algn="ctr" rtl="0">
              <a:spcBef>
                <a:spcPts val="0"/>
              </a:spcBef>
              <a:spcAft>
                <a:spcPts val="0"/>
              </a:spcAft>
              <a:buSzPts val="1400"/>
              <a:buNone/>
              <a:defRPr sz="4100" b="1" i="0" u="none" strike="noStrike" cap="none">
                <a:solidFill>
                  <a:schemeClr val="lt1"/>
                </a:solidFill>
                <a:latin typeface="Arial"/>
                <a:ea typeface="Arial"/>
                <a:cs typeface="Arial"/>
                <a:sym typeface="Arial"/>
              </a:defRPr>
            </a:lvl4pPr>
            <a:lvl5pPr marR="0" lvl="4" algn="ctr" rtl="0">
              <a:spcBef>
                <a:spcPts val="0"/>
              </a:spcBef>
              <a:spcAft>
                <a:spcPts val="0"/>
              </a:spcAft>
              <a:buSzPts val="1400"/>
              <a:buNone/>
              <a:defRPr sz="4100" b="1" i="0" u="none" strike="noStrike" cap="none">
                <a:solidFill>
                  <a:schemeClr val="lt1"/>
                </a:solidFill>
                <a:latin typeface="Arial"/>
                <a:ea typeface="Arial"/>
                <a:cs typeface="Arial"/>
                <a:sym typeface="Arial"/>
              </a:defRPr>
            </a:lvl5pPr>
            <a:lvl6pPr marR="0" lvl="5" algn="ctr" rtl="0">
              <a:spcBef>
                <a:spcPts val="0"/>
              </a:spcBef>
              <a:spcAft>
                <a:spcPts val="0"/>
              </a:spcAft>
              <a:buSzPts val="1400"/>
              <a:buNone/>
              <a:defRPr sz="4100" b="1" i="0" u="none" strike="noStrike" cap="none">
                <a:solidFill>
                  <a:schemeClr val="lt1"/>
                </a:solidFill>
                <a:latin typeface="Arial"/>
                <a:ea typeface="Arial"/>
                <a:cs typeface="Arial"/>
                <a:sym typeface="Arial"/>
              </a:defRPr>
            </a:lvl6pPr>
            <a:lvl7pPr marR="0" lvl="6" algn="ctr" rtl="0">
              <a:spcBef>
                <a:spcPts val="0"/>
              </a:spcBef>
              <a:spcAft>
                <a:spcPts val="0"/>
              </a:spcAft>
              <a:buSzPts val="1400"/>
              <a:buNone/>
              <a:defRPr sz="4100" b="1" i="0" u="none" strike="noStrike" cap="none">
                <a:solidFill>
                  <a:schemeClr val="lt1"/>
                </a:solidFill>
                <a:latin typeface="Arial"/>
                <a:ea typeface="Arial"/>
                <a:cs typeface="Arial"/>
                <a:sym typeface="Arial"/>
              </a:defRPr>
            </a:lvl7pPr>
            <a:lvl8pPr marR="0" lvl="7" algn="ctr" rtl="0">
              <a:spcBef>
                <a:spcPts val="0"/>
              </a:spcBef>
              <a:spcAft>
                <a:spcPts val="0"/>
              </a:spcAft>
              <a:buSzPts val="1400"/>
              <a:buNone/>
              <a:defRPr sz="4100" b="1" i="0" u="none" strike="noStrike" cap="none">
                <a:solidFill>
                  <a:schemeClr val="lt1"/>
                </a:solidFill>
                <a:latin typeface="Arial"/>
                <a:ea typeface="Arial"/>
                <a:cs typeface="Arial"/>
                <a:sym typeface="Arial"/>
              </a:defRPr>
            </a:lvl8pPr>
            <a:lvl9pPr marR="0" lvl="8" algn="ctr" rtl="0">
              <a:spcBef>
                <a:spcPts val="0"/>
              </a:spcBef>
              <a:spcAft>
                <a:spcPts val="0"/>
              </a:spcAft>
              <a:buSzPts val="1400"/>
              <a:buNone/>
              <a:defRPr sz="4100" b="1" i="0" u="none" strike="noStrike" cap="none">
                <a:solidFill>
                  <a:schemeClr val="lt1"/>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609600" y="1600201"/>
            <a:ext cx="10972800" cy="4708525"/>
          </a:xfrm>
          <a:prstGeom prst="rect">
            <a:avLst/>
          </a:prstGeom>
          <a:noFill/>
          <a:ln>
            <a:noFill/>
          </a:ln>
        </p:spPr>
        <p:txBody>
          <a:bodyPr spcFirstLastPara="1" wrap="square" lIns="91425" tIns="45700" rIns="91425" bIns="45700" anchor="t" anchorCtr="0">
            <a:noAutofit/>
          </a:bodyPr>
          <a:lstStyle>
            <a:lvl1pPr marL="457200" marR="0" lvl="0" indent="-344170" algn="l" rtl="0">
              <a:spcBef>
                <a:spcPts val="560"/>
              </a:spcBef>
              <a:spcAft>
                <a:spcPts val="0"/>
              </a:spcAft>
              <a:buClr>
                <a:srgbClr val="F9F9F9"/>
              </a:buClr>
              <a:buSzPts val="1820"/>
              <a:buFont typeface="Noto Sans Symbols"/>
              <a:buChar char="▣"/>
              <a:defRPr sz="2800" b="0" i="0" u="none" strike="noStrike" cap="none">
                <a:solidFill>
                  <a:schemeClr val="lt1"/>
                </a:solidFill>
                <a:latin typeface="Book Antiqua"/>
                <a:ea typeface="Book Antiqua"/>
                <a:cs typeface="Book Antiqua"/>
                <a:sym typeface="Book Antiqua"/>
              </a:defRPr>
            </a:lvl1pPr>
            <a:lvl2pPr marL="914400" marR="0" lvl="1" indent="-350519" algn="l" rtl="0">
              <a:spcBef>
                <a:spcPts val="480"/>
              </a:spcBef>
              <a:spcAft>
                <a:spcPts val="0"/>
              </a:spcAft>
              <a:buClr>
                <a:schemeClr val="lt1"/>
              </a:buClr>
              <a:buSzPts val="1920"/>
              <a:buFont typeface="Noto Sans Symbols"/>
              <a:buChar char="◼"/>
              <a:defRPr sz="2400" b="0" i="0" u="none" strike="noStrike" cap="none">
                <a:solidFill>
                  <a:schemeClr val="lt1"/>
                </a:solidFill>
                <a:latin typeface="Book Antiqua"/>
                <a:ea typeface="Book Antiqua"/>
                <a:cs typeface="Book Antiqua"/>
                <a:sym typeface="Book Antiqua"/>
              </a:defRPr>
            </a:lvl2pPr>
            <a:lvl3pPr marL="1371600" marR="0" lvl="2" indent="-361314" algn="l" rtl="0">
              <a:spcBef>
                <a:spcPts val="440"/>
              </a:spcBef>
              <a:spcAft>
                <a:spcPts val="0"/>
              </a:spcAft>
              <a:buClr>
                <a:schemeClr val="lt1"/>
              </a:buClr>
              <a:buSzPts val="2090"/>
              <a:buFont typeface="Noto Sans Symbols"/>
              <a:buChar char="🢭"/>
              <a:defRPr sz="2200" b="0" i="0" u="none" strike="noStrike" cap="none">
                <a:solidFill>
                  <a:schemeClr val="lt1"/>
                </a:solidFill>
                <a:latin typeface="Book Antiqua"/>
                <a:ea typeface="Book Antiqua"/>
                <a:cs typeface="Book Antiqua"/>
                <a:sym typeface="Book Antiqua"/>
              </a:defRPr>
            </a:lvl3pPr>
            <a:lvl4pPr marL="1828800" marR="0" lvl="3" indent="-355600" algn="l" rtl="0">
              <a:spcBef>
                <a:spcPts val="400"/>
              </a:spcBef>
              <a:spcAft>
                <a:spcPts val="0"/>
              </a:spcAft>
              <a:buClr>
                <a:schemeClr val="lt1"/>
              </a:buClr>
              <a:buSzPts val="2000"/>
              <a:buFont typeface="Noto Sans Symbols"/>
              <a:buChar char="🢝"/>
              <a:defRPr sz="2000" b="0" i="0" u="none" strike="noStrike" cap="none">
                <a:solidFill>
                  <a:schemeClr val="lt1"/>
                </a:solidFill>
                <a:latin typeface="Book Antiqua"/>
                <a:ea typeface="Book Antiqua"/>
                <a:cs typeface="Book Antiqua"/>
                <a:sym typeface="Book Antiqua"/>
              </a:defRPr>
            </a:lvl4pPr>
            <a:lvl5pPr marL="2286000" marR="0" lvl="4" indent="-355600" algn="l" rtl="0">
              <a:spcBef>
                <a:spcPts val="400"/>
              </a:spcBef>
              <a:spcAft>
                <a:spcPts val="0"/>
              </a:spcAft>
              <a:buClr>
                <a:schemeClr val="lt1"/>
              </a:buClr>
              <a:buSzPts val="2000"/>
              <a:buFont typeface="Noto Sans Symbols"/>
              <a:buChar char="■"/>
              <a:defRPr sz="2000" b="0" i="0" u="none" strike="noStrike" cap="none">
                <a:solidFill>
                  <a:schemeClr val="lt1"/>
                </a:solidFill>
                <a:latin typeface="Book Antiqua"/>
                <a:ea typeface="Book Antiqua"/>
                <a:cs typeface="Book Antiqua"/>
                <a:sym typeface="Book Antiqua"/>
              </a:defRPr>
            </a:lvl5pPr>
            <a:lvl6pPr marL="2743200" marR="0" lvl="5" indent="-342900" algn="l" rtl="0">
              <a:spcBef>
                <a:spcPts val="360"/>
              </a:spcBef>
              <a:spcAft>
                <a:spcPts val="0"/>
              </a:spcAft>
              <a:buClr>
                <a:schemeClr val="lt1"/>
              </a:buClr>
              <a:buSzPts val="1800"/>
              <a:buFont typeface="Noto Sans Symbols"/>
              <a:buChar char="🢝"/>
              <a:defRPr sz="1800" b="0" i="0" u="none" strike="noStrike" cap="none">
                <a:solidFill>
                  <a:schemeClr val="lt1"/>
                </a:solidFill>
                <a:latin typeface="Book Antiqua"/>
                <a:ea typeface="Book Antiqua"/>
                <a:cs typeface="Book Antiqua"/>
                <a:sym typeface="Book Antiqua"/>
              </a:defRPr>
            </a:lvl6pPr>
            <a:lvl7pPr marL="3200400" marR="0" lvl="6" indent="-330200" algn="l" rtl="0">
              <a:spcBef>
                <a:spcPts val="320"/>
              </a:spcBef>
              <a:spcAft>
                <a:spcPts val="0"/>
              </a:spcAft>
              <a:buClr>
                <a:schemeClr val="lt1"/>
              </a:buClr>
              <a:buSzPts val="1600"/>
              <a:buFont typeface="Noto Sans Symbols"/>
              <a:buChar char="●"/>
              <a:defRPr sz="1600" b="0" i="0" u="none" strike="noStrike" cap="none">
                <a:solidFill>
                  <a:schemeClr val="lt1"/>
                </a:solidFill>
                <a:latin typeface="Book Antiqua"/>
                <a:ea typeface="Book Antiqua"/>
                <a:cs typeface="Book Antiqua"/>
                <a:sym typeface="Book Antiqua"/>
              </a:defRPr>
            </a:lvl7pPr>
            <a:lvl8pPr marL="3657600" marR="0" lvl="7" indent="-317500" algn="l" rtl="0">
              <a:spcBef>
                <a:spcPts val="280"/>
              </a:spcBef>
              <a:spcAft>
                <a:spcPts val="0"/>
              </a:spcAft>
              <a:buClr>
                <a:schemeClr val="lt1"/>
              </a:buClr>
              <a:buSzPts val="1400"/>
              <a:buFont typeface="Noto Sans Symbols"/>
              <a:buChar char="●"/>
              <a:defRPr sz="1400" b="0" i="0" u="none" strike="noStrike" cap="none">
                <a:solidFill>
                  <a:schemeClr val="lt1"/>
                </a:solidFill>
                <a:latin typeface="Book Antiqua"/>
                <a:ea typeface="Book Antiqua"/>
                <a:cs typeface="Book Antiqua"/>
                <a:sym typeface="Book Antiqua"/>
              </a:defRPr>
            </a:lvl8pPr>
            <a:lvl9pPr marL="4114800" marR="0" lvl="8" indent="-317500" algn="l" rtl="0">
              <a:spcBef>
                <a:spcPts val="280"/>
              </a:spcBef>
              <a:spcAft>
                <a:spcPts val="0"/>
              </a:spcAft>
              <a:buClr>
                <a:schemeClr val="lt1"/>
              </a:buClr>
              <a:buSzPts val="1400"/>
              <a:buFont typeface="Noto Sans Symbols"/>
              <a:buChar char="●"/>
              <a:defRPr sz="1400" b="0" i="0" u="none" strike="noStrike" cap="none">
                <a:solidFill>
                  <a:schemeClr val="lt1"/>
                </a:solidFill>
                <a:latin typeface="Book Antiqua"/>
                <a:ea typeface="Book Antiqua"/>
                <a:cs typeface="Book Antiqua"/>
                <a:sym typeface="Book Antiqua"/>
              </a:defRPr>
            </a:lvl9pPr>
          </a:lstStyle>
          <a:p>
            <a:endParaRPr/>
          </a:p>
        </p:txBody>
      </p:sp>
      <p:sp>
        <p:nvSpPr>
          <p:cNvPr id="12" name="Google Shape;12;p1"/>
          <p:cNvSpPr txBox="1">
            <a:spLocks noGrp="1"/>
          </p:cNvSpPr>
          <p:nvPr>
            <p:ph type="dt" idx="10"/>
          </p:nvPr>
        </p:nvSpPr>
        <p:spPr>
          <a:xfrm>
            <a:off x="609600" y="6416676"/>
            <a:ext cx="2844800" cy="36512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BCBCBC"/>
                </a:solidFill>
                <a:latin typeface="Times New Roman"/>
                <a:ea typeface="Times New Roman"/>
                <a:cs typeface="Times New Roman"/>
                <a:sym typeface="Times New Roman"/>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4165600" y="6416676"/>
            <a:ext cx="3860800" cy="36512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10566400" y="6416676"/>
            <a:ext cx="1016000" cy="365125"/>
          </a:xfrm>
          <a:prstGeom prst="rect">
            <a:avLst/>
          </a:prstGeom>
          <a:noFill/>
          <a:ln>
            <a:noFill/>
          </a:ln>
        </p:spPr>
        <p:txBody>
          <a:bodyPr spcFirstLastPara="1" wrap="square" lIns="0" tIns="45700" rIns="0" bIns="45700" anchor="b" anchorCtr="0">
            <a:noAutofit/>
          </a:bodyPr>
          <a:lstStyle>
            <a:lvl1pPr marL="0" marR="0" lvl="0" indent="0" algn="r" rtl="0">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1pPr>
            <a:lvl2pPr marL="0" marR="0" lvl="1" indent="0" algn="r" rtl="0">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2pPr>
            <a:lvl3pPr marL="0" marR="0" lvl="2" indent="0" algn="r" rtl="0">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3pPr>
            <a:lvl4pPr marL="0" marR="0" lvl="3" indent="0" algn="r" rtl="0">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4pPr>
            <a:lvl5pPr marL="0" marR="0" lvl="4" indent="0" algn="r" rtl="0">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5pPr>
            <a:lvl6pPr marL="0" marR="0" lvl="5" indent="0" algn="r" rtl="0">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6pPr>
            <a:lvl7pPr marL="0" marR="0" lvl="6" indent="0" algn="r" rtl="0">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7pPr>
            <a:lvl8pPr marL="0" marR="0" lvl="7" indent="0" algn="r" rtl="0">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8pPr>
            <a:lvl9pPr marL="0" marR="0" lvl="8" indent="0" algn="r" rtl="0">
              <a:lnSpc>
                <a:spcPct val="100000"/>
              </a:lnSpc>
              <a:spcBef>
                <a:spcPts val="0"/>
              </a:spcBef>
              <a:spcAft>
                <a:spcPts val="0"/>
              </a:spcAft>
              <a:buClr>
                <a:srgbClr val="BCBCBC"/>
              </a:buClr>
              <a:buSzPts val="1200"/>
              <a:buFont typeface="Times New Roman"/>
              <a:buNone/>
              <a:defRPr sz="1200" b="0" i="0" u="none" strike="noStrike" cap="none">
                <a:solidFill>
                  <a:srgbClr val="BCBCBC"/>
                </a:solidFill>
                <a:latin typeface="Times New Roman"/>
                <a:ea typeface="Times New Roman"/>
                <a:cs typeface="Times New Roman"/>
                <a:sym typeface="Times New Roman"/>
              </a:defRPr>
            </a:lvl9pPr>
          </a:lstStyle>
          <a:p>
            <a:fld id="{00000000-1234-1234-1234-123412341234}" type="slidenum">
              <a:rPr lang="uk-UA" smtClean="0"/>
              <a:pPr/>
              <a:t>‹#›</a:t>
            </a:fld>
            <a:endParaRPr lang="uk-UA" sz="1400">
              <a:solidFill>
                <a:srgbClr val="000000"/>
              </a:solidFill>
              <a:latin typeface="Arial"/>
              <a:ea typeface="Arial"/>
              <a:cs typeface="Arial"/>
              <a:sym typeface="Arial"/>
            </a:endParaRPr>
          </a:p>
        </p:txBody>
      </p:sp>
    </p:spTree>
    <p:extLst>
      <p:ext uri="{BB962C8B-B14F-4D97-AF65-F5344CB8AC3E}">
        <p14:creationId xmlns:p14="http://schemas.microsoft.com/office/powerpoint/2010/main" xmlns="" val="31660167"/>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4" r:id="rId3"/>
    <p:sldLayoutId id="2147483665" r:id="rId4"/>
    <p:sldLayoutId id="2147483666" r:id="rId5"/>
    <p:sldLayoutId id="2147483667" r:id="rId6"/>
    <p:sldLayoutId id="2147483668" r:id="rId7"/>
    <p:sldLayoutId id="2147483669" r:id="rId8"/>
    <p:sldLayoutId id="2147483670"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00000000-1234-1234-1234-123412341234}" type="slidenum">
              <a:rPr lang="uk-UA" smtClean="0"/>
              <a:pPr/>
              <a:t>‹#›</a:t>
            </a:fld>
            <a:endParaRPr lang="uk-UA" sz="1400">
              <a:solidFill>
                <a:srgbClr val="000000"/>
              </a:solidFill>
              <a:latin typeface="Arial"/>
              <a:ea typeface="Arial"/>
              <a:cs typeface="Arial"/>
              <a:sym typeface="Arial"/>
            </a:endParaRPr>
          </a:p>
        </p:txBody>
      </p:sp>
    </p:spTree>
    <p:extLst>
      <p:ext uri="{BB962C8B-B14F-4D97-AF65-F5344CB8AC3E}">
        <p14:creationId xmlns:p14="http://schemas.microsoft.com/office/powerpoint/2010/main" xmlns="" val="1618788580"/>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17.xml"/><Relationship Id="rId5" Type="http://schemas.openxmlformats.org/officeDocument/2006/relationships/image" Target="../media/image15.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7.xml"/><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7.xml"/><Relationship Id="rId5" Type="http://schemas.openxmlformats.org/officeDocument/2006/relationships/image" Target="../media/image22.jpeg"/><Relationship Id="rId4" Type="http://schemas.openxmlformats.org/officeDocument/2006/relationships/image" Target="../media/image21.jpe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6.xml"/><Relationship Id="rId5" Type="http://schemas.openxmlformats.org/officeDocument/2006/relationships/image" Target="../media/image28.jpe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hyperlink" Target="http://healthweb.org/" TargetMode="External"/><Relationship Id="rId3" Type="http://schemas.openxmlformats.org/officeDocument/2006/relationships/hyperlink" Target="http://library.vsmu.edu.ua/" TargetMode="External"/><Relationship Id="rId7" Type="http://schemas.openxmlformats.org/officeDocument/2006/relationships/hyperlink" Target="http://www.einet.net/galaxy/Medicine.html" TargetMode="External"/><Relationship Id="rId2" Type="http://schemas.openxmlformats.org/officeDocument/2006/relationships/hyperlink" Target="http://www.vnmu.edu.ua/&#1082;&#1072;&#1092;&#1077;&#1076;&#1088;&#1072;" TargetMode="External"/><Relationship Id="rId1" Type="http://schemas.openxmlformats.org/officeDocument/2006/relationships/slideLayout" Target="../slideLayouts/slideLayout11.xml"/><Relationship Id="rId6" Type="http://schemas.openxmlformats.org/officeDocument/2006/relationships/hyperlink" Target="http://www.excite.com/" TargetMode="External"/><Relationship Id="rId5" Type="http://schemas.openxmlformats.org/officeDocument/2006/relationships/hyperlink" Target="http://www.askjeeves.com/" TargetMode="External"/><Relationship Id="rId10" Type="http://schemas.openxmlformats.org/officeDocument/2006/relationships/hyperlink" Target="http://www.medwebplus.com/" TargetMode="External"/><Relationship Id="rId4" Type="http://schemas.openxmlformats.org/officeDocument/2006/relationships/hyperlink" Target="http://www.altavista.com/" TargetMode="External"/><Relationship Id="rId9" Type="http://schemas.openxmlformats.org/officeDocument/2006/relationships/hyperlink" Target="http://www.kfinder.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cstate="print">
            <a:alphaModFix/>
          </a:blip>
          <a:stretch>
            <a:fillRect/>
          </a:stretch>
        </a:blipFill>
        <a:effectLst/>
      </p:bgPr>
    </p:bg>
    <p:spTree>
      <p:nvGrpSpPr>
        <p:cNvPr id="1" name="Shape 94"/>
        <p:cNvGrpSpPr/>
        <p:nvPr/>
      </p:nvGrpSpPr>
      <p:grpSpPr>
        <a:xfrm>
          <a:off x="0" y="0"/>
          <a:ext cx="0" cy="0"/>
          <a:chOff x="0" y="0"/>
          <a:chExt cx="0" cy="0"/>
        </a:xfrm>
      </p:grpSpPr>
      <p:sp>
        <p:nvSpPr>
          <p:cNvPr id="95" name="Google Shape;95;p14"/>
          <p:cNvSpPr txBox="1"/>
          <p:nvPr/>
        </p:nvSpPr>
        <p:spPr>
          <a:xfrm>
            <a:off x="2891061" y="2091531"/>
            <a:ext cx="8041064" cy="2674937"/>
          </a:xfrm>
          <a:prstGeom prst="rect">
            <a:avLst/>
          </a:prstGeom>
          <a:noFill/>
          <a:ln>
            <a:noFill/>
          </a:ln>
          <a:effectLst>
            <a:glow rad="228600">
              <a:schemeClr val="accent1">
                <a:satMod val="175000"/>
                <a:alpha val="40000"/>
              </a:schemeClr>
            </a:glow>
          </a:effectLst>
        </p:spPr>
        <p:txBody>
          <a:bodyPr spcFirstLastPara="1" wrap="square" lIns="90475" tIns="44450" rIns="90475" bIns="44450" anchor="t" anchorCtr="0">
            <a:noAutofit/>
          </a:bodyPr>
          <a:lstStyle/>
          <a:p>
            <a:pPr algn="ctr">
              <a:buClr>
                <a:srgbClr val="FFFFFF"/>
              </a:buClr>
              <a:buSzPts val="2800"/>
            </a:pPr>
            <a:r>
              <a:rPr lang="uk-UA" sz="2400" b="1" kern="0" dirty="0">
                <a:solidFill>
                  <a:srgbClr val="C00000"/>
                </a:solidFill>
                <a:latin typeface="Arial"/>
                <a:ea typeface="Arial"/>
                <a:cs typeface="Arial"/>
                <a:sym typeface="Arial"/>
              </a:rPr>
              <a:t> </a:t>
            </a:r>
            <a:r>
              <a:rPr lang="uk-UA" sz="2400" b="1" kern="0" dirty="0">
                <a:solidFill>
                  <a:srgbClr val="FF0000"/>
                </a:solidFill>
                <a:latin typeface="Arial"/>
                <a:ea typeface="Arial"/>
                <a:cs typeface="Arial"/>
                <a:sym typeface="Arial"/>
              </a:rPr>
              <a:t>Кафедра нормальної фізіології</a:t>
            </a:r>
          </a:p>
          <a:p>
            <a:pPr algn="ctr">
              <a:buClr>
                <a:srgbClr val="FFFFFF"/>
              </a:buClr>
              <a:buSzPts val="2800"/>
            </a:pPr>
            <a:endParaRPr lang="uk-UA" sz="3600" b="1" kern="0" dirty="0">
              <a:solidFill>
                <a:srgbClr val="002060"/>
              </a:solidFill>
              <a:latin typeface="Arial"/>
              <a:cs typeface="Arial"/>
              <a:sym typeface="Arial"/>
            </a:endParaRPr>
          </a:p>
          <a:p>
            <a:pPr algn="ctr">
              <a:buClr>
                <a:srgbClr val="FFFFFF"/>
              </a:buClr>
              <a:buSzPts val="2800"/>
            </a:pPr>
            <a:r>
              <a:rPr lang="uk-UA" sz="3600" b="1" kern="0" dirty="0">
                <a:solidFill>
                  <a:srgbClr val="002060"/>
                </a:solidFill>
                <a:latin typeface="Arial"/>
                <a:cs typeface="Arial"/>
                <a:sym typeface="Arial"/>
              </a:rPr>
              <a:t>Вибіркова дисципліна: </a:t>
            </a:r>
          </a:p>
          <a:p>
            <a:pPr algn="ctr">
              <a:buClr>
                <a:srgbClr val="FFFFFF"/>
              </a:buClr>
              <a:buSzPts val="2800"/>
            </a:pPr>
            <a:r>
              <a:rPr lang="uk-UA" sz="6000" b="1" kern="0" dirty="0">
                <a:solidFill>
                  <a:srgbClr val="FF0000"/>
                </a:solidFill>
                <a:latin typeface="Arial"/>
                <a:cs typeface="Arial"/>
                <a:sym typeface="Arial"/>
              </a:rPr>
              <a:t>«</a:t>
            </a:r>
            <a:r>
              <a:rPr lang="uk-UA" sz="6600" b="1" kern="0" dirty="0">
                <a:solidFill>
                  <a:srgbClr val="FF0000"/>
                </a:solidFill>
                <a:latin typeface="Arial"/>
                <a:cs typeface="Browallia New" pitchFamily="34" charset="-34"/>
                <a:sym typeface="Arial"/>
              </a:rPr>
              <a:t>Нейрофізіологія</a:t>
            </a:r>
            <a:r>
              <a:rPr lang="uk-UA" sz="6000" b="1" kern="0" dirty="0">
                <a:solidFill>
                  <a:srgbClr val="FF0000"/>
                </a:solidFill>
                <a:latin typeface="Arial"/>
                <a:cs typeface="Arial"/>
                <a:sym typeface="Arial"/>
              </a:rPr>
              <a:t>»</a:t>
            </a:r>
            <a:endParaRPr sz="6000" kern="0" dirty="0">
              <a:solidFill>
                <a:srgbClr val="FF0000"/>
              </a:solidFill>
              <a:latin typeface="Arial"/>
              <a:cs typeface="Arial"/>
              <a:sym typeface="Arial"/>
            </a:endParaRPr>
          </a:p>
        </p:txBody>
      </p:sp>
      <p:sp>
        <p:nvSpPr>
          <p:cNvPr id="96" name="Google Shape;96;p14"/>
          <p:cNvSpPr txBox="1"/>
          <p:nvPr/>
        </p:nvSpPr>
        <p:spPr>
          <a:xfrm>
            <a:off x="5097970" y="5146593"/>
            <a:ext cx="6553200" cy="433387"/>
          </a:xfrm>
          <a:prstGeom prst="rect">
            <a:avLst/>
          </a:prstGeom>
          <a:noFill/>
          <a:ln>
            <a:noFill/>
          </a:ln>
        </p:spPr>
        <p:txBody>
          <a:bodyPr spcFirstLastPara="1" wrap="square" lIns="90475" tIns="44450" rIns="90475" bIns="44450" anchor="t" anchorCtr="0">
            <a:noAutofit/>
          </a:bodyPr>
          <a:lstStyle/>
          <a:p>
            <a:pPr algn="ctr">
              <a:lnSpc>
                <a:spcPct val="140000"/>
              </a:lnSpc>
              <a:buClr>
                <a:srgbClr val="FFFFFF"/>
              </a:buClr>
              <a:buSzPts val="1800"/>
            </a:pPr>
            <a:endParaRPr sz="1400" kern="0" dirty="0">
              <a:solidFill>
                <a:srgbClr val="000000"/>
              </a:solidFill>
              <a:latin typeface="Arial"/>
              <a:cs typeface="Arial"/>
              <a:sym typeface="Arial"/>
            </a:endParaRPr>
          </a:p>
        </p:txBody>
      </p:sp>
      <p:pic>
        <p:nvPicPr>
          <p:cNvPr id="4" name="Picture 4" descr="Gerb pp"/>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0" y="1"/>
            <a:ext cx="1358630" cy="1828799"/>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3667" name="Picture 3" descr="C:\Users\Nikolay\Desktop\_MG_1765.jpg"/>
          <p:cNvPicPr>
            <a:picLocks noChangeAspect="1" noChangeArrowheads="1"/>
          </p:cNvPicPr>
          <p:nvPr/>
        </p:nvPicPr>
        <p:blipFill>
          <a:blip r:embed="rId2" cstate="print"/>
          <a:srcRect/>
          <a:stretch>
            <a:fillRect/>
          </a:stretch>
        </p:blipFill>
        <p:spPr bwMode="auto">
          <a:xfrm>
            <a:off x="9089709" y="748586"/>
            <a:ext cx="2215038" cy="3322556"/>
          </a:xfrm>
          <a:prstGeom prst="rect">
            <a:avLst/>
          </a:prstGeom>
          <a:noFill/>
        </p:spPr>
      </p:pic>
      <p:sp>
        <p:nvSpPr>
          <p:cNvPr id="2" name="Заголовок 1">
            <a:extLst>
              <a:ext uri="{FF2B5EF4-FFF2-40B4-BE49-F238E27FC236}">
                <a16:creationId xmlns:a16="http://schemas.microsoft.com/office/drawing/2014/main" xmlns="" id="{9E8BFBB4-103C-4277-A56F-9030B1F05E6B}"/>
              </a:ext>
            </a:extLst>
          </p:cNvPr>
          <p:cNvSpPr>
            <a:spLocks noGrp="1"/>
          </p:cNvSpPr>
          <p:nvPr>
            <p:ph type="title"/>
          </p:nvPr>
        </p:nvSpPr>
        <p:spPr>
          <a:xfrm>
            <a:off x="4260374" y="1407391"/>
            <a:ext cx="4724400" cy="2298947"/>
          </a:xfrm>
        </p:spPr>
        <p:txBody>
          <a:bodyPr>
            <a:normAutofit fontScale="90000"/>
          </a:bodyPr>
          <a:lstStyle/>
          <a:p>
            <a:r>
              <a:rPr lang="uk-UA" dirty="0">
                <a:solidFill>
                  <a:srgbClr val="FF0000"/>
                </a:solidFill>
              </a:rPr>
              <a:t>Вивчення курсу «Нейрофізіологія» забезпечують викладачі кафедри, науковою спеціалізацією яких є нейрофізіологія. Колективом нейрофізіологів кафедри у даний час на базі сертифікованої лабораторії експериментальної нейрофізіології проводяться дослідження з багатьох напрямків. До цих досліджень залучаються члени студентського наукового товариства.</a:t>
            </a:r>
          </a:p>
        </p:txBody>
      </p:sp>
      <p:sp>
        <p:nvSpPr>
          <p:cNvPr id="3" name="Місце для вмісту 2">
            <a:extLst>
              <a:ext uri="{FF2B5EF4-FFF2-40B4-BE49-F238E27FC236}">
                <a16:creationId xmlns:a16="http://schemas.microsoft.com/office/drawing/2014/main" xmlns="" id="{F12834E4-9365-4FB9-A8C5-BD5763AB66B3}"/>
              </a:ext>
            </a:extLst>
          </p:cNvPr>
          <p:cNvSpPr>
            <a:spLocks noGrp="1"/>
          </p:cNvSpPr>
          <p:nvPr>
            <p:ph idx="1"/>
          </p:nvPr>
        </p:nvSpPr>
        <p:spPr>
          <a:xfrm>
            <a:off x="9033700" y="-78571"/>
            <a:ext cx="2656840" cy="5901754"/>
          </a:xfrm>
        </p:spPr>
        <p:txBody>
          <a:bodyPr>
            <a:normAutofit fontScale="47500" lnSpcReduction="20000"/>
          </a:bodyPr>
          <a:lstStyle/>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457200" lvl="1" indent="0">
              <a:buNone/>
            </a:pPr>
            <a:endParaRPr lang="uk-UA" dirty="0"/>
          </a:p>
          <a:p>
            <a:pPr marL="0" lvl="1" indent="0" algn="just" defTabSz="914400" fontAlgn="base">
              <a:lnSpc>
                <a:spcPct val="140000"/>
              </a:lnSpc>
              <a:spcBef>
                <a:spcPct val="0"/>
              </a:spcBef>
              <a:spcAft>
                <a:spcPct val="0"/>
              </a:spcAft>
              <a:buNone/>
            </a:pPr>
            <a:r>
              <a:rPr lang="uk-UA" sz="4500" b="1" dirty="0">
                <a:solidFill>
                  <a:srgbClr val="FF0000"/>
                </a:solidFill>
                <a:latin typeface="Bookman Old Style" panose="02050604050505020204" pitchFamily="18" charset="0"/>
                <a:cs typeface="Arial" panose="020B0604020202020204" pitchFamily="34" charset="0"/>
              </a:rPr>
              <a:t>Доцент </a:t>
            </a:r>
          </a:p>
          <a:p>
            <a:pPr marL="0" lvl="1" indent="0" algn="just" defTabSz="914400" fontAlgn="base">
              <a:lnSpc>
                <a:spcPct val="140000"/>
              </a:lnSpc>
              <a:spcBef>
                <a:spcPct val="0"/>
              </a:spcBef>
              <a:spcAft>
                <a:spcPct val="0"/>
              </a:spcAft>
              <a:buNone/>
            </a:pPr>
            <a:r>
              <a:rPr lang="uk-UA" sz="4500" b="1" dirty="0">
                <a:solidFill>
                  <a:srgbClr val="FF0000"/>
                </a:solidFill>
                <a:latin typeface="Bookman Old Style" panose="02050604050505020204" pitchFamily="18" charset="0"/>
                <a:cs typeface="Arial" panose="020B0604020202020204" pitchFamily="34" charset="0"/>
              </a:rPr>
              <a:t>Омельченко О.Д</a:t>
            </a:r>
            <a:r>
              <a:rPr lang="uk-UA" sz="4500" dirty="0">
                <a:solidFill>
                  <a:srgbClr val="FF0000"/>
                </a:solidFill>
              </a:rPr>
              <a:t>.</a:t>
            </a:r>
          </a:p>
        </p:txBody>
      </p:sp>
      <p:sp>
        <p:nvSpPr>
          <p:cNvPr id="5" name="Місце для тексту 4">
            <a:extLst>
              <a:ext uri="{FF2B5EF4-FFF2-40B4-BE49-F238E27FC236}">
                <a16:creationId xmlns:a16="http://schemas.microsoft.com/office/drawing/2014/main" xmlns="" id="{CBD635BF-9EF8-4628-8302-25EF82E7BDE0}"/>
              </a:ext>
            </a:extLst>
          </p:cNvPr>
          <p:cNvSpPr>
            <a:spLocks noGrp="1"/>
          </p:cNvSpPr>
          <p:nvPr>
            <p:ph type="body" sz="half" idx="2"/>
          </p:nvPr>
        </p:nvSpPr>
        <p:spPr>
          <a:xfrm>
            <a:off x="3804130" y="3722205"/>
            <a:ext cx="5029200" cy="2584449"/>
          </a:xfrm>
        </p:spPr>
        <p:txBody>
          <a:bodyPr>
            <a:noAutofit/>
          </a:bodyPr>
          <a:lstStyle/>
          <a:p>
            <a:pPr lvl="1" fontAlgn="base">
              <a:lnSpc>
                <a:spcPct val="120000"/>
              </a:lnSpc>
              <a:spcBef>
                <a:spcPct val="0"/>
              </a:spcBef>
              <a:spcAft>
                <a:spcPct val="0"/>
              </a:spcAft>
            </a:pPr>
            <a:r>
              <a:rPr lang="ru-RU" altLang="ru-RU" sz="1600" b="1" dirty="0" err="1">
                <a:solidFill>
                  <a:srgbClr val="0070C0"/>
                </a:solidFill>
                <a:latin typeface="Arial" panose="020B0604020202020204" pitchFamily="34" charset="0"/>
                <a:cs typeface="Arial" panose="020B0604020202020204" pitchFamily="34" charset="0"/>
              </a:rPr>
              <a:t>Проводяться</a:t>
            </a:r>
            <a:r>
              <a:rPr lang="ru-RU" altLang="ru-RU" sz="1600" b="1" dirty="0">
                <a:solidFill>
                  <a:srgbClr val="0070C0"/>
                </a:solidFill>
                <a:latin typeface="Arial" panose="020B0604020202020204" pitchFamily="34" charset="0"/>
                <a:cs typeface="Arial" panose="020B0604020202020204" pitchFamily="34" charset="0"/>
              </a:rPr>
              <a:t> НДР </a:t>
            </a:r>
            <a:r>
              <a:rPr lang="ru-RU" altLang="ru-RU" sz="1600" b="1" dirty="0" err="1">
                <a:solidFill>
                  <a:srgbClr val="0070C0"/>
                </a:solidFill>
                <a:latin typeface="Arial" panose="020B0604020202020204" pitchFamily="34" charset="0"/>
                <a:cs typeface="Arial" panose="020B0604020202020204" pitchFamily="34" charset="0"/>
              </a:rPr>
              <a:t>із</a:t>
            </a:r>
            <a:r>
              <a:rPr lang="ru-RU" altLang="ru-RU" sz="1600" b="1" dirty="0">
                <a:solidFill>
                  <a:srgbClr val="0070C0"/>
                </a:solidFill>
                <a:latin typeface="Arial" panose="020B0604020202020204" pitchFamily="34" charset="0"/>
                <a:cs typeface="Arial" panose="020B0604020202020204" pitchFamily="34" charset="0"/>
              </a:rPr>
              <a:t> </a:t>
            </a:r>
            <a:r>
              <a:rPr lang="ru-RU" altLang="ru-RU" sz="1600" b="1" dirty="0" err="1">
                <a:solidFill>
                  <a:srgbClr val="0070C0"/>
                </a:solidFill>
                <a:latin typeface="Arial" panose="020B0604020202020204" pitchFamily="34" charset="0"/>
                <a:cs typeface="Arial" panose="020B0604020202020204" pitchFamily="34" charset="0"/>
              </a:rPr>
              <a:t>встановлення</a:t>
            </a:r>
            <a:r>
              <a:rPr lang="ru-RU" altLang="ru-RU" sz="1600" b="1" dirty="0">
                <a:solidFill>
                  <a:srgbClr val="0070C0"/>
                </a:solidFill>
                <a:latin typeface="Arial" panose="020B0604020202020204" pitchFamily="34" charset="0"/>
                <a:cs typeface="Arial" panose="020B0604020202020204" pitchFamily="34" charset="0"/>
              </a:rPr>
              <a:t> </a:t>
            </a:r>
            <a:r>
              <a:rPr lang="ru-RU" altLang="ru-RU" sz="1600" b="1" dirty="0" err="1">
                <a:solidFill>
                  <a:srgbClr val="0070C0"/>
                </a:solidFill>
                <a:latin typeface="Arial" panose="020B0604020202020204" pitchFamily="34" charset="0"/>
                <a:cs typeface="Arial" panose="020B0604020202020204" pitchFamily="34" charset="0"/>
              </a:rPr>
              <a:t>часово-просторових</a:t>
            </a:r>
            <a:r>
              <a:rPr lang="ru-RU" altLang="ru-RU" sz="1600" b="1" dirty="0">
                <a:solidFill>
                  <a:srgbClr val="0070C0"/>
                </a:solidFill>
                <a:latin typeface="Arial" panose="020B0604020202020204" pitchFamily="34" charset="0"/>
                <a:cs typeface="Arial" panose="020B0604020202020204" pitchFamily="34" charset="0"/>
              </a:rPr>
              <a:t> </a:t>
            </a:r>
            <a:r>
              <a:rPr lang="ru-RU" altLang="ru-RU" sz="1600" b="1" dirty="0" err="1">
                <a:solidFill>
                  <a:srgbClr val="0070C0"/>
                </a:solidFill>
                <a:latin typeface="Arial" panose="020B0604020202020204" pitchFamily="34" charset="0"/>
                <a:cs typeface="Arial" panose="020B0604020202020204" pitchFamily="34" charset="0"/>
              </a:rPr>
              <a:t>закономірностей</a:t>
            </a:r>
            <a:r>
              <a:rPr lang="ru-RU" altLang="ru-RU" sz="1600" b="1" dirty="0">
                <a:solidFill>
                  <a:srgbClr val="0070C0"/>
                </a:solidFill>
                <a:latin typeface="Arial" panose="020B0604020202020204" pitchFamily="34" charset="0"/>
                <a:cs typeface="Arial" panose="020B0604020202020204" pitchFamily="34" charset="0"/>
              </a:rPr>
              <a:t> </a:t>
            </a:r>
            <a:r>
              <a:rPr lang="ru-RU" altLang="ru-RU" sz="1600" b="1" dirty="0" err="1">
                <a:solidFill>
                  <a:srgbClr val="0070C0"/>
                </a:solidFill>
                <a:latin typeface="Arial" panose="020B0604020202020204" pitchFamily="34" charset="0"/>
                <a:cs typeface="Arial" panose="020B0604020202020204" pitchFamily="34" charset="0"/>
              </a:rPr>
              <a:t>функціонування</a:t>
            </a:r>
            <a:r>
              <a:rPr lang="ru-RU" altLang="ru-RU" sz="1600" b="1" dirty="0">
                <a:solidFill>
                  <a:srgbClr val="0070C0"/>
                </a:solidFill>
                <a:latin typeface="Arial" panose="020B0604020202020204" pitchFamily="34" charset="0"/>
                <a:cs typeface="Arial" panose="020B0604020202020204" pitchFamily="34" charset="0"/>
              </a:rPr>
              <a:t> </a:t>
            </a:r>
            <a:r>
              <a:rPr lang="ru-RU" altLang="ru-RU" sz="1600" b="1" dirty="0" err="1">
                <a:solidFill>
                  <a:srgbClr val="0070C0"/>
                </a:solidFill>
                <a:latin typeface="Arial" panose="020B0604020202020204" pitchFamily="34" charset="0"/>
                <a:cs typeface="Arial" panose="020B0604020202020204" pitchFamily="34" charset="0"/>
              </a:rPr>
              <a:t>моторної</a:t>
            </a:r>
            <a:r>
              <a:rPr lang="ru-RU" altLang="ru-RU" sz="1600" b="1" dirty="0">
                <a:solidFill>
                  <a:srgbClr val="0070C0"/>
                </a:solidFill>
                <a:latin typeface="Arial" panose="020B0604020202020204" pitchFamily="34" charset="0"/>
                <a:cs typeface="Arial" panose="020B0604020202020204" pitchFamily="34" charset="0"/>
              </a:rPr>
              <a:t> кори й </a:t>
            </a:r>
            <a:r>
              <a:rPr lang="ru-RU" altLang="ru-RU" sz="1600" b="1" dirty="0" err="1">
                <a:solidFill>
                  <a:srgbClr val="0070C0"/>
                </a:solidFill>
                <a:latin typeface="Arial" panose="020B0604020202020204" pitchFamily="34" charset="0"/>
                <a:cs typeface="Arial" panose="020B0604020202020204" pitchFamily="34" charset="0"/>
              </a:rPr>
              <a:t>пов’язаних</a:t>
            </a:r>
            <a:r>
              <a:rPr lang="ru-RU" altLang="ru-RU" sz="1600" b="1" dirty="0">
                <a:solidFill>
                  <a:srgbClr val="0070C0"/>
                </a:solidFill>
                <a:latin typeface="Arial" panose="020B0604020202020204" pitchFamily="34" charset="0"/>
                <a:cs typeface="Arial" panose="020B0604020202020204" pitchFamily="34" charset="0"/>
              </a:rPr>
              <a:t> з нею </a:t>
            </a:r>
            <a:r>
              <a:rPr lang="ru-RU" altLang="ru-RU" sz="1600" b="1" dirty="0" err="1">
                <a:solidFill>
                  <a:srgbClr val="0070C0"/>
                </a:solidFill>
                <a:latin typeface="Arial" panose="020B0604020202020204" pitchFamily="34" charset="0"/>
                <a:cs typeface="Arial" panose="020B0604020202020204" pitchFamily="34" charset="0"/>
              </a:rPr>
              <a:t>нейронних</a:t>
            </a:r>
            <a:r>
              <a:rPr lang="ru-RU" altLang="ru-RU" sz="1600" b="1" dirty="0">
                <a:solidFill>
                  <a:srgbClr val="0070C0"/>
                </a:solidFill>
                <a:latin typeface="Arial" panose="020B0604020202020204" pitchFamily="34" charset="0"/>
                <a:cs typeface="Arial" panose="020B0604020202020204" pitchFamily="34" charset="0"/>
              </a:rPr>
              <a:t> систем </a:t>
            </a:r>
            <a:r>
              <a:rPr lang="ru-RU" altLang="ru-RU" sz="1600" b="1" dirty="0" err="1">
                <a:solidFill>
                  <a:srgbClr val="0070C0"/>
                </a:solidFill>
                <a:latin typeface="Arial" panose="020B0604020202020204" pitchFamily="34" charset="0"/>
                <a:cs typeface="Arial" panose="020B0604020202020204" pitchFamily="34" charset="0"/>
              </a:rPr>
              <a:t>мозку</a:t>
            </a:r>
            <a:r>
              <a:rPr lang="ru-RU" altLang="ru-RU" sz="1600" b="1" dirty="0">
                <a:solidFill>
                  <a:srgbClr val="0070C0"/>
                </a:solidFill>
                <a:latin typeface="Arial" panose="020B0604020202020204" pitchFamily="34" charset="0"/>
                <a:cs typeface="Arial" panose="020B0604020202020204" pitchFamily="34" charset="0"/>
              </a:rPr>
              <a:t> </a:t>
            </a:r>
            <a:r>
              <a:rPr lang="ru-RU" altLang="ru-RU" sz="1600" b="1" dirty="0" err="1">
                <a:solidFill>
                  <a:srgbClr val="0070C0"/>
                </a:solidFill>
                <a:latin typeface="Arial" panose="020B0604020202020204" pitchFamily="34" charset="0"/>
                <a:cs typeface="Arial" panose="020B0604020202020204" pitchFamily="34" charset="0"/>
              </a:rPr>
              <a:t>під</a:t>
            </a:r>
            <a:r>
              <a:rPr lang="ru-RU" altLang="ru-RU" sz="1600" b="1" dirty="0">
                <a:solidFill>
                  <a:srgbClr val="0070C0"/>
                </a:solidFill>
                <a:latin typeface="Arial" panose="020B0604020202020204" pitchFamily="34" charset="0"/>
                <a:cs typeface="Arial" panose="020B0604020202020204" pitchFamily="34" charset="0"/>
              </a:rPr>
              <a:t> час </a:t>
            </a:r>
            <a:r>
              <a:rPr lang="ru-RU" altLang="ru-RU" sz="1600" b="1" dirty="0" err="1">
                <a:solidFill>
                  <a:srgbClr val="0070C0"/>
                </a:solidFill>
                <a:latin typeface="Arial" panose="020B0604020202020204" pitchFamily="34" charset="0"/>
                <a:cs typeface="Arial" panose="020B0604020202020204" pitchFamily="34" charset="0"/>
              </a:rPr>
              <a:t>формування</a:t>
            </a:r>
            <a:r>
              <a:rPr lang="ru-RU" altLang="ru-RU" sz="1600" b="1" dirty="0">
                <a:solidFill>
                  <a:srgbClr val="0070C0"/>
                </a:solidFill>
                <a:latin typeface="Arial" panose="020B0604020202020204" pitchFamily="34" charset="0"/>
                <a:cs typeface="Arial" panose="020B0604020202020204" pitchFamily="34" charset="0"/>
              </a:rPr>
              <a:t> </a:t>
            </a:r>
            <a:r>
              <a:rPr lang="ru-RU" altLang="ru-RU" sz="1600" b="1" dirty="0" err="1">
                <a:solidFill>
                  <a:srgbClr val="0070C0"/>
                </a:solidFill>
                <a:latin typeface="Arial" panose="020B0604020202020204" pitchFamily="34" charset="0"/>
                <a:cs typeface="Arial" panose="020B0604020202020204" pitchFamily="34" charset="0"/>
              </a:rPr>
              <a:t>програми</a:t>
            </a:r>
            <a:r>
              <a:rPr lang="ru-RU" altLang="ru-RU" sz="1600" b="1" dirty="0">
                <a:solidFill>
                  <a:srgbClr val="0070C0"/>
                </a:solidFill>
                <a:latin typeface="Arial" panose="020B0604020202020204" pitchFamily="34" charset="0"/>
                <a:cs typeface="Arial" panose="020B0604020202020204" pitchFamily="34" charset="0"/>
              </a:rPr>
              <a:t> та </a:t>
            </a:r>
            <a:r>
              <a:rPr lang="ru-RU" altLang="ru-RU" sz="1600" b="1" dirty="0" err="1">
                <a:solidFill>
                  <a:srgbClr val="0070C0"/>
                </a:solidFill>
                <a:latin typeface="Arial" panose="020B0604020202020204" pitchFamily="34" charset="0"/>
                <a:cs typeface="Arial" panose="020B0604020202020204" pitchFamily="34" charset="0"/>
              </a:rPr>
              <a:t>реалізації</a:t>
            </a:r>
            <a:r>
              <a:rPr lang="ru-RU" altLang="ru-RU" sz="1600" b="1" dirty="0">
                <a:solidFill>
                  <a:srgbClr val="0070C0"/>
                </a:solidFill>
                <a:latin typeface="Arial" panose="020B0604020202020204" pitchFamily="34" charset="0"/>
                <a:cs typeface="Arial" panose="020B0604020202020204" pitchFamily="34" charset="0"/>
              </a:rPr>
              <a:t> </a:t>
            </a:r>
            <a:r>
              <a:rPr lang="ru-RU" altLang="ru-RU" sz="1600" b="1" dirty="0" err="1">
                <a:solidFill>
                  <a:srgbClr val="0070C0"/>
                </a:solidFill>
                <a:latin typeface="Arial" panose="020B0604020202020204" pitchFamily="34" charset="0"/>
                <a:cs typeface="Arial" panose="020B0604020202020204" pitchFamily="34" charset="0"/>
              </a:rPr>
              <a:t>рухового</a:t>
            </a:r>
            <a:r>
              <a:rPr lang="ru-RU" altLang="ru-RU" sz="1600" b="1" dirty="0">
                <a:solidFill>
                  <a:srgbClr val="0070C0"/>
                </a:solidFill>
                <a:latin typeface="Arial" panose="020B0604020202020204" pitchFamily="34" charset="0"/>
                <a:cs typeface="Arial" panose="020B0604020202020204" pitchFamily="34" charset="0"/>
              </a:rPr>
              <a:t> компоненту оперантного </a:t>
            </a:r>
            <a:r>
              <a:rPr lang="ru-RU" altLang="ru-RU" sz="1600" b="1" dirty="0" err="1">
                <a:solidFill>
                  <a:srgbClr val="0070C0"/>
                </a:solidFill>
                <a:latin typeface="Arial" panose="020B0604020202020204" pitchFamily="34" charset="0"/>
                <a:cs typeface="Arial" panose="020B0604020202020204" pitchFamily="34" charset="0"/>
              </a:rPr>
              <a:t>їжодобувного</a:t>
            </a:r>
            <a:r>
              <a:rPr lang="ru-RU" altLang="ru-RU" sz="1600" b="1" dirty="0">
                <a:solidFill>
                  <a:srgbClr val="0070C0"/>
                </a:solidFill>
                <a:latin typeface="Arial" panose="020B0604020202020204" pitchFamily="34" charset="0"/>
                <a:cs typeface="Arial" panose="020B0604020202020204" pitchFamily="34" charset="0"/>
              </a:rPr>
              <a:t> рефлексу в </a:t>
            </a:r>
            <a:r>
              <a:rPr lang="ru-RU" altLang="ru-RU" sz="1600" b="1" dirty="0" err="1">
                <a:solidFill>
                  <a:srgbClr val="0070C0"/>
                </a:solidFill>
                <a:latin typeface="Arial" panose="020B0604020202020204" pitchFamily="34" charset="0"/>
                <a:cs typeface="Arial" panose="020B0604020202020204" pitchFamily="34" charset="0"/>
              </a:rPr>
              <a:t>щурів</a:t>
            </a:r>
            <a:r>
              <a:rPr lang="ru-RU" altLang="ru-RU" sz="1600" b="1" dirty="0">
                <a:solidFill>
                  <a:srgbClr val="0070C0"/>
                </a:solidFill>
                <a:latin typeface="Arial" panose="020B0604020202020204" pitchFamily="34" charset="0"/>
                <a:cs typeface="Arial" panose="020B0604020202020204" pitchFamily="34" charset="0"/>
              </a:rPr>
              <a:t>. </a:t>
            </a:r>
            <a:endParaRPr lang="uk-UA" sz="1600" dirty="0"/>
          </a:p>
        </p:txBody>
      </p:sp>
      <p:pic>
        <p:nvPicPr>
          <p:cNvPr id="10" name="Picture 8" descr="0138=1">
            <a:extLst>
              <a:ext uri="{FF2B5EF4-FFF2-40B4-BE49-F238E27FC236}">
                <a16:creationId xmlns:a16="http://schemas.microsoft.com/office/drawing/2014/main" xmlns="" id="{BA03DC26-DCD3-425B-A698-4B9B0BFF30F3}"/>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05163" y="363647"/>
            <a:ext cx="2632523" cy="170627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1" name="Picture 9" descr="0138=1">
            <a:extLst>
              <a:ext uri="{FF2B5EF4-FFF2-40B4-BE49-F238E27FC236}">
                <a16:creationId xmlns:a16="http://schemas.microsoft.com/office/drawing/2014/main" xmlns="" id="{F3F41CAE-50AB-446D-B141-9C826D1865DE}"/>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303383" y="1407391"/>
            <a:ext cx="1547257" cy="133794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7" name="Прямокутник 6">
            <a:extLst>
              <a:ext uri="{FF2B5EF4-FFF2-40B4-BE49-F238E27FC236}">
                <a16:creationId xmlns:a16="http://schemas.microsoft.com/office/drawing/2014/main" xmlns="" id="{33E8C1CF-C764-4128-9477-8E40C9344597}"/>
              </a:ext>
            </a:extLst>
          </p:cNvPr>
          <p:cNvSpPr/>
          <p:nvPr/>
        </p:nvSpPr>
        <p:spPr>
          <a:xfrm>
            <a:off x="495890" y="2022539"/>
            <a:ext cx="2813730" cy="1477328"/>
          </a:xfrm>
          <a:prstGeom prst="rect">
            <a:avLst/>
          </a:prstGeom>
        </p:spPr>
        <p:txBody>
          <a:bodyPr wrap="square">
            <a:spAutoFit/>
          </a:bodyPr>
          <a:lstStyle/>
          <a:p>
            <a:pPr fontAlgn="base">
              <a:spcBef>
                <a:spcPct val="0"/>
              </a:spcBef>
              <a:spcAft>
                <a:spcPct val="0"/>
              </a:spcAft>
              <a:buNone/>
            </a:pPr>
            <a:r>
              <a:rPr lang="uk-UA" altLang="ru-RU" b="1" dirty="0" err="1">
                <a:solidFill>
                  <a:srgbClr val="0070C0"/>
                </a:solidFill>
                <a:latin typeface="Arial" panose="020B0604020202020204" pitchFamily="34" charset="0"/>
                <a:cs typeface="Arial" panose="020B0604020202020204" pitchFamily="34" charset="0"/>
              </a:rPr>
              <a:t>Їжодобувні</a:t>
            </a:r>
            <a:r>
              <a:rPr lang="uk-UA" altLang="ru-RU" b="1" dirty="0">
                <a:solidFill>
                  <a:srgbClr val="0070C0"/>
                </a:solidFill>
                <a:latin typeface="Arial" panose="020B0604020202020204" pitchFamily="34" charset="0"/>
                <a:cs typeface="Arial" panose="020B0604020202020204" pitchFamily="34" charset="0"/>
              </a:rPr>
              <a:t> рухи.</a:t>
            </a:r>
          </a:p>
          <a:p>
            <a:pPr fontAlgn="base">
              <a:spcBef>
                <a:spcPct val="0"/>
              </a:spcBef>
              <a:spcAft>
                <a:spcPct val="0"/>
              </a:spcAft>
              <a:buNone/>
            </a:pPr>
            <a:r>
              <a:rPr lang="uk-UA" altLang="ru-RU" b="1" dirty="0">
                <a:solidFill>
                  <a:srgbClr val="0070C0"/>
                </a:solidFill>
                <a:latin typeface="Arial" panose="020B0604020202020204" pitchFamily="34" charset="0"/>
                <a:cs typeface="Arial" panose="020B0604020202020204" pitchFamily="34" charset="0"/>
              </a:rPr>
              <a:t>Стадія досконалої навички (14-й день)</a:t>
            </a:r>
          </a:p>
          <a:p>
            <a:pPr fontAlgn="base">
              <a:spcBef>
                <a:spcPct val="0"/>
              </a:spcBef>
              <a:spcAft>
                <a:spcPct val="0"/>
              </a:spcAft>
              <a:buNone/>
            </a:pPr>
            <a:r>
              <a:rPr lang="uk-UA" altLang="ru-RU" b="1" dirty="0">
                <a:solidFill>
                  <a:srgbClr val="0070C0"/>
                </a:solidFill>
                <a:latin typeface="Arial" panose="020B0604020202020204" pitchFamily="34" charset="0"/>
                <a:cs typeface="Arial" panose="020B0604020202020204" pitchFamily="34" charset="0"/>
              </a:rPr>
              <a:t>перша фаза руху - екстензія кінцівки</a:t>
            </a:r>
          </a:p>
        </p:txBody>
      </p:sp>
      <p:pic>
        <p:nvPicPr>
          <p:cNvPr id="13" name="Picture 4" descr="DSC_0214q">
            <a:extLst>
              <a:ext uri="{FF2B5EF4-FFF2-40B4-BE49-F238E27FC236}">
                <a16:creationId xmlns:a16="http://schemas.microsoft.com/office/drawing/2014/main" xmlns="" id="{6A8F2CF0-649B-4961-93F4-C24C6EF54B43}"/>
              </a:ext>
            </a:extLs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578750" y="3499867"/>
            <a:ext cx="2779922" cy="186165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9" name="Прямокутник 8">
            <a:extLst>
              <a:ext uri="{FF2B5EF4-FFF2-40B4-BE49-F238E27FC236}">
                <a16:creationId xmlns:a16="http://schemas.microsoft.com/office/drawing/2014/main" xmlns="" id="{6310FB36-F05C-4847-9AB7-A45195213C3F}"/>
              </a:ext>
            </a:extLst>
          </p:cNvPr>
          <p:cNvSpPr/>
          <p:nvPr/>
        </p:nvSpPr>
        <p:spPr>
          <a:xfrm>
            <a:off x="462473" y="5361518"/>
            <a:ext cx="3459287" cy="923330"/>
          </a:xfrm>
          <a:prstGeom prst="rect">
            <a:avLst/>
          </a:prstGeom>
        </p:spPr>
        <p:txBody>
          <a:bodyPr wrap="square">
            <a:spAutoFit/>
          </a:bodyPr>
          <a:lstStyle/>
          <a:p>
            <a:r>
              <a:rPr lang="uk-UA" altLang="uk-UA" b="1" dirty="0">
                <a:solidFill>
                  <a:srgbClr val="0070C0"/>
                </a:solidFill>
                <a:latin typeface="Arial" panose="020B0604020202020204" pitchFamily="34" charset="0"/>
                <a:cs typeface="Arial" panose="020B0604020202020204" pitchFamily="34" charset="0"/>
              </a:rPr>
              <a:t>Пристрій для телеметричної передачі імпульсної активності нейронів</a:t>
            </a:r>
            <a:endParaRPr lang="en-US" altLang="uk-UA"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961614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B9F83ED-5E63-4993-8531-A47300E20F7A}"/>
              </a:ext>
            </a:extLst>
          </p:cNvPr>
          <p:cNvSpPr>
            <a:spLocks noGrp="1"/>
          </p:cNvSpPr>
          <p:nvPr>
            <p:ph type="title"/>
          </p:nvPr>
        </p:nvSpPr>
        <p:spPr>
          <a:xfrm>
            <a:off x="3589048" y="295163"/>
            <a:ext cx="5761746" cy="5746199"/>
          </a:xfrm>
        </p:spPr>
        <p:txBody>
          <a:bodyPr>
            <a:noAutofit/>
          </a:bodyPr>
          <a:lstStyle/>
          <a:p>
            <a:pPr fontAlgn="base">
              <a:spcAft>
                <a:spcPct val="0"/>
              </a:spcAft>
            </a:pPr>
            <a:r>
              <a:rPr lang="uk-UA" altLang="ru-RU" sz="1800" b="1" dirty="0">
                <a:solidFill>
                  <a:srgbClr val="0070C0"/>
                </a:solidFill>
              </a:rPr>
              <a:t>Вивчаються характеристики імпульсної активності нейронів моторної кори щурів, зареєстровану в гострому експерименті під час пасивних рухів передньої кінцівки, на різних етапах формування </a:t>
            </a:r>
            <a:r>
              <a:rPr lang="uk-UA" altLang="ru-RU" sz="1800" b="1" dirty="0" err="1">
                <a:solidFill>
                  <a:srgbClr val="0070C0"/>
                </a:solidFill>
              </a:rPr>
              <a:t>оперантної</a:t>
            </a:r>
            <a:r>
              <a:rPr lang="uk-UA" altLang="ru-RU" sz="1800" b="1" dirty="0">
                <a:solidFill>
                  <a:srgbClr val="0070C0"/>
                </a:solidFill>
              </a:rPr>
              <a:t> рухової навички.</a:t>
            </a:r>
            <a:br>
              <a:rPr lang="uk-UA" altLang="ru-RU" sz="1800" b="1" dirty="0">
                <a:solidFill>
                  <a:srgbClr val="0070C0"/>
                </a:solidFill>
              </a:rPr>
            </a:br>
            <a:r>
              <a:rPr lang="uk-UA" altLang="ru-RU" sz="1800" b="1" dirty="0">
                <a:solidFill>
                  <a:srgbClr val="0070C0"/>
                </a:solidFill>
              </a:rPr>
              <a:t>Вивчаються особливості імпульсної активності нейронів у моторній корі щурів під час вироблення і реалізації рухової навички. Д</a:t>
            </a:r>
            <a:r>
              <a:rPr lang="uk-UA" altLang="ru-RU" sz="1800" b="1" dirty="0">
                <a:solidFill>
                  <a:srgbClr val="0070C0"/>
                </a:solidFill>
                <a:latin typeface="Arial" panose="020B0604020202020204" pitchFamily="34" charset="0"/>
                <a:cs typeface="Arial" panose="020B0604020202020204" pitchFamily="34" charset="0"/>
              </a:rPr>
              <a:t>ля встановлення закономірностей функціонування церебральних центрів під час вироблення і реалізації </a:t>
            </a:r>
            <a:r>
              <a:rPr lang="uk-UA" altLang="ru-RU" sz="1800" b="1" dirty="0" err="1">
                <a:solidFill>
                  <a:srgbClr val="0070C0"/>
                </a:solidFill>
                <a:latin typeface="Arial" panose="020B0604020202020204" pitchFamily="34" charset="0"/>
                <a:cs typeface="Arial" panose="020B0604020202020204" pitchFamily="34" charset="0"/>
              </a:rPr>
              <a:t>їжодобувного</a:t>
            </a:r>
            <a:r>
              <a:rPr lang="uk-UA" altLang="ru-RU" sz="1800" b="1" dirty="0">
                <a:solidFill>
                  <a:srgbClr val="0070C0"/>
                </a:solidFill>
                <a:latin typeface="Arial" panose="020B0604020202020204" pitchFamily="34" charset="0"/>
                <a:cs typeface="Arial" panose="020B0604020202020204" pitchFamily="34" charset="0"/>
              </a:rPr>
              <a:t> руху використовуються</a:t>
            </a:r>
            <a:r>
              <a:rPr lang="uk-UA" altLang="ru-RU" sz="1800" b="1" dirty="0">
                <a:solidFill>
                  <a:srgbClr val="0070C0"/>
                </a:solidFill>
              </a:rPr>
              <a:t/>
            </a:r>
            <a:br>
              <a:rPr lang="uk-UA" altLang="ru-RU" sz="1800" b="1" dirty="0">
                <a:solidFill>
                  <a:srgbClr val="0070C0"/>
                </a:solidFill>
              </a:rPr>
            </a:br>
            <a:r>
              <a:rPr lang="uk-UA" altLang="ru-RU" sz="1800" b="1" dirty="0" err="1">
                <a:solidFill>
                  <a:srgbClr val="0070C0"/>
                </a:solidFill>
                <a:latin typeface="Arial" panose="020B0604020202020204" pitchFamily="34" charset="0"/>
                <a:cs typeface="Arial" panose="020B0604020202020204" pitchFamily="34" charset="0"/>
              </a:rPr>
              <a:t>імуногістохімічні</a:t>
            </a:r>
            <a:r>
              <a:rPr lang="uk-UA" altLang="ru-RU" sz="1800" b="1" dirty="0">
                <a:solidFill>
                  <a:srgbClr val="0070C0"/>
                </a:solidFill>
                <a:latin typeface="Arial" panose="020B0604020202020204" pitchFamily="34" charset="0"/>
                <a:cs typeface="Arial" panose="020B0604020202020204" pitchFamily="34" charset="0"/>
              </a:rPr>
              <a:t> та гістохімічні методи: встановлення </a:t>
            </a:r>
            <a:r>
              <a:rPr lang="uk-UA" altLang="ru-RU" sz="1800" b="1" dirty="0">
                <a:solidFill>
                  <a:srgbClr val="0070C0"/>
                </a:solidFill>
              </a:rPr>
              <a:t>просторових особливостей експресії білка ранньої відповіді с‑</a:t>
            </a:r>
            <a:r>
              <a:rPr lang="en-US" altLang="ru-RU" sz="1800" b="1" dirty="0">
                <a:solidFill>
                  <a:srgbClr val="0070C0"/>
                </a:solidFill>
              </a:rPr>
              <a:t>F</a:t>
            </a:r>
            <a:r>
              <a:rPr lang="uk-UA" altLang="ru-RU" sz="1800" b="1" dirty="0">
                <a:solidFill>
                  <a:srgbClr val="0070C0"/>
                </a:solidFill>
              </a:rPr>
              <a:t>о</a:t>
            </a:r>
            <a:r>
              <a:rPr lang="en-US" altLang="ru-RU" sz="1800" b="1" dirty="0">
                <a:solidFill>
                  <a:srgbClr val="0070C0"/>
                </a:solidFill>
              </a:rPr>
              <a:t>s </a:t>
            </a:r>
            <a:r>
              <a:rPr lang="uk-UA" altLang="ru-RU" sz="1800" b="1" dirty="0">
                <a:solidFill>
                  <a:srgbClr val="0070C0"/>
                </a:solidFill>
              </a:rPr>
              <a:t>і розподілу NO-синтезуючих нейронів у різних структурах головного та спинного мозку під час реалізації такого </a:t>
            </a:r>
            <a:r>
              <a:rPr lang="uk-UA" altLang="ru-RU" sz="1800" b="1" dirty="0" err="1">
                <a:solidFill>
                  <a:srgbClr val="0070C0"/>
                </a:solidFill>
              </a:rPr>
              <a:t>оперантного</a:t>
            </a:r>
            <a:r>
              <a:rPr lang="uk-UA" altLang="ru-RU" sz="1800" b="1" dirty="0">
                <a:solidFill>
                  <a:srgbClr val="0070C0"/>
                </a:solidFill>
              </a:rPr>
              <a:t> рефлексу.</a:t>
            </a:r>
            <a:br>
              <a:rPr lang="uk-UA" altLang="ru-RU" sz="1800" b="1" dirty="0">
                <a:solidFill>
                  <a:srgbClr val="0070C0"/>
                </a:solidFill>
              </a:rPr>
            </a:br>
            <a:r>
              <a:rPr lang="uk-UA" altLang="ru-RU" sz="1800" b="1" dirty="0">
                <a:solidFill>
                  <a:srgbClr val="0070C0"/>
                </a:solidFill>
              </a:rPr>
              <a:t/>
            </a:r>
            <a:br>
              <a:rPr lang="uk-UA" altLang="ru-RU" sz="1800" b="1" dirty="0">
                <a:solidFill>
                  <a:srgbClr val="0070C0"/>
                </a:solidFill>
              </a:rPr>
            </a:br>
            <a:r>
              <a:rPr lang="uk-UA" altLang="ru-RU" sz="1800" b="1" dirty="0">
                <a:solidFill>
                  <a:srgbClr val="0070C0"/>
                </a:solidFill>
              </a:rPr>
              <a:t/>
            </a:r>
            <a:br>
              <a:rPr lang="uk-UA" altLang="ru-RU" sz="1800" b="1" dirty="0">
                <a:solidFill>
                  <a:srgbClr val="0070C0"/>
                </a:solidFill>
              </a:rPr>
            </a:br>
            <a:r>
              <a:rPr lang="uk-UA" altLang="ru-RU" sz="1800" b="1" dirty="0">
                <a:solidFill>
                  <a:srgbClr val="0070C0"/>
                </a:solidFill>
              </a:rPr>
              <a:t/>
            </a:r>
            <a:br>
              <a:rPr lang="uk-UA" altLang="ru-RU" sz="1800" b="1" dirty="0">
                <a:solidFill>
                  <a:srgbClr val="0070C0"/>
                </a:solidFill>
              </a:rPr>
            </a:br>
            <a:endParaRPr lang="uk-UA" sz="1800" dirty="0">
              <a:solidFill>
                <a:srgbClr val="FF0000"/>
              </a:solidFill>
              <a:latin typeface="Bookman Old Style" panose="02050604050505020204" pitchFamily="18" charset="0"/>
            </a:endParaRPr>
          </a:p>
        </p:txBody>
      </p:sp>
      <p:sp>
        <p:nvSpPr>
          <p:cNvPr id="4" name="Місце для тексту 3">
            <a:extLst>
              <a:ext uri="{FF2B5EF4-FFF2-40B4-BE49-F238E27FC236}">
                <a16:creationId xmlns:a16="http://schemas.microsoft.com/office/drawing/2014/main" xmlns="" id="{030F8185-96F8-4987-9133-7D27F7C77865}"/>
              </a:ext>
            </a:extLst>
          </p:cNvPr>
          <p:cNvSpPr>
            <a:spLocks noGrp="1"/>
          </p:cNvSpPr>
          <p:nvPr>
            <p:ph type="body" sz="half" idx="2"/>
          </p:nvPr>
        </p:nvSpPr>
        <p:spPr>
          <a:xfrm>
            <a:off x="506536" y="2544559"/>
            <a:ext cx="3854528" cy="2882970"/>
          </a:xfrm>
        </p:spPr>
        <p:txBody>
          <a:bodyPr/>
          <a:lstStyle/>
          <a:p>
            <a:pPr>
              <a:lnSpc>
                <a:spcPts val="80"/>
              </a:lnSpc>
              <a:spcBef>
                <a:spcPts val="0"/>
              </a:spcBef>
            </a:pPr>
            <a:r>
              <a:rPr lang="ru-RU" altLang="uk-UA" sz="1800" b="1" dirty="0">
                <a:solidFill>
                  <a:srgbClr val="0070C0"/>
                </a:solidFill>
              </a:rPr>
              <a:t>Щур з </a:t>
            </a:r>
            <a:r>
              <a:rPr lang="ru-RU" altLang="uk-UA" sz="1800" b="1" dirty="0" err="1">
                <a:solidFill>
                  <a:srgbClr val="0070C0"/>
                </a:solidFill>
              </a:rPr>
              <a:t>телеметричним</a:t>
            </a:r>
            <a:r>
              <a:rPr lang="ru-RU" altLang="uk-UA" sz="1800" b="1" dirty="0">
                <a:solidFill>
                  <a:srgbClr val="0070C0"/>
                </a:solidFill>
              </a:rPr>
              <a:t> </a:t>
            </a:r>
          </a:p>
          <a:p>
            <a:pPr>
              <a:spcBef>
                <a:spcPts val="0"/>
              </a:spcBef>
            </a:pPr>
            <a:r>
              <a:rPr lang="ru-RU" altLang="uk-UA" sz="1800" b="1" dirty="0">
                <a:solidFill>
                  <a:srgbClr val="0070C0"/>
                </a:solidFill>
              </a:rPr>
              <a:t>8-канальним </a:t>
            </a:r>
            <a:r>
              <a:rPr lang="ru-RU" altLang="uk-UA" sz="1800" b="1" dirty="0" err="1">
                <a:solidFill>
                  <a:srgbClr val="0070C0"/>
                </a:solidFill>
              </a:rPr>
              <a:t>передавачем</a:t>
            </a:r>
            <a:endParaRPr lang="uk-UA" altLang="uk-UA" sz="1800" b="1" dirty="0">
              <a:solidFill>
                <a:srgbClr val="0070C0"/>
              </a:solidFill>
            </a:endParaRPr>
          </a:p>
          <a:p>
            <a:endParaRPr lang="uk-UA" dirty="0"/>
          </a:p>
        </p:txBody>
      </p:sp>
      <p:sp>
        <p:nvSpPr>
          <p:cNvPr id="5" name="Місце для номера слайда 4">
            <a:extLst>
              <a:ext uri="{FF2B5EF4-FFF2-40B4-BE49-F238E27FC236}">
                <a16:creationId xmlns:a16="http://schemas.microsoft.com/office/drawing/2014/main" xmlns="" id="{90880FE8-3F83-4F7D-B7DB-63D64B48AF41}"/>
              </a:ext>
            </a:extLst>
          </p:cNvPr>
          <p:cNvSpPr>
            <a:spLocks noGrp="1"/>
          </p:cNvSpPr>
          <p:nvPr>
            <p:ph type="sldNum" sz="quarter" idx="12"/>
          </p:nvPr>
        </p:nvSpPr>
        <p:spPr/>
        <p:txBody>
          <a:bodyPr/>
          <a:lstStyle/>
          <a:p>
            <a:fld id="{284801C4-8E5F-4E3F-909F-225E0D84110A}" type="slidenum">
              <a:rPr lang="uk-UA" smtClean="0"/>
              <a:pPr/>
              <a:t>11</a:t>
            </a:fld>
            <a:endParaRPr lang="uk-UA"/>
          </a:p>
        </p:txBody>
      </p:sp>
      <p:pic>
        <p:nvPicPr>
          <p:cNvPr id="9" name="Picture 3" descr="DSC_0233q">
            <a:extLst>
              <a:ext uri="{FF2B5EF4-FFF2-40B4-BE49-F238E27FC236}">
                <a16:creationId xmlns:a16="http://schemas.microsoft.com/office/drawing/2014/main" xmlns="" id="{36F67026-5815-49F6-A164-4E3B671AA751}"/>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77334" y="601772"/>
            <a:ext cx="2625524" cy="17576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 name="Picture 3" descr="C:\Users\Nikolay\Desktop\_MG_1845.jpg">
            <a:extLst>
              <a:ext uri="{FF2B5EF4-FFF2-40B4-BE49-F238E27FC236}">
                <a16:creationId xmlns:a16="http://schemas.microsoft.com/office/drawing/2014/main" xmlns="" id="{FAD801BC-1E5F-4262-B8D4-73F0F1007C22}"/>
              </a:ext>
            </a:extLst>
          </p:cNvPr>
          <p:cNvPicPr>
            <a:picLocks noChangeAspect="1" noChangeArrowheads="1"/>
          </p:cNvPicPr>
          <p:nvPr/>
        </p:nvPicPr>
        <p:blipFill>
          <a:blip r:embed="rId3" cstate="print"/>
          <a:srcRect/>
          <a:stretch>
            <a:fillRect/>
          </a:stretch>
        </p:blipFill>
        <p:spPr bwMode="auto">
          <a:xfrm>
            <a:off x="9228717" y="601772"/>
            <a:ext cx="2456747" cy="3685120"/>
          </a:xfrm>
          <a:prstGeom prst="rect">
            <a:avLst/>
          </a:prstGeom>
          <a:noFill/>
        </p:spPr>
      </p:pic>
      <p:sp>
        <p:nvSpPr>
          <p:cNvPr id="11" name="Прямокутник 10">
            <a:extLst>
              <a:ext uri="{FF2B5EF4-FFF2-40B4-BE49-F238E27FC236}">
                <a16:creationId xmlns:a16="http://schemas.microsoft.com/office/drawing/2014/main" xmlns="" id="{86609751-A38F-4D42-BF85-82C0D282D7A6}"/>
              </a:ext>
            </a:extLst>
          </p:cNvPr>
          <p:cNvSpPr/>
          <p:nvPr/>
        </p:nvSpPr>
        <p:spPr>
          <a:xfrm>
            <a:off x="9034264" y="4554244"/>
            <a:ext cx="2845651" cy="369332"/>
          </a:xfrm>
          <a:prstGeom prst="rect">
            <a:avLst/>
          </a:prstGeom>
        </p:spPr>
        <p:txBody>
          <a:bodyPr wrap="none">
            <a:spAutoFit/>
          </a:bodyPr>
          <a:lstStyle/>
          <a:p>
            <a:r>
              <a:rPr lang="uk-UA" b="1" dirty="0">
                <a:solidFill>
                  <a:srgbClr val="FF0000"/>
                </a:solidFill>
                <a:latin typeface="Bookman Old Style" panose="02050604050505020204" pitchFamily="18" charset="0"/>
              </a:rPr>
              <a:t>Доцент Довгань О.В.</a:t>
            </a:r>
            <a:endParaRPr lang="uk-UA" dirty="0"/>
          </a:p>
        </p:txBody>
      </p:sp>
      <p:pic>
        <p:nvPicPr>
          <p:cNvPr id="12" name="Picture 12" descr="c-fos -4a+NOS">
            <a:extLst>
              <a:ext uri="{FF2B5EF4-FFF2-40B4-BE49-F238E27FC236}">
                <a16:creationId xmlns:a16="http://schemas.microsoft.com/office/drawing/2014/main" xmlns="" id="{104900B9-C4C6-47B8-B78B-B39112F2351A}"/>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77334" y="2981036"/>
            <a:ext cx="2664124" cy="19985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 name="Прямокутник 12">
            <a:extLst>
              <a:ext uri="{FF2B5EF4-FFF2-40B4-BE49-F238E27FC236}">
                <a16:creationId xmlns:a16="http://schemas.microsoft.com/office/drawing/2014/main" xmlns="" id="{C1C11674-768C-40FC-B235-50846F40F7D3}"/>
              </a:ext>
            </a:extLst>
          </p:cNvPr>
          <p:cNvSpPr/>
          <p:nvPr/>
        </p:nvSpPr>
        <p:spPr>
          <a:xfrm>
            <a:off x="506535" y="4923576"/>
            <a:ext cx="3005721" cy="1415772"/>
          </a:xfrm>
          <a:prstGeom prst="rect">
            <a:avLst/>
          </a:prstGeom>
        </p:spPr>
        <p:txBody>
          <a:bodyPr wrap="square">
            <a:spAutoFit/>
          </a:bodyPr>
          <a:lstStyle/>
          <a:p>
            <a:pPr lvl="0" algn="ctr" fontAlgn="base">
              <a:spcBef>
                <a:spcPct val="0"/>
              </a:spcBef>
              <a:spcAft>
                <a:spcPct val="0"/>
              </a:spcAft>
            </a:pPr>
            <a:r>
              <a:rPr lang="en-US" altLang="ru-RU" b="1" dirty="0">
                <a:solidFill>
                  <a:srgbClr val="0070C0"/>
                </a:solidFill>
                <a:latin typeface="Bookman Old Style" panose="02050604050505020204" pitchFamily="18" charset="0"/>
                <a:cs typeface="Arial" panose="020B0604020202020204" pitchFamily="34" charset="0"/>
              </a:rPr>
              <a:t>NO-</a:t>
            </a:r>
            <a:r>
              <a:rPr lang="uk-UA" altLang="ru-RU" b="1" dirty="0" err="1">
                <a:solidFill>
                  <a:srgbClr val="0070C0"/>
                </a:solidFill>
                <a:latin typeface="Bookman Old Style" panose="02050604050505020204" pitchFamily="18" charset="0"/>
                <a:cs typeface="Arial" panose="020B0604020202020204" pitchFamily="34" charset="0"/>
              </a:rPr>
              <a:t>синтазний</a:t>
            </a:r>
            <a:r>
              <a:rPr lang="uk-UA" altLang="ru-RU" b="1" dirty="0">
                <a:solidFill>
                  <a:srgbClr val="0070C0"/>
                </a:solidFill>
                <a:latin typeface="Bookman Old Style" panose="02050604050505020204" pitchFamily="18" charset="0"/>
                <a:cs typeface="Arial" panose="020B0604020202020204" pitchFamily="34" charset="0"/>
              </a:rPr>
              <a:t> нейрон </a:t>
            </a:r>
            <a:r>
              <a:rPr lang="en-US" altLang="ru-RU" b="1" dirty="0">
                <a:solidFill>
                  <a:srgbClr val="0070C0"/>
                </a:solidFill>
                <a:latin typeface="Bookman Old Style" panose="02050604050505020204" pitchFamily="18" charset="0"/>
                <a:cs typeface="Arial" panose="020B0604020202020204" pitchFamily="34" charset="0"/>
              </a:rPr>
              <a:t>(</a:t>
            </a:r>
            <a:r>
              <a:rPr lang="uk-UA" altLang="ru-RU" b="1" dirty="0">
                <a:solidFill>
                  <a:srgbClr val="0070C0"/>
                </a:solidFill>
                <a:latin typeface="Bookman Old Style" panose="02050604050505020204" pitchFamily="18" charset="0"/>
                <a:cs typeface="Arial" panose="020B0604020202020204" pitchFamily="34" charset="0"/>
              </a:rPr>
              <a:t>позначено стрілкою</a:t>
            </a:r>
            <a:r>
              <a:rPr lang="en-US" altLang="ru-RU" b="1" dirty="0">
                <a:solidFill>
                  <a:srgbClr val="0070C0"/>
                </a:solidFill>
                <a:latin typeface="Bookman Old Style" panose="02050604050505020204" pitchFamily="18" charset="0"/>
                <a:cs typeface="Arial" panose="020B0604020202020204" pitchFamily="34" charset="0"/>
              </a:rPr>
              <a:t>)</a:t>
            </a:r>
            <a:endParaRPr lang="uk-UA" altLang="ru-RU" b="1" dirty="0">
              <a:solidFill>
                <a:srgbClr val="0070C0"/>
              </a:solidFill>
              <a:latin typeface="Bookman Old Style" panose="02050604050505020204" pitchFamily="18" charset="0"/>
              <a:cs typeface="Arial" panose="020B0604020202020204" pitchFamily="34" charset="0"/>
            </a:endParaRPr>
          </a:p>
          <a:p>
            <a:pPr lvl="0" algn="ctr" fontAlgn="base">
              <a:spcBef>
                <a:spcPct val="0"/>
              </a:spcBef>
              <a:spcAft>
                <a:spcPct val="0"/>
              </a:spcAft>
            </a:pPr>
            <a:r>
              <a:rPr lang="uk-UA" altLang="ru-RU" b="1" dirty="0">
                <a:solidFill>
                  <a:srgbClr val="0070C0"/>
                </a:solidFill>
                <a:latin typeface="Bookman Old Style" panose="02050604050505020204" pitchFamily="18" charset="0"/>
                <a:cs typeface="Arial" panose="020B0604020202020204" pitchFamily="34" charset="0"/>
              </a:rPr>
              <a:t>серед нейронів із експресією гену </a:t>
            </a:r>
            <a:r>
              <a:rPr lang="uk-UA" altLang="ru-RU" b="1" i="1" dirty="0">
                <a:solidFill>
                  <a:srgbClr val="0070C0"/>
                </a:solidFill>
                <a:latin typeface="Bookman Old Style" panose="02050604050505020204" pitchFamily="18" charset="0"/>
                <a:cs typeface="Arial" panose="020B0604020202020204" pitchFamily="34" charset="0"/>
              </a:rPr>
              <a:t>с-</a:t>
            </a:r>
            <a:r>
              <a:rPr lang="en-US" altLang="ru-RU" b="1" i="1" dirty="0" err="1">
                <a:solidFill>
                  <a:srgbClr val="0070C0"/>
                </a:solidFill>
                <a:latin typeface="Bookman Old Style" panose="02050604050505020204" pitchFamily="18" charset="0"/>
                <a:cs typeface="Arial" panose="020B0604020202020204" pitchFamily="34" charset="0"/>
              </a:rPr>
              <a:t>fos</a:t>
            </a:r>
            <a:r>
              <a:rPr lang="uk-UA" altLang="ru-RU" b="1" dirty="0">
                <a:solidFill>
                  <a:srgbClr val="0070C0"/>
                </a:solidFill>
                <a:latin typeface="Bookman Old Style" panose="02050604050505020204" pitchFamily="18" charset="0"/>
                <a:cs typeface="Arial" panose="020B0604020202020204" pitchFamily="34" charset="0"/>
              </a:rPr>
              <a:t>.</a:t>
            </a:r>
          </a:p>
          <a:p>
            <a:pPr lvl="0" fontAlgn="base">
              <a:spcBef>
                <a:spcPct val="0"/>
              </a:spcBef>
              <a:spcAft>
                <a:spcPct val="0"/>
              </a:spcAft>
            </a:pPr>
            <a:r>
              <a:rPr lang="uk-UA" altLang="ru-RU" sz="1400" b="1" dirty="0">
                <a:solidFill>
                  <a:srgbClr val="0070C0"/>
                </a:solidFill>
                <a:latin typeface="Bookman Old Style" panose="02050604050505020204" pitchFamily="18" charset="0"/>
                <a:cs typeface="Arial" panose="020B0604020202020204" pitchFamily="34" charset="0"/>
              </a:rPr>
              <a:t>Масштаб – 25 </a:t>
            </a:r>
            <a:r>
              <a:rPr lang="uk-UA" altLang="ru-RU" sz="1400" b="1" dirty="0" err="1">
                <a:solidFill>
                  <a:srgbClr val="0070C0"/>
                </a:solidFill>
                <a:latin typeface="Bookman Old Style" panose="02050604050505020204" pitchFamily="18" charset="0"/>
                <a:cs typeface="Arial" panose="020B0604020202020204" pitchFamily="34" charset="0"/>
              </a:rPr>
              <a:t>мкм</a:t>
            </a:r>
            <a:r>
              <a:rPr lang="uk-UA" altLang="ru-RU" sz="1400" b="1" i="1" dirty="0">
                <a:solidFill>
                  <a:srgbClr val="0070C0"/>
                </a:solidFill>
                <a:latin typeface="Bookman Old Style" panose="02050604050505020204" pitchFamily="18" charset="0"/>
                <a:cs typeface="Arial" panose="020B0604020202020204" pitchFamily="34" charset="0"/>
              </a:rPr>
              <a:t> </a:t>
            </a:r>
            <a:r>
              <a:rPr lang="uk-UA" altLang="ru-RU" sz="1400" b="1" dirty="0">
                <a:solidFill>
                  <a:srgbClr val="0070C0"/>
                </a:solidFill>
                <a:latin typeface="Bookman Old Style" panose="02050604050505020204" pitchFamily="18" charset="0"/>
                <a:cs typeface="Arial" panose="020B0604020202020204" pitchFamily="34" charset="0"/>
              </a:rPr>
              <a:t> </a:t>
            </a:r>
          </a:p>
        </p:txBody>
      </p:sp>
      <p:sp>
        <p:nvSpPr>
          <p:cNvPr id="3" name="Місце для вмісту 2">
            <a:extLst>
              <a:ext uri="{FF2B5EF4-FFF2-40B4-BE49-F238E27FC236}">
                <a16:creationId xmlns:a16="http://schemas.microsoft.com/office/drawing/2014/main" xmlns="" id="{5E375776-9E1E-49C7-8A54-A57C77F75B17}"/>
              </a:ext>
            </a:extLst>
          </p:cNvPr>
          <p:cNvSpPr>
            <a:spLocks noGrp="1"/>
          </p:cNvSpPr>
          <p:nvPr>
            <p:ph idx="1"/>
          </p:nvPr>
        </p:nvSpPr>
        <p:spPr>
          <a:xfrm>
            <a:off x="4306131" y="532270"/>
            <a:ext cx="4513541" cy="5526437"/>
          </a:xfrm>
        </p:spPr>
        <p:txBody>
          <a:bodyPr/>
          <a:lstStyle/>
          <a:p>
            <a:endParaRPr lang="uk-UA" dirty="0"/>
          </a:p>
        </p:txBody>
      </p:sp>
    </p:spTree>
    <p:extLst>
      <p:ext uri="{BB962C8B-B14F-4D97-AF65-F5344CB8AC3E}">
        <p14:creationId xmlns:p14="http://schemas.microsoft.com/office/powerpoint/2010/main" xmlns="" val="3169402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Users\Nikolay\Desktop\_MG_1797.jpg">
            <a:extLst>
              <a:ext uri="{FF2B5EF4-FFF2-40B4-BE49-F238E27FC236}">
                <a16:creationId xmlns:a16="http://schemas.microsoft.com/office/drawing/2014/main" xmlns="" id="{70C5ABEE-EECE-4550-8A70-954C361F462A}"/>
              </a:ext>
            </a:extLst>
          </p:cNvPr>
          <p:cNvPicPr>
            <a:picLocks noGrp="1" noChangeAspect="1" noChangeArrowheads="1"/>
          </p:cNvPicPr>
          <p:nvPr>
            <p:ph idx="1"/>
          </p:nvPr>
        </p:nvPicPr>
        <p:blipFill>
          <a:blip r:embed="rId2" cstate="print"/>
          <a:srcRect/>
          <a:stretch>
            <a:fillRect/>
          </a:stretch>
        </p:blipFill>
        <p:spPr bwMode="auto">
          <a:xfrm>
            <a:off x="9951493" y="514350"/>
            <a:ext cx="1662359" cy="2493010"/>
          </a:xfrm>
          <a:prstGeom prst="rect">
            <a:avLst/>
          </a:prstGeom>
          <a:noFill/>
        </p:spPr>
      </p:pic>
      <p:sp>
        <p:nvSpPr>
          <p:cNvPr id="4" name="Місце для тексту 3">
            <a:extLst>
              <a:ext uri="{FF2B5EF4-FFF2-40B4-BE49-F238E27FC236}">
                <a16:creationId xmlns:a16="http://schemas.microsoft.com/office/drawing/2014/main" xmlns="" id="{D48732FD-996F-4E64-A63E-F1D019155C51}"/>
              </a:ext>
            </a:extLst>
          </p:cNvPr>
          <p:cNvSpPr>
            <a:spLocks noGrp="1"/>
          </p:cNvSpPr>
          <p:nvPr>
            <p:ph type="body" sz="half" idx="2"/>
          </p:nvPr>
        </p:nvSpPr>
        <p:spPr>
          <a:xfrm>
            <a:off x="578148" y="2697575"/>
            <a:ext cx="3854528" cy="494451"/>
          </a:xfrm>
        </p:spPr>
        <p:txBody>
          <a:bodyPr>
            <a:noAutofit/>
          </a:bodyPr>
          <a:lstStyle/>
          <a:p>
            <a:r>
              <a:rPr lang="uk-UA" altLang="ru-RU" sz="1800" dirty="0">
                <a:solidFill>
                  <a:srgbClr val="0070C0"/>
                </a:solidFill>
                <a:latin typeface="Arial" panose="020B0604020202020204" pitchFamily="34" charset="0"/>
                <a:cs typeface="Arial" panose="020B0604020202020204" pitchFamily="34" charset="0"/>
              </a:rPr>
              <a:t>Нейрони, що містить </a:t>
            </a:r>
            <a:r>
              <a:rPr lang="de-DE" altLang="ru-RU" sz="1800" dirty="0">
                <a:solidFill>
                  <a:srgbClr val="0070C0"/>
                </a:solidFill>
                <a:latin typeface="Arial" panose="020B0604020202020204" pitchFamily="34" charset="0"/>
                <a:cs typeface="Arial" panose="020B0604020202020204" pitchFamily="34" charset="0"/>
              </a:rPr>
              <a:t>NO</a:t>
            </a:r>
            <a:r>
              <a:rPr lang="uk-UA" altLang="ru-RU" sz="1800" dirty="0">
                <a:solidFill>
                  <a:srgbClr val="0070C0"/>
                </a:solidFill>
                <a:latin typeface="Arial" panose="020B0604020202020204" pitchFamily="34" charset="0"/>
                <a:cs typeface="Arial" panose="020B0604020202020204" pitchFamily="34" charset="0"/>
              </a:rPr>
              <a:t>-синтазу і контактують із судиною</a:t>
            </a:r>
            <a:endParaRPr lang="uk-UA" sz="1800" dirty="0"/>
          </a:p>
        </p:txBody>
      </p:sp>
      <p:sp>
        <p:nvSpPr>
          <p:cNvPr id="5" name="Місце для номера слайда 4">
            <a:extLst>
              <a:ext uri="{FF2B5EF4-FFF2-40B4-BE49-F238E27FC236}">
                <a16:creationId xmlns:a16="http://schemas.microsoft.com/office/drawing/2014/main" xmlns="" id="{B7FB274A-6A94-43CD-A10F-8C59603E519B}"/>
              </a:ext>
            </a:extLst>
          </p:cNvPr>
          <p:cNvSpPr>
            <a:spLocks noGrp="1"/>
          </p:cNvSpPr>
          <p:nvPr>
            <p:ph type="sldNum" sz="quarter" idx="12"/>
          </p:nvPr>
        </p:nvSpPr>
        <p:spPr/>
        <p:txBody>
          <a:bodyPr/>
          <a:lstStyle/>
          <a:p>
            <a:fld id="{284801C4-8E5F-4E3F-909F-225E0D84110A}" type="slidenum">
              <a:rPr lang="uk-UA" smtClean="0"/>
              <a:pPr/>
              <a:t>12</a:t>
            </a:fld>
            <a:endParaRPr lang="uk-UA"/>
          </a:p>
        </p:txBody>
      </p:sp>
      <p:pic>
        <p:nvPicPr>
          <p:cNvPr id="7" name="Рисунок 6">
            <a:extLst>
              <a:ext uri="{FF2B5EF4-FFF2-40B4-BE49-F238E27FC236}">
                <a16:creationId xmlns:a16="http://schemas.microsoft.com/office/drawing/2014/main" xmlns="" id="{A1C3BFC1-BDED-416E-A55D-5E6D9DF9440C}"/>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951493" y="3559254"/>
            <a:ext cx="1596390" cy="2128520"/>
          </a:xfrm>
          <a:prstGeom prst="rect">
            <a:avLst/>
          </a:prstGeom>
        </p:spPr>
      </p:pic>
      <p:sp>
        <p:nvSpPr>
          <p:cNvPr id="8" name="Прямокутник 7">
            <a:extLst>
              <a:ext uri="{FF2B5EF4-FFF2-40B4-BE49-F238E27FC236}">
                <a16:creationId xmlns:a16="http://schemas.microsoft.com/office/drawing/2014/main" xmlns="" id="{7DC8F602-CB4B-41A5-94CC-131F69B7A50D}"/>
              </a:ext>
            </a:extLst>
          </p:cNvPr>
          <p:cNvSpPr/>
          <p:nvPr/>
        </p:nvSpPr>
        <p:spPr>
          <a:xfrm>
            <a:off x="9011493" y="5687774"/>
            <a:ext cx="2895344" cy="369332"/>
          </a:xfrm>
          <a:prstGeom prst="rect">
            <a:avLst/>
          </a:prstGeom>
        </p:spPr>
        <p:txBody>
          <a:bodyPr wrap="none">
            <a:spAutoFit/>
          </a:bodyPr>
          <a:lstStyle/>
          <a:p>
            <a:r>
              <a:rPr lang="uk-UA" b="1" dirty="0">
                <a:solidFill>
                  <a:srgbClr val="FF0000"/>
                </a:solidFill>
                <a:latin typeface="Bookman Old Style" panose="02050604050505020204" pitchFamily="18" charset="0"/>
              </a:rPr>
              <a:t>Доцент </a:t>
            </a:r>
            <a:r>
              <a:rPr lang="uk-UA" b="1" dirty="0" err="1">
                <a:solidFill>
                  <a:srgbClr val="FF0000"/>
                </a:solidFill>
                <a:latin typeface="Bookman Old Style" panose="02050604050505020204" pitchFamily="18" charset="0"/>
              </a:rPr>
              <a:t>Рокунець</a:t>
            </a:r>
            <a:r>
              <a:rPr lang="uk-UA" b="1" dirty="0">
                <a:solidFill>
                  <a:srgbClr val="FF0000"/>
                </a:solidFill>
                <a:latin typeface="Bookman Old Style" panose="02050604050505020204" pitchFamily="18" charset="0"/>
              </a:rPr>
              <a:t> І.Л.</a:t>
            </a:r>
            <a:endParaRPr lang="uk-UA" dirty="0"/>
          </a:p>
        </p:txBody>
      </p:sp>
      <p:sp>
        <p:nvSpPr>
          <p:cNvPr id="9" name="Прямокутник 8">
            <a:extLst>
              <a:ext uri="{FF2B5EF4-FFF2-40B4-BE49-F238E27FC236}">
                <a16:creationId xmlns:a16="http://schemas.microsoft.com/office/drawing/2014/main" xmlns="" id="{23620B65-0EF2-44CB-9947-EBF8DBB75AA8}"/>
              </a:ext>
            </a:extLst>
          </p:cNvPr>
          <p:cNvSpPr/>
          <p:nvPr/>
        </p:nvSpPr>
        <p:spPr>
          <a:xfrm>
            <a:off x="9011494" y="3007360"/>
            <a:ext cx="2829621" cy="369332"/>
          </a:xfrm>
          <a:prstGeom prst="rect">
            <a:avLst/>
          </a:prstGeom>
        </p:spPr>
        <p:txBody>
          <a:bodyPr wrap="none">
            <a:spAutoFit/>
          </a:bodyPr>
          <a:lstStyle/>
          <a:p>
            <a:r>
              <a:rPr lang="uk-UA" b="1" dirty="0">
                <a:solidFill>
                  <a:srgbClr val="FF0000"/>
                </a:solidFill>
                <a:latin typeface="Bookman Old Style" panose="02050604050505020204" pitchFamily="18" charset="0"/>
              </a:rPr>
              <a:t>Доцент Богомаз О.В.</a:t>
            </a:r>
            <a:endParaRPr lang="uk-UA" dirty="0"/>
          </a:p>
        </p:txBody>
      </p:sp>
      <p:pic>
        <p:nvPicPr>
          <p:cNvPr id="10" name="Picture 13" descr="Nr in Vas-3">
            <a:extLst>
              <a:ext uri="{FF2B5EF4-FFF2-40B4-BE49-F238E27FC236}">
                <a16:creationId xmlns:a16="http://schemas.microsoft.com/office/drawing/2014/main" xmlns="" id="{C0A8DBA6-AA3B-41D0-A73D-B715B00115C6}"/>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677334" y="514350"/>
            <a:ext cx="2948448" cy="200374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1" name="Прямокутник 10">
            <a:extLst>
              <a:ext uri="{FF2B5EF4-FFF2-40B4-BE49-F238E27FC236}">
                <a16:creationId xmlns:a16="http://schemas.microsoft.com/office/drawing/2014/main" xmlns="" id="{EC8333E7-0965-4DBB-AB1C-B776FF2D22EC}"/>
              </a:ext>
            </a:extLst>
          </p:cNvPr>
          <p:cNvSpPr/>
          <p:nvPr/>
        </p:nvSpPr>
        <p:spPr>
          <a:xfrm>
            <a:off x="4328160" y="589269"/>
            <a:ext cx="4551680" cy="2554545"/>
          </a:xfrm>
          <a:prstGeom prst="rect">
            <a:avLst/>
          </a:prstGeom>
        </p:spPr>
        <p:txBody>
          <a:bodyPr wrap="square">
            <a:spAutoFit/>
          </a:bodyPr>
          <a:lstStyle/>
          <a:p>
            <a:r>
              <a:rPr lang="uk-UA" altLang="ru-RU" sz="2000" b="1" dirty="0">
                <a:solidFill>
                  <a:srgbClr val="0070C0"/>
                </a:solidFill>
                <a:latin typeface="Arial" panose="020B0604020202020204" pitchFamily="34" charset="0"/>
                <a:cs typeface="Arial" panose="020B0604020202020204" pitchFamily="34" charset="0"/>
              </a:rPr>
              <a:t>Проводиться реєстрація імпульсної активності окремих нейронів у гострих і хронічних експериментах – для встановлення особливостей функціонування різних структур ЦНС під час вироблення і реалізації рухової навички.</a:t>
            </a:r>
            <a:endParaRPr lang="uk-UA" sz="2000" dirty="0"/>
          </a:p>
        </p:txBody>
      </p:sp>
      <p:pic>
        <p:nvPicPr>
          <p:cNvPr id="13" name="Picture 4" descr="x">
            <a:extLst>
              <a:ext uri="{FF2B5EF4-FFF2-40B4-BE49-F238E27FC236}">
                <a16:creationId xmlns:a16="http://schemas.microsoft.com/office/drawing/2014/main" xmlns="" id="{5525E21C-BE13-49A5-BCC4-9DA08440387D}"/>
              </a:ext>
            </a:extLst>
          </p:cNvPr>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677334" y="3429000"/>
            <a:ext cx="2426436" cy="18084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 name="Прямокутник 14">
            <a:extLst>
              <a:ext uri="{FF2B5EF4-FFF2-40B4-BE49-F238E27FC236}">
                <a16:creationId xmlns:a16="http://schemas.microsoft.com/office/drawing/2014/main" xmlns="" id="{D96EC9E3-FCED-4193-8302-3658F510BE99}"/>
              </a:ext>
            </a:extLst>
          </p:cNvPr>
          <p:cNvSpPr/>
          <p:nvPr/>
        </p:nvSpPr>
        <p:spPr>
          <a:xfrm>
            <a:off x="442880" y="5237479"/>
            <a:ext cx="2895344" cy="1200329"/>
          </a:xfrm>
          <a:prstGeom prst="rect">
            <a:avLst/>
          </a:prstGeom>
        </p:spPr>
        <p:txBody>
          <a:bodyPr wrap="square">
            <a:spAutoFit/>
          </a:bodyPr>
          <a:lstStyle/>
          <a:p>
            <a:pPr algn="ctr" eaLnBrk="0" fontAlgn="base" hangingPunct="0">
              <a:spcBef>
                <a:spcPct val="0"/>
              </a:spcBef>
              <a:spcAft>
                <a:spcPct val="0"/>
              </a:spcAft>
              <a:buClrTx/>
              <a:buSzTx/>
              <a:buNone/>
            </a:pPr>
            <a:r>
              <a:rPr lang="uk-UA" altLang="uk-UA" dirty="0">
                <a:solidFill>
                  <a:srgbClr val="0070C0"/>
                </a:solidFill>
              </a:rPr>
              <a:t>8-канальний металевий мікроелектрод </a:t>
            </a:r>
          </a:p>
          <a:p>
            <a:pPr algn="ctr" eaLnBrk="0" fontAlgn="base" hangingPunct="0">
              <a:spcBef>
                <a:spcPct val="0"/>
              </a:spcBef>
              <a:spcAft>
                <a:spcPct val="0"/>
              </a:spcAft>
              <a:buClrTx/>
              <a:buSzTx/>
              <a:buNone/>
            </a:pPr>
            <a:r>
              <a:rPr lang="uk-UA" altLang="uk-UA" dirty="0">
                <a:solidFill>
                  <a:srgbClr val="0070C0"/>
                </a:solidFill>
              </a:rPr>
              <a:t>серед нейронів моторної кори щура</a:t>
            </a:r>
          </a:p>
        </p:txBody>
      </p:sp>
      <p:sp>
        <p:nvSpPr>
          <p:cNvPr id="16" name="Прямокутник 15">
            <a:extLst>
              <a:ext uri="{FF2B5EF4-FFF2-40B4-BE49-F238E27FC236}">
                <a16:creationId xmlns:a16="http://schemas.microsoft.com/office/drawing/2014/main" xmlns="" id="{56C7BBFE-3049-4BEC-BFCC-DD3B9F4D3248}"/>
              </a:ext>
            </a:extLst>
          </p:cNvPr>
          <p:cNvSpPr/>
          <p:nvPr/>
        </p:nvSpPr>
        <p:spPr>
          <a:xfrm>
            <a:off x="4384438" y="3254961"/>
            <a:ext cx="4268101" cy="2554545"/>
          </a:xfrm>
          <a:prstGeom prst="rect">
            <a:avLst/>
          </a:prstGeom>
        </p:spPr>
        <p:txBody>
          <a:bodyPr wrap="square">
            <a:spAutoFit/>
          </a:bodyPr>
          <a:lstStyle/>
          <a:p>
            <a:r>
              <a:rPr lang="ru-RU" altLang="ru-RU" sz="2000" b="1" dirty="0" err="1">
                <a:solidFill>
                  <a:srgbClr val="0070C0"/>
                </a:solidFill>
                <a:latin typeface="Arial" panose="020B0604020202020204" pitchFamily="34" charset="0"/>
                <a:cs typeface="Arial" panose="020B0604020202020204" pitchFamily="34" charset="0"/>
              </a:rPr>
              <a:t>Здійснюються</a:t>
            </a:r>
            <a:r>
              <a:rPr lang="ru-RU" altLang="ru-RU" sz="2000" b="1" dirty="0">
                <a:solidFill>
                  <a:srgbClr val="0070C0"/>
                </a:solidFill>
                <a:latin typeface="Arial" panose="020B0604020202020204" pitchFamily="34" charset="0"/>
                <a:cs typeface="Arial" panose="020B0604020202020204" pitchFamily="34" charset="0"/>
              </a:rPr>
              <a:t> </a:t>
            </a:r>
            <a:r>
              <a:rPr lang="uk-UA" altLang="ru-RU" sz="2000" b="1" dirty="0">
                <a:solidFill>
                  <a:srgbClr val="0070C0"/>
                </a:solidFill>
                <a:latin typeface="Arial" panose="020B0604020202020204" pitchFamily="34" charset="0"/>
                <a:cs typeface="Arial" panose="020B0604020202020204" pitchFamily="34" charset="0"/>
              </a:rPr>
              <a:t>фото- та </a:t>
            </a:r>
            <a:r>
              <a:rPr lang="uk-UA" altLang="ru-RU" sz="2000" b="1" dirty="0" err="1">
                <a:solidFill>
                  <a:srgbClr val="0070C0"/>
                </a:solidFill>
                <a:latin typeface="Arial" panose="020B0604020202020204" pitchFamily="34" charset="0"/>
                <a:cs typeface="Arial" panose="020B0604020202020204" pitchFamily="34" charset="0"/>
              </a:rPr>
              <a:t>відеореєстрація</a:t>
            </a:r>
            <a:r>
              <a:rPr lang="uk-UA" altLang="ru-RU" sz="2000" b="1" dirty="0">
                <a:solidFill>
                  <a:srgbClr val="0070C0"/>
                </a:solidFill>
                <a:latin typeface="Arial" panose="020B0604020202020204" pitchFamily="34" charset="0"/>
                <a:cs typeface="Arial" panose="020B0604020202020204" pitchFamily="34" charset="0"/>
              </a:rPr>
              <a:t> рухів робочої кінцівки щура у перебігу вироблення </a:t>
            </a:r>
            <a:r>
              <a:rPr lang="uk-UA" altLang="ru-RU" sz="2000" b="1" dirty="0" err="1">
                <a:solidFill>
                  <a:srgbClr val="0070C0"/>
                </a:solidFill>
                <a:latin typeface="Arial" panose="020B0604020202020204" pitchFamily="34" charset="0"/>
                <a:cs typeface="Arial" panose="020B0604020202020204" pitchFamily="34" charset="0"/>
              </a:rPr>
              <a:t>оперантного</a:t>
            </a:r>
            <a:r>
              <a:rPr lang="uk-UA" altLang="ru-RU" sz="2000" b="1" dirty="0">
                <a:solidFill>
                  <a:srgbClr val="0070C0"/>
                </a:solidFill>
                <a:latin typeface="Arial" panose="020B0604020202020204" pitchFamily="34" charset="0"/>
                <a:cs typeface="Arial" panose="020B0604020202020204" pitchFamily="34" charset="0"/>
              </a:rPr>
              <a:t> рефлексу, </a:t>
            </a:r>
            <a:r>
              <a:rPr lang="uk-UA" altLang="ru-RU" sz="2000" b="1" dirty="0" err="1">
                <a:solidFill>
                  <a:srgbClr val="0070C0"/>
                </a:solidFill>
                <a:latin typeface="Arial" panose="020B0604020202020204" pitchFamily="34" charset="0"/>
                <a:cs typeface="Arial" panose="020B0604020202020204" pitchFamily="34" charset="0"/>
              </a:rPr>
              <a:t>мікростимуляція</a:t>
            </a:r>
            <a:r>
              <a:rPr lang="uk-UA" altLang="ru-RU" sz="2000" b="1" dirty="0">
                <a:solidFill>
                  <a:srgbClr val="0070C0"/>
                </a:solidFill>
                <a:latin typeface="Arial" panose="020B0604020202020204" pitchFamily="34" charset="0"/>
                <a:cs typeface="Arial" panose="020B0604020202020204" pitchFamily="34" charset="0"/>
              </a:rPr>
              <a:t> ділянок мозку для визначення ділянок моторної кори, залучених у керування рухами.</a:t>
            </a:r>
            <a:endParaRPr lang="uk-UA" sz="2000" dirty="0"/>
          </a:p>
        </p:txBody>
      </p:sp>
    </p:spTree>
    <p:extLst>
      <p:ext uri="{BB962C8B-B14F-4D97-AF65-F5344CB8AC3E}">
        <p14:creationId xmlns:p14="http://schemas.microsoft.com/office/powerpoint/2010/main" xmlns="" val="34824500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a:extLst>
              <a:ext uri="{FF2B5EF4-FFF2-40B4-BE49-F238E27FC236}">
                <a16:creationId xmlns:a16="http://schemas.microsoft.com/office/drawing/2014/main" xmlns="" id="{EE710D9E-E176-4F00-B48E-6D7C9912508B}"/>
              </a:ext>
            </a:extLst>
          </p:cNvPr>
          <p:cNvSpPr>
            <a:spLocks noGrp="1"/>
          </p:cNvSpPr>
          <p:nvPr>
            <p:ph type="title"/>
          </p:nvPr>
        </p:nvSpPr>
        <p:spPr>
          <a:xfrm>
            <a:off x="599439" y="451513"/>
            <a:ext cx="10753761" cy="1320800"/>
          </a:xfrm>
        </p:spPr>
        <p:txBody>
          <a:bodyPr>
            <a:noAutofit/>
          </a:bodyPr>
          <a:lstStyle/>
          <a:p>
            <a:pPr algn="ctr">
              <a:defRPr/>
            </a:pPr>
            <a:r>
              <a:rPr lang="uk-UA" sz="2800" b="1" dirty="0">
                <a:solidFill>
                  <a:srgbClr val="0070C0"/>
                </a:solidFill>
              </a:rPr>
              <a:t>Реєстрація ФКГ щурів під час здійснення </a:t>
            </a:r>
            <a:r>
              <a:rPr lang="uk-UA" sz="2800" b="1" dirty="0" err="1">
                <a:solidFill>
                  <a:srgbClr val="0070C0"/>
                </a:solidFill>
              </a:rPr>
              <a:t>їжодобувних</a:t>
            </a:r>
            <a:r>
              <a:rPr lang="uk-UA" sz="2800" b="1" dirty="0">
                <a:solidFill>
                  <a:srgbClr val="0070C0"/>
                </a:solidFill>
              </a:rPr>
              <a:t> рухів</a:t>
            </a:r>
            <a:endParaRPr lang="ru-RU" sz="2800" b="1" dirty="0">
              <a:solidFill>
                <a:srgbClr val="0070C0"/>
              </a:solidFill>
            </a:endParaRPr>
          </a:p>
        </p:txBody>
      </p:sp>
      <p:sp>
        <p:nvSpPr>
          <p:cNvPr id="6" name="Содержимое 5">
            <a:extLst>
              <a:ext uri="{FF2B5EF4-FFF2-40B4-BE49-F238E27FC236}">
                <a16:creationId xmlns:a16="http://schemas.microsoft.com/office/drawing/2014/main" xmlns="" id="{84995263-852D-4717-BA17-B166FBF4542C}"/>
              </a:ext>
            </a:extLst>
          </p:cNvPr>
          <p:cNvSpPr>
            <a:spLocks noGrp="1"/>
          </p:cNvSpPr>
          <p:nvPr>
            <p:ph idx="1"/>
          </p:nvPr>
        </p:nvSpPr>
        <p:spPr>
          <a:xfrm>
            <a:off x="477961" y="4362581"/>
            <a:ext cx="8596668" cy="4087811"/>
          </a:xfrm>
        </p:spPr>
        <p:txBody>
          <a:bodyPr>
            <a:normAutofit/>
          </a:bodyPr>
          <a:lstStyle/>
          <a:p>
            <a:pPr>
              <a:defRPr/>
            </a:pPr>
            <a:endParaRPr lang="uk-UA" dirty="0"/>
          </a:p>
          <a:p>
            <a:pPr marL="0" indent="0">
              <a:spcBef>
                <a:spcPts val="0"/>
              </a:spcBef>
              <a:buNone/>
              <a:defRPr/>
            </a:pPr>
            <a:r>
              <a:rPr lang="uk-UA" b="1" dirty="0">
                <a:solidFill>
                  <a:srgbClr val="0070C0"/>
                </a:solidFill>
              </a:rPr>
              <a:t>Мікрофон і платформа </a:t>
            </a:r>
            <a:r>
              <a:rPr lang="uk-UA" b="1" dirty="0" err="1">
                <a:solidFill>
                  <a:srgbClr val="0070C0"/>
                </a:solidFill>
              </a:rPr>
              <a:t>рюкзачка</a:t>
            </a:r>
            <a:r>
              <a:rPr lang="uk-UA" b="1" dirty="0">
                <a:solidFill>
                  <a:srgbClr val="0070C0"/>
                </a:solidFill>
              </a:rPr>
              <a:t> </a:t>
            </a:r>
          </a:p>
          <a:p>
            <a:pPr marL="0" indent="0">
              <a:spcBef>
                <a:spcPts val="0"/>
              </a:spcBef>
              <a:buNone/>
              <a:defRPr/>
            </a:pPr>
            <a:r>
              <a:rPr lang="uk-UA" b="1" dirty="0">
                <a:solidFill>
                  <a:srgbClr val="0070C0"/>
                </a:solidFill>
              </a:rPr>
              <a:t>для фіксації </a:t>
            </a:r>
          </a:p>
          <a:p>
            <a:pPr marL="0" indent="0">
              <a:spcBef>
                <a:spcPts val="0"/>
              </a:spcBef>
              <a:buNone/>
              <a:defRPr/>
            </a:pPr>
            <a:r>
              <a:rPr lang="uk-UA" b="1" dirty="0">
                <a:solidFill>
                  <a:srgbClr val="0070C0"/>
                </a:solidFill>
              </a:rPr>
              <a:t>телеметричного передатчика</a:t>
            </a:r>
          </a:p>
          <a:p>
            <a:pPr>
              <a:defRPr/>
            </a:pPr>
            <a:endParaRPr lang="uk-UA" dirty="0"/>
          </a:p>
          <a:p>
            <a:pPr>
              <a:defRPr/>
            </a:pPr>
            <a:endParaRPr lang="uk-UA" dirty="0"/>
          </a:p>
          <a:p>
            <a:pPr>
              <a:defRPr/>
            </a:pPr>
            <a:endParaRPr lang="uk-UA" dirty="0"/>
          </a:p>
          <a:p>
            <a:pPr>
              <a:defRPr/>
            </a:pPr>
            <a:endParaRPr lang="uk-UA" dirty="0"/>
          </a:p>
          <a:p>
            <a:pPr>
              <a:defRPr/>
            </a:pPr>
            <a:endParaRPr lang="uk-UA" sz="2000" dirty="0"/>
          </a:p>
          <a:p>
            <a:pPr>
              <a:buFont typeface="Wingdings" panose="05000000000000000000" pitchFamily="2" charset="2"/>
              <a:buNone/>
              <a:defRPr/>
            </a:pPr>
            <a:r>
              <a:rPr lang="uk-UA" sz="2000" dirty="0"/>
              <a:t>    </a:t>
            </a:r>
            <a:endParaRPr lang="ru-RU" sz="2000" dirty="0"/>
          </a:p>
        </p:txBody>
      </p:sp>
      <p:sp>
        <p:nvSpPr>
          <p:cNvPr id="4" name="Rectangle 19">
            <a:extLst>
              <a:ext uri="{FF2B5EF4-FFF2-40B4-BE49-F238E27FC236}">
                <a16:creationId xmlns:a16="http://schemas.microsoft.com/office/drawing/2014/main" xmlns="" id="{960FA298-F9E9-4620-B278-75B02C3BF96F}"/>
              </a:ext>
            </a:extLst>
          </p:cNvPr>
          <p:cNvSpPr>
            <a:spLocks noGrp="1" noChangeArrowheads="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defRPr/>
            </a:pPr>
            <a:fld id="{01D83977-20F2-4E03-8C17-752303F9C831}" type="slidenum">
              <a:rPr lang="ru-RU" altLang="ru-RU">
                <a:solidFill>
                  <a:srgbClr val="FFFFFF"/>
                </a:solidFill>
              </a:rPr>
              <a:pPr eaLnBrk="1" fontAlgn="base" hangingPunct="1">
                <a:spcBef>
                  <a:spcPct val="0"/>
                </a:spcBef>
                <a:spcAft>
                  <a:spcPct val="0"/>
                </a:spcAft>
                <a:defRPr/>
              </a:pPr>
              <a:t>13</a:t>
            </a:fld>
            <a:endParaRPr lang="ru-RU" altLang="ru-RU">
              <a:solidFill>
                <a:srgbClr val="FFFFFF"/>
              </a:solidFill>
            </a:endParaRPr>
          </a:p>
        </p:txBody>
      </p:sp>
      <p:pic>
        <p:nvPicPr>
          <p:cNvPr id="8" name="Picture 5">
            <a:extLst>
              <a:ext uri="{FF2B5EF4-FFF2-40B4-BE49-F238E27FC236}">
                <a16:creationId xmlns:a16="http://schemas.microsoft.com/office/drawing/2014/main" xmlns="" id="{3D0B1C20-0141-4878-8362-88E511074334}"/>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77334" y="1372122"/>
            <a:ext cx="4219786" cy="31592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 name="Picture 7">
            <a:extLst>
              <a:ext uri="{FF2B5EF4-FFF2-40B4-BE49-F238E27FC236}">
                <a16:creationId xmlns:a16="http://schemas.microsoft.com/office/drawing/2014/main" xmlns="" id="{CD2F5057-4F75-4756-B173-F061C93689BB}"/>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030720" y="1401676"/>
            <a:ext cx="4322481" cy="32418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Прямокутник 2">
            <a:extLst>
              <a:ext uri="{FF2B5EF4-FFF2-40B4-BE49-F238E27FC236}">
                <a16:creationId xmlns:a16="http://schemas.microsoft.com/office/drawing/2014/main" xmlns="" id="{32763581-D45B-4165-9A89-6F2EEF368B00}"/>
              </a:ext>
            </a:extLst>
          </p:cNvPr>
          <p:cNvSpPr/>
          <p:nvPr/>
        </p:nvSpPr>
        <p:spPr>
          <a:xfrm>
            <a:off x="5642186" y="4717660"/>
            <a:ext cx="6096000" cy="1477328"/>
          </a:xfrm>
          <a:prstGeom prst="rect">
            <a:avLst/>
          </a:prstGeom>
        </p:spPr>
        <p:txBody>
          <a:bodyPr>
            <a:spAutoFit/>
          </a:bodyPr>
          <a:lstStyle/>
          <a:p>
            <a:pPr>
              <a:buFont typeface="Wingdings" panose="05000000000000000000" pitchFamily="2" charset="2"/>
              <a:buNone/>
              <a:defRPr/>
            </a:pPr>
            <a:r>
              <a:rPr lang="uk-UA" b="1" dirty="0">
                <a:solidFill>
                  <a:srgbClr val="0070C0"/>
                </a:solidFill>
              </a:rPr>
              <a:t>Тварина з передатчиком в </a:t>
            </a:r>
            <a:r>
              <a:rPr lang="uk-UA" b="1" dirty="0" err="1">
                <a:solidFill>
                  <a:srgbClr val="0070C0"/>
                </a:solidFill>
              </a:rPr>
              <a:t>експерементальній</a:t>
            </a:r>
            <a:r>
              <a:rPr lang="uk-UA" b="1" dirty="0">
                <a:solidFill>
                  <a:srgbClr val="0070C0"/>
                </a:solidFill>
              </a:rPr>
              <a:t> камері:</a:t>
            </a:r>
          </a:p>
          <a:p>
            <a:pPr>
              <a:buFont typeface="Wingdings" panose="05000000000000000000" pitchFamily="2" charset="2"/>
              <a:buNone/>
              <a:defRPr/>
            </a:pPr>
            <a:r>
              <a:rPr lang="uk-UA" b="1" dirty="0">
                <a:solidFill>
                  <a:srgbClr val="0070C0"/>
                </a:solidFill>
              </a:rPr>
              <a:t>на передньому плані – годівниця, з якої щур реалізує </a:t>
            </a:r>
            <a:r>
              <a:rPr lang="uk-UA" b="1" dirty="0" err="1">
                <a:solidFill>
                  <a:srgbClr val="0070C0"/>
                </a:solidFill>
              </a:rPr>
              <a:t>оперантний</a:t>
            </a:r>
            <a:r>
              <a:rPr lang="uk-UA" b="1" dirty="0">
                <a:solidFill>
                  <a:srgbClr val="0070C0"/>
                </a:solidFill>
              </a:rPr>
              <a:t> рух захоплення харчової кульки</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6738" name="Picture 2" descr="C:\Users\Nikolay\Desktop\My Documents 2020\ІНФОРМАЦІЇ про ЙМВ\_MG_1814_ed.jpg"/>
          <p:cNvPicPr>
            <a:picLocks noChangeAspect="1" noChangeArrowheads="1"/>
          </p:cNvPicPr>
          <p:nvPr/>
        </p:nvPicPr>
        <p:blipFill>
          <a:blip r:embed="rId2" cstate="print"/>
          <a:srcRect/>
          <a:stretch>
            <a:fillRect/>
          </a:stretch>
        </p:blipFill>
        <p:spPr bwMode="auto">
          <a:xfrm>
            <a:off x="10123904" y="1098323"/>
            <a:ext cx="1466339" cy="2202694"/>
          </a:xfrm>
          <a:prstGeom prst="rect">
            <a:avLst/>
          </a:prstGeom>
          <a:noFill/>
        </p:spPr>
      </p:pic>
      <p:pic>
        <p:nvPicPr>
          <p:cNvPr id="3" name="Рисунок 2">
            <a:extLst>
              <a:ext uri="{FF2B5EF4-FFF2-40B4-BE49-F238E27FC236}">
                <a16:creationId xmlns:a16="http://schemas.microsoft.com/office/drawing/2014/main" xmlns="" id="{4CC15BE8-5F26-4F7B-B1B2-0A1E7881B886}"/>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112563" y="3821986"/>
            <a:ext cx="1520569" cy="2280854"/>
          </a:xfrm>
          <a:prstGeom prst="rect">
            <a:avLst/>
          </a:prstGeom>
        </p:spPr>
      </p:pic>
      <p:sp>
        <p:nvSpPr>
          <p:cNvPr id="4" name="Прямокутник 3">
            <a:extLst>
              <a:ext uri="{FF2B5EF4-FFF2-40B4-BE49-F238E27FC236}">
                <a16:creationId xmlns:a16="http://schemas.microsoft.com/office/drawing/2014/main" xmlns="" id="{B198CD5A-23B5-43DD-A3FB-450FFA9A7F61}"/>
              </a:ext>
            </a:extLst>
          </p:cNvPr>
          <p:cNvSpPr/>
          <p:nvPr/>
        </p:nvSpPr>
        <p:spPr>
          <a:xfrm>
            <a:off x="8745513" y="3023215"/>
            <a:ext cx="2959755" cy="646331"/>
          </a:xfrm>
          <a:prstGeom prst="rect">
            <a:avLst/>
          </a:prstGeom>
        </p:spPr>
        <p:txBody>
          <a:bodyPr wrap="square">
            <a:spAutoFit/>
          </a:bodyPr>
          <a:lstStyle/>
          <a:p>
            <a:r>
              <a:rPr lang="uk-UA" b="1" dirty="0">
                <a:solidFill>
                  <a:srgbClr val="FF0000"/>
                </a:solidFill>
                <a:latin typeface="Bookman Old Style" panose="02050604050505020204" pitchFamily="18" charset="0"/>
              </a:rPr>
              <a:t>Професор </a:t>
            </a:r>
          </a:p>
          <a:p>
            <a:r>
              <a:rPr lang="uk-UA" b="1" dirty="0" err="1">
                <a:solidFill>
                  <a:srgbClr val="FF0000"/>
                </a:solidFill>
                <a:latin typeface="Bookman Old Style" panose="02050604050505020204" pitchFamily="18" charset="0"/>
              </a:rPr>
              <a:t>Йолтухівський</a:t>
            </a:r>
            <a:r>
              <a:rPr lang="uk-UA" b="1" dirty="0">
                <a:solidFill>
                  <a:srgbClr val="FF0000"/>
                </a:solidFill>
                <a:latin typeface="Bookman Old Style" panose="02050604050505020204" pitchFamily="18" charset="0"/>
              </a:rPr>
              <a:t> М.В.</a:t>
            </a:r>
            <a:endParaRPr lang="uk-UA" dirty="0"/>
          </a:p>
        </p:txBody>
      </p:sp>
      <p:sp>
        <p:nvSpPr>
          <p:cNvPr id="5" name="Прямокутник 4">
            <a:extLst>
              <a:ext uri="{FF2B5EF4-FFF2-40B4-BE49-F238E27FC236}">
                <a16:creationId xmlns:a16="http://schemas.microsoft.com/office/drawing/2014/main" xmlns="" id="{B04EE945-9AAF-453A-BC87-3A116CD20DED}"/>
              </a:ext>
            </a:extLst>
          </p:cNvPr>
          <p:cNvSpPr/>
          <p:nvPr/>
        </p:nvSpPr>
        <p:spPr>
          <a:xfrm>
            <a:off x="8881597" y="5779675"/>
            <a:ext cx="1991251" cy="646331"/>
          </a:xfrm>
          <a:prstGeom prst="rect">
            <a:avLst/>
          </a:prstGeom>
        </p:spPr>
        <p:txBody>
          <a:bodyPr wrap="none">
            <a:spAutoFit/>
          </a:bodyPr>
          <a:lstStyle/>
          <a:p>
            <a:r>
              <a:rPr lang="uk-UA" b="1" dirty="0">
                <a:solidFill>
                  <a:srgbClr val="FF0000"/>
                </a:solidFill>
                <a:latin typeface="Bookman Old Style" panose="02050604050505020204" pitchFamily="18" charset="0"/>
              </a:rPr>
              <a:t>Ст. </a:t>
            </a:r>
            <a:r>
              <a:rPr lang="uk-UA" b="1" dirty="0" err="1">
                <a:solidFill>
                  <a:srgbClr val="FF0000"/>
                </a:solidFill>
                <a:latin typeface="Bookman Old Style" panose="02050604050505020204" pitchFamily="18" charset="0"/>
              </a:rPr>
              <a:t>викл</a:t>
            </a:r>
            <a:r>
              <a:rPr lang="uk-UA" b="1" dirty="0">
                <a:solidFill>
                  <a:srgbClr val="FF0000"/>
                </a:solidFill>
                <a:latin typeface="Bookman Old Style" panose="02050604050505020204" pitchFamily="18" charset="0"/>
              </a:rPr>
              <a:t>. </a:t>
            </a:r>
          </a:p>
          <a:p>
            <a:r>
              <a:rPr lang="uk-UA" b="1" dirty="0" err="1">
                <a:solidFill>
                  <a:srgbClr val="FF0000"/>
                </a:solidFill>
                <a:latin typeface="Bookman Old Style" panose="02050604050505020204" pitchFamily="18" charset="0"/>
              </a:rPr>
              <a:t>Супрунов</a:t>
            </a:r>
            <a:r>
              <a:rPr lang="uk-UA" b="1" dirty="0">
                <a:solidFill>
                  <a:srgbClr val="FF0000"/>
                </a:solidFill>
                <a:latin typeface="Bookman Old Style" panose="02050604050505020204" pitchFamily="18" charset="0"/>
              </a:rPr>
              <a:t> К.В.</a:t>
            </a:r>
            <a:endParaRPr lang="uk-UA" dirty="0"/>
          </a:p>
        </p:txBody>
      </p:sp>
      <p:sp>
        <p:nvSpPr>
          <p:cNvPr id="6" name="Прямокутник 5">
            <a:extLst>
              <a:ext uri="{FF2B5EF4-FFF2-40B4-BE49-F238E27FC236}">
                <a16:creationId xmlns:a16="http://schemas.microsoft.com/office/drawing/2014/main" xmlns="" id="{19499708-63AF-4EBA-8235-985054A4905C}"/>
              </a:ext>
            </a:extLst>
          </p:cNvPr>
          <p:cNvSpPr/>
          <p:nvPr/>
        </p:nvSpPr>
        <p:spPr>
          <a:xfrm>
            <a:off x="585981" y="122535"/>
            <a:ext cx="11047151" cy="1200329"/>
          </a:xfrm>
          <a:prstGeom prst="rect">
            <a:avLst/>
          </a:prstGeom>
        </p:spPr>
        <p:txBody>
          <a:bodyPr wrap="square">
            <a:spAutoFit/>
          </a:bodyPr>
          <a:lstStyle/>
          <a:p>
            <a:pPr algn="ctr">
              <a:spcBef>
                <a:spcPct val="0"/>
              </a:spcBef>
            </a:pPr>
            <a:r>
              <a:rPr lang="uk-UA" sz="2400" b="1" dirty="0">
                <a:solidFill>
                  <a:srgbClr val="FF0000"/>
                </a:solidFill>
                <a:latin typeface="Times New Roman" pitchFamily="18" charset="0"/>
              </a:rPr>
              <a:t>Використовуючи автоматизовану систему </a:t>
            </a:r>
            <a:r>
              <a:rPr lang="en-US" sz="2400" b="1" dirty="0" err="1">
                <a:solidFill>
                  <a:srgbClr val="FF0000"/>
                </a:solidFill>
                <a:latin typeface="Times New Roman" pitchFamily="18" charset="0"/>
              </a:rPr>
              <a:t>GAITRite</a:t>
            </a:r>
            <a:r>
              <a:rPr lang="uk-UA" sz="2400" b="1" dirty="0">
                <a:solidFill>
                  <a:srgbClr val="FF0000"/>
                </a:solidFill>
                <a:latin typeface="Times New Roman" pitchFamily="18" charset="0"/>
              </a:rPr>
              <a:t>® досліджуються фізіологічні особливості організації просторово-часових параметрів ходьби людини людини </a:t>
            </a:r>
            <a:endParaRPr lang="en-US" sz="2400" b="1" dirty="0">
              <a:solidFill>
                <a:srgbClr val="FF0000"/>
              </a:solidFill>
              <a:latin typeface="Times New Roman" pitchFamily="18" charset="0"/>
            </a:endParaRPr>
          </a:p>
        </p:txBody>
      </p:sp>
      <p:sp>
        <p:nvSpPr>
          <p:cNvPr id="7" name="Прямокутник 6">
            <a:extLst>
              <a:ext uri="{FF2B5EF4-FFF2-40B4-BE49-F238E27FC236}">
                <a16:creationId xmlns:a16="http://schemas.microsoft.com/office/drawing/2014/main" xmlns="" id="{79C2A9F3-0CEB-49B5-96FB-0576F6E4E57D}"/>
              </a:ext>
            </a:extLst>
          </p:cNvPr>
          <p:cNvSpPr/>
          <p:nvPr/>
        </p:nvSpPr>
        <p:spPr>
          <a:xfrm>
            <a:off x="975360" y="1262508"/>
            <a:ext cx="7906237" cy="1569660"/>
          </a:xfrm>
          <a:prstGeom prst="rect">
            <a:avLst/>
          </a:prstGeom>
        </p:spPr>
        <p:txBody>
          <a:bodyPr wrap="square">
            <a:spAutoFit/>
          </a:bodyPr>
          <a:lstStyle/>
          <a:p>
            <a:r>
              <a:rPr lang="uk-UA" sz="2400" dirty="0">
                <a:solidFill>
                  <a:srgbClr val="0070C0"/>
                </a:solidFill>
              </a:rPr>
              <a:t>СИСТЕМА </a:t>
            </a:r>
            <a:r>
              <a:rPr lang="en-US" sz="2400" dirty="0" err="1">
                <a:solidFill>
                  <a:srgbClr val="0070C0"/>
                </a:solidFill>
              </a:rPr>
              <a:t>GAITRite</a:t>
            </a:r>
            <a:r>
              <a:rPr lang="uk-UA" sz="2400" dirty="0">
                <a:solidFill>
                  <a:srgbClr val="0070C0"/>
                </a:solidFill>
              </a:rPr>
              <a:t> представляє собою електронну доріжку з </a:t>
            </a:r>
            <a:r>
              <a:rPr lang="ru-RU" sz="2400" dirty="0">
                <a:solidFill>
                  <a:srgbClr val="0070C0"/>
                </a:solidFill>
              </a:rPr>
              <a:t>2</a:t>
            </a:r>
            <a:r>
              <a:rPr lang="uk-UA" sz="2400" dirty="0">
                <a:solidFill>
                  <a:srgbClr val="0070C0"/>
                </a:solidFill>
              </a:rPr>
              <a:t>2</a:t>
            </a:r>
            <a:r>
              <a:rPr lang="ru-RU" sz="2400" dirty="0">
                <a:solidFill>
                  <a:srgbClr val="0070C0"/>
                </a:solidFill>
              </a:rPr>
              <a:t> </a:t>
            </a:r>
            <a:r>
              <a:rPr lang="ru-RU" sz="2400" dirty="0" err="1">
                <a:solidFill>
                  <a:srgbClr val="0070C0"/>
                </a:solidFill>
              </a:rPr>
              <a:t>тисячами</a:t>
            </a:r>
            <a:r>
              <a:rPr lang="ru-RU" sz="2400" dirty="0">
                <a:solidFill>
                  <a:srgbClr val="0070C0"/>
                </a:solidFill>
              </a:rPr>
              <a:t> </a:t>
            </a:r>
            <a:r>
              <a:rPr lang="ru-RU" sz="2400" dirty="0" err="1">
                <a:solidFill>
                  <a:srgbClr val="0070C0"/>
                </a:solidFill>
              </a:rPr>
              <a:t>сенсорів</a:t>
            </a:r>
            <a:r>
              <a:rPr lang="uk-UA" sz="2400" dirty="0">
                <a:solidFill>
                  <a:srgbClr val="0070C0"/>
                </a:solidFill>
              </a:rPr>
              <a:t>, яка в режимі реального часу реєструє просторові та часові параметри ходьби людини.</a:t>
            </a:r>
          </a:p>
        </p:txBody>
      </p:sp>
      <p:pic>
        <p:nvPicPr>
          <p:cNvPr id="9" name="Рисунок 2">
            <a:extLst>
              <a:ext uri="{FF2B5EF4-FFF2-40B4-BE49-F238E27FC236}">
                <a16:creationId xmlns:a16="http://schemas.microsoft.com/office/drawing/2014/main" xmlns="" id="{5D4DF70E-AD37-4F99-9365-DD32003D1D49}"/>
              </a:ext>
            </a:extLst>
          </p:cNvPr>
          <p:cNvPicPr>
            <a:picLocks noChangeAspect="1" noChangeArrowheads="1"/>
          </p:cNvPicPr>
          <p:nvPr/>
        </p:nvPicPr>
        <p:blipFill>
          <a:blip r:embed="rId4" cstate="print"/>
          <a:srcRect/>
          <a:stretch>
            <a:fillRect/>
          </a:stretch>
        </p:blipFill>
        <p:spPr bwMode="auto">
          <a:xfrm>
            <a:off x="1031004" y="3436044"/>
            <a:ext cx="3659872" cy="2925979"/>
          </a:xfrm>
          <a:prstGeom prst="rect">
            <a:avLst/>
          </a:prstGeom>
          <a:noFill/>
          <a:ln w="9525" algn="ctr">
            <a:noFill/>
            <a:miter lim="800000"/>
            <a:headEnd/>
            <a:tailEnd/>
          </a:ln>
        </p:spPr>
      </p:pic>
      <p:pic>
        <p:nvPicPr>
          <p:cNvPr id="10" name="Содержимое 3" descr="PA260060.JPG">
            <a:extLst>
              <a:ext uri="{FF2B5EF4-FFF2-40B4-BE49-F238E27FC236}">
                <a16:creationId xmlns:a16="http://schemas.microsoft.com/office/drawing/2014/main" xmlns="" id="{24555645-E296-4474-A007-C7425C5608DC}"/>
              </a:ext>
            </a:extLst>
          </p:cNvPr>
          <p:cNvPicPr>
            <a:picLocks noChangeAspect="1"/>
          </p:cNvPicPr>
          <p:nvPr/>
        </p:nvPicPr>
        <p:blipFill>
          <a:blip r:embed="rId5" cstate="print"/>
          <a:stretch>
            <a:fillRect/>
          </a:stretch>
        </p:blipFill>
        <p:spPr>
          <a:xfrm>
            <a:off x="5306359" y="3429000"/>
            <a:ext cx="2959755" cy="2959755"/>
          </a:xfrm>
          <a:prstGeom prst="rect">
            <a:avLst/>
          </a:prstGeom>
        </p:spPr>
      </p:pic>
      <p:sp>
        <p:nvSpPr>
          <p:cNvPr id="8" name="Прямокутник 7">
            <a:extLst>
              <a:ext uri="{FF2B5EF4-FFF2-40B4-BE49-F238E27FC236}">
                <a16:creationId xmlns:a16="http://schemas.microsoft.com/office/drawing/2014/main" xmlns="" id="{E26422D5-2DCE-4FCF-A0D1-ACF12A87B63F}"/>
              </a:ext>
            </a:extLst>
          </p:cNvPr>
          <p:cNvSpPr/>
          <p:nvPr/>
        </p:nvSpPr>
        <p:spPr>
          <a:xfrm>
            <a:off x="5676644" y="5779675"/>
            <a:ext cx="2648482" cy="646331"/>
          </a:xfrm>
          <a:prstGeom prst="rect">
            <a:avLst/>
          </a:prstGeom>
        </p:spPr>
        <p:txBody>
          <a:bodyPr wrap="none">
            <a:spAutoFit/>
          </a:bodyPr>
          <a:lstStyle/>
          <a:p>
            <a:r>
              <a:rPr lang="uk-UA" b="1" dirty="0">
                <a:solidFill>
                  <a:srgbClr val="0070C0"/>
                </a:solidFill>
              </a:rPr>
              <a:t>Ходьба з додатковим </a:t>
            </a:r>
          </a:p>
          <a:p>
            <a:r>
              <a:rPr lang="uk-UA" b="1" dirty="0">
                <a:solidFill>
                  <a:srgbClr val="0070C0"/>
                </a:solidFill>
              </a:rPr>
              <a:t>моторним завданням</a:t>
            </a:r>
            <a:endParaRPr lang="uk-UA" dirty="0">
              <a:solidFill>
                <a:srgbClr val="0070C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номера слайда 1">
            <a:extLst>
              <a:ext uri="{FF2B5EF4-FFF2-40B4-BE49-F238E27FC236}">
                <a16:creationId xmlns:a16="http://schemas.microsoft.com/office/drawing/2014/main" xmlns="" id="{50DA28D1-E403-4769-B08D-BB0A76D34190}"/>
              </a:ext>
            </a:extLst>
          </p:cNvPr>
          <p:cNvSpPr>
            <a:spLocks noGrp="1"/>
          </p:cNvSpPr>
          <p:nvPr>
            <p:ph type="sldNum" sz="quarter" idx="12"/>
          </p:nvPr>
        </p:nvSpPr>
        <p:spPr/>
        <p:txBody>
          <a:bodyPr/>
          <a:lstStyle/>
          <a:p>
            <a:fld id="{284801C4-8E5F-4E3F-909F-225E0D84110A}" type="slidenum">
              <a:rPr lang="uk-UA" smtClean="0"/>
              <a:pPr/>
              <a:t>15</a:t>
            </a:fld>
            <a:endParaRPr lang="uk-UA"/>
          </a:p>
        </p:txBody>
      </p:sp>
      <p:sp>
        <p:nvSpPr>
          <p:cNvPr id="3" name="AutoShape 2" descr="https://mail.ukr.net/attach/show/16085711303101922304/1/IMG_20201221_191112.jpg">
            <a:extLst>
              <a:ext uri="{FF2B5EF4-FFF2-40B4-BE49-F238E27FC236}">
                <a16:creationId xmlns:a16="http://schemas.microsoft.com/office/drawing/2014/main" xmlns="" id="{496C8C42-D591-427E-8CC6-D06B77EAB96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sp>
        <p:nvSpPr>
          <p:cNvPr id="4" name="AutoShape 4" descr="https://mail.ukr.net/attach/show/16085711303101922304/1/IMG_20201221_191112.jpg">
            <a:extLst>
              <a:ext uri="{FF2B5EF4-FFF2-40B4-BE49-F238E27FC236}">
                <a16:creationId xmlns:a16="http://schemas.microsoft.com/office/drawing/2014/main" xmlns="" id="{820F1EE3-6559-4B04-A149-F3E0FD837B41}"/>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uk-UA"/>
          </a:p>
        </p:txBody>
      </p:sp>
      <p:pic>
        <p:nvPicPr>
          <p:cNvPr id="6" name="Рисунок 5">
            <a:extLst>
              <a:ext uri="{FF2B5EF4-FFF2-40B4-BE49-F238E27FC236}">
                <a16:creationId xmlns:a16="http://schemas.microsoft.com/office/drawing/2014/main" xmlns="" id="{629EBA73-7419-4D6D-8998-A02E52C63A8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9159683" y="558800"/>
            <a:ext cx="2220154" cy="2870200"/>
          </a:xfrm>
          <a:prstGeom prst="rect">
            <a:avLst/>
          </a:prstGeom>
        </p:spPr>
      </p:pic>
      <p:sp>
        <p:nvSpPr>
          <p:cNvPr id="7" name="Прямокутник 6">
            <a:extLst>
              <a:ext uri="{FF2B5EF4-FFF2-40B4-BE49-F238E27FC236}">
                <a16:creationId xmlns:a16="http://schemas.microsoft.com/office/drawing/2014/main" xmlns="" id="{5B229BE5-EA66-4F44-9B80-809B143734B8}"/>
              </a:ext>
            </a:extLst>
          </p:cNvPr>
          <p:cNvSpPr/>
          <p:nvPr/>
        </p:nvSpPr>
        <p:spPr>
          <a:xfrm>
            <a:off x="9011920" y="3581400"/>
            <a:ext cx="1991360" cy="646331"/>
          </a:xfrm>
          <a:prstGeom prst="rect">
            <a:avLst/>
          </a:prstGeom>
        </p:spPr>
        <p:txBody>
          <a:bodyPr wrap="square">
            <a:spAutoFit/>
          </a:bodyPr>
          <a:lstStyle/>
          <a:p>
            <a:r>
              <a:rPr lang="uk-UA" b="1" dirty="0">
                <a:solidFill>
                  <a:srgbClr val="FF0000"/>
                </a:solidFill>
                <a:latin typeface="Bookman Old Style" panose="02050604050505020204" pitchFamily="18" charset="0"/>
              </a:rPr>
              <a:t>Асистент</a:t>
            </a:r>
          </a:p>
          <a:p>
            <a:r>
              <a:rPr lang="uk-UA" b="1" dirty="0">
                <a:solidFill>
                  <a:srgbClr val="FF0000"/>
                </a:solidFill>
                <a:latin typeface="Bookman Old Style" panose="02050604050505020204" pitchFamily="18" charset="0"/>
              </a:rPr>
              <a:t>Костюк Л.В.</a:t>
            </a:r>
            <a:endParaRPr lang="uk-UA" dirty="0"/>
          </a:p>
        </p:txBody>
      </p:sp>
      <p:pic>
        <p:nvPicPr>
          <p:cNvPr id="8" name="Picture 2">
            <a:extLst>
              <a:ext uri="{FF2B5EF4-FFF2-40B4-BE49-F238E27FC236}">
                <a16:creationId xmlns:a16="http://schemas.microsoft.com/office/drawing/2014/main" xmlns="" id="{B5C29DDE-24E1-4834-B42D-3B1FBEBC95B2}"/>
              </a:ext>
            </a:extLst>
          </p:cNvPr>
          <p:cNvPicPr>
            <a:picLocks noChangeAspect="1" noChangeArrowheads="1"/>
          </p:cNvPicPr>
          <p:nvPr/>
        </p:nvPicPr>
        <p:blipFill>
          <a:blip r:embed="rId3" cstate="print"/>
          <a:srcRect/>
          <a:stretch>
            <a:fillRect/>
          </a:stretch>
        </p:blipFill>
        <p:spPr bwMode="auto">
          <a:xfrm>
            <a:off x="824359" y="1185839"/>
            <a:ext cx="2477641" cy="4036401"/>
          </a:xfrm>
          <a:prstGeom prst="rect">
            <a:avLst/>
          </a:prstGeom>
          <a:noFill/>
          <a:ln w="9525">
            <a:noFill/>
            <a:miter lim="800000"/>
            <a:headEnd/>
            <a:tailEnd/>
          </a:ln>
          <a:effectLst/>
        </p:spPr>
      </p:pic>
      <p:sp>
        <p:nvSpPr>
          <p:cNvPr id="9" name="Прямокутник 8">
            <a:extLst>
              <a:ext uri="{FF2B5EF4-FFF2-40B4-BE49-F238E27FC236}">
                <a16:creationId xmlns:a16="http://schemas.microsoft.com/office/drawing/2014/main" xmlns="" id="{23B8F1A7-E210-4D5D-8D4B-DAA642774906}"/>
              </a:ext>
            </a:extLst>
          </p:cNvPr>
          <p:cNvSpPr/>
          <p:nvPr/>
        </p:nvSpPr>
        <p:spPr>
          <a:xfrm>
            <a:off x="3484880" y="1185839"/>
            <a:ext cx="5222240" cy="3416320"/>
          </a:xfrm>
          <a:prstGeom prst="rect">
            <a:avLst/>
          </a:prstGeom>
        </p:spPr>
        <p:txBody>
          <a:bodyPr wrap="square">
            <a:spAutoFit/>
          </a:bodyPr>
          <a:lstStyle/>
          <a:p>
            <a:r>
              <a:rPr lang="uk-UA" sz="2400" dirty="0">
                <a:solidFill>
                  <a:srgbClr val="0070C0"/>
                </a:solidFill>
              </a:rPr>
              <a:t>При проходженні досліджуваного</a:t>
            </a:r>
            <a:r>
              <a:rPr lang="ru-RU" sz="2400" dirty="0">
                <a:solidFill>
                  <a:srgbClr val="0070C0"/>
                </a:solidFill>
              </a:rPr>
              <a:t> </a:t>
            </a:r>
            <a:r>
              <a:rPr lang="ru-RU" sz="2400" dirty="0" err="1">
                <a:solidFill>
                  <a:srgbClr val="0070C0"/>
                </a:solidFill>
              </a:rPr>
              <a:t>доріж</a:t>
            </a:r>
            <a:r>
              <a:rPr lang="uk-UA" sz="2400" dirty="0">
                <a:solidFill>
                  <a:srgbClr val="0070C0"/>
                </a:solidFill>
              </a:rPr>
              <a:t>кою</a:t>
            </a:r>
            <a:r>
              <a:rPr lang="ru-RU" sz="2400" dirty="0">
                <a:solidFill>
                  <a:srgbClr val="0070C0"/>
                </a:solidFill>
              </a:rPr>
              <a:t>, система </a:t>
            </a:r>
            <a:r>
              <a:rPr lang="ru-RU" sz="2400" dirty="0" err="1">
                <a:solidFill>
                  <a:srgbClr val="0070C0"/>
                </a:solidFill>
              </a:rPr>
              <a:t>реєструє</a:t>
            </a:r>
            <a:r>
              <a:rPr lang="ru-RU" sz="2400" dirty="0">
                <a:solidFill>
                  <a:srgbClr val="0070C0"/>
                </a:solidFill>
              </a:rPr>
              <a:t> </a:t>
            </a:r>
            <a:r>
              <a:rPr lang="ru-RU" sz="2400" dirty="0" err="1">
                <a:solidFill>
                  <a:srgbClr val="0070C0"/>
                </a:solidFill>
              </a:rPr>
              <a:t>геометрію</a:t>
            </a:r>
            <a:r>
              <a:rPr lang="ru-RU" sz="2400" dirty="0">
                <a:solidFill>
                  <a:srgbClr val="0070C0"/>
                </a:solidFill>
              </a:rPr>
              <a:t> та </a:t>
            </a:r>
            <a:r>
              <a:rPr lang="ru-RU" sz="2400" dirty="0" err="1">
                <a:solidFill>
                  <a:srgbClr val="0070C0"/>
                </a:solidFill>
              </a:rPr>
              <a:t>тиск</a:t>
            </a:r>
            <a:r>
              <a:rPr lang="ru-RU" sz="2400" dirty="0">
                <a:solidFill>
                  <a:srgbClr val="0070C0"/>
                </a:solidFill>
              </a:rPr>
              <a:t> кожного </a:t>
            </a:r>
            <a:r>
              <a:rPr lang="ru-RU" sz="2400" dirty="0" err="1">
                <a:solidFill>
                  <a:srgbClr val="0070C0"/>
                </a:solidFill>
              </a:rPr>
              <a:t>відбитку</a:t>
            </a:r>
            <a:r>
              <a:rPr lang="ru-RU" sz="2400" dirty="0">
                <a:solidFill>
                  <a:srgbClr val="0070C0"/>
                </a:solidFill>
              </a:rPr>
              <a:t> стопи як </a:t>
            </a:r>
            <a:r>
              <a:rPr lang="ru-RU" sz="2400" dirty="0" err="1">
                <a:solidFill>
                  <a:srgbClr val="0070C0"/>
                </a:solidFill>
              </a:rPr>
              <a:t>функцію</a:t>
            </a:r>
            <a:r>
              <a:rPr lang="ru-RU" sz="2400" dirty="0">
                <a:solidFill>
                  <a:srgbClr val="0070C0"/>
                </a:solidFill>
              </a:rPr>
              <a:t> часу. </a:t>
            </a:r>
            <a:r>
              <a:rPr lang="ru-RU" sz="2400" dirty="0" err="1">
                <a:solidFill>
                  <a:srgbClr val="0070C0"/>
                </a:solidFill>
              </a:rPr>
              <a:t>Програмне</a:t>
            </a:r>
            <a:r>
              <a:rPr lang="ru-RU" sz="2400" dirty="0">
                <a:solidFill>
                  <a:srgbClr val="0070C0"/>
                </a:solidFill>
              </a:rPr>
              <a:t> </a:t>
            </a:r>
            <a:r>
              <a:rPr lang="ru-RU" sz="2400" dirty="0" err="1">
                <a:solidFill>
                  <a:srgbClr val="0070C0"/>
                </a:solidFill>
              </a:rPr>
              <a:t>забезпечення</a:t>
            </a:r>
            <a:r>
              <a:rPr lang="ru-RU" sz="2400" dirty="0">
                <a:solidFill>
                  <a:srgbClr val="0070C0"/>
                </a:solidFill>
              </a:rPr>
              <a:t> </a:t>
            </a:r>
            <a:r>
              <a:rPr lang="ru-RU" sz="2400" dirty="0" err="1">
                <a:solidFill>
                  <a:srgbClr val="0070C0"/>
                </a:solidFill>
              </a:rPr>
              <a:t>контролює</a:t>
            </a:r>
            <a:r>
              <a:rPr lang="ru-RU" sz="2400" dirty="0">
                <a:solidFill>
                  <a:srgbClr val="0070C0"/>
                </a:solidFill>
              </a:rPr>
              <a:t> </a:t>
            </a:r>
            <a:r>
              <a:rPr lang="ru-RU" sz="2400" dirty="0" err="1">
                <a:solidFill>
                  <a:srgbClr val="0070C0"/>
                </a:solidFill>
              </a:rPr>
              <a:t>функціональність</a:t>
            </a:r>
            <a:r>
              <a:rPr lang="ru-RU" sz="2400" dirty="0">
                <a:solidFill>
                  <a:srgbClr val="0070C0"/>
                </a:solidFill>
              </a:rPr>
              <a:t> </a:t>
            </a:r>
            <a:r>
              <a:rPr lang="ru-RU" sz="2400" dirty="0" err="1">
                <a:solidFill>
                  <a:srgbClr val="0070C0"/>
                </a:solidFill>
              </a:rPr>
              <a:t>доріжки</a:t>
            </a:r>
            <a:r>
              <a:rPr lang="ru-RU" sz="2400" dirty="0">
                <a:solidFill>
                  <a:srgbClr val="0070C0"/>
                </a:solidFill>
              </a:rPr>
              <a:t>, </a:t>
            </a:r>
            <a:r>
              <a:rPr lang="ru-RU" sz="2400" dirty="0" err="1">
                <a:solidFill>
                  <a:srgbClr val="0070C0"/>
                </a:solidFill>
              </a:rPr>
              <a:t>опрацьовує</a:t>
            </a:r>
            <a:r>
              <a:rPr lang="ru-RU" sz="2400" dirty="0">
                <a:solidFill>
                  <a:srgbClr val="0070C0"/>
                </a:solidFill>
              </a:rPr>
              <a:t> </a:t>
            </a:r>
            <a:r>
              <a:rPr lang="ru-RU" sz="2400" dirty="0" err="1">
                <a:solidFill>
                  <a:srgbClr val="0070C0"/>
                </a:solidFill>
              </a:rPr>
              <a:t>отримані</a:t>
            </a:r>
            <a:r>
              <a:rPr lang="ru-RU" sz="2400" dirty="0">
                <a:solidFill>
                  <a:srgbClr val="0070C0"/>
                </a:solidFill>
              </a:rPr>
              <a:t> </a:t>
            </a:r>
            <a:r>
              <a:rPr lang="ru-RU" sz="2400" dirty="0" err="1">
                <a:solidFill>
                  <a:srgbClr val="0070C0"/>
                </a:solidFill>
              </a:rPr>
              <a:t>дані</a:t>
            </a:r>
            <a:r>
              <a:rPr lang="ru-RU" sz="2400" dirty="0">
                <a:solidFill>
                  <a:srgbClr val="0070C0"/>
                </a:solidFill>
              </a:rPr>
              <a:t> та </a:t>
            </a:r>
            <a:r>
              <a:rPr lang="ru-RU" sz="2400" dirty="0" err="1">
                <a:solidFill>
                  <a:srgbClr val="0070C0"/>
                </a:solidFill>
              </a:rPr>
              <a:t>підраховує</a:t>
            </a:r>
            <a:r>
              <a:rPr lang="ru-RU" sz="2400" dirty="0">
                <a:solidFill>
                  <a:srgbClr val="0070C0"/>
                </a:solidFill>
              </a:rPr>
              <a:t> </a:t>
            </a:r>
            <a:r>
              <a:rPr lang="ru-RU" sz="2400" dirty="0" err="1">
                <a:solidFill>
                  <a:srgbClr val="0070C0"/>
                </a:solidFill>
              </a:rPr>
              <a:t>часові</a:t>
            </a:r>
            <a:r>
              <a:rPr lang="ru-RU" sz="2400" dirty="0">
                <a:solidFill>
                  <a:srgbClr val="0070C0"/>
                </a:solidFill>
              </a:rPr>
              <a:t> та </a:t>
            </a:r>
            <a:r>
              <a:rPr lang="ru-RU" sz="2400" dirty="0" err="1">
                <a:solidFill>
                  <a:srgbClr val="0070C0"/>
                </a:solidFill>
              </a:rPr>
              <a:t>просторові</a:t>
            </a:r>
            <a:r>
              <a:rPr lang="ru-RU" sz="2400" dirty="0">
                <a:solidFill>
                  <a:srgbClr val="0070C0"/>
                </a:solidFill>
              </a:rPr>
              <a:t> </a:t>
            </a:r>
            <a:r>
              <a:rPr lang="ru-RU" sz="2400" dirty="0" err="1">
                <a:solidFill>
                  <a:srgbClr val="0070C0"/>
                </a:solidFill>
              </a:rPr>
              <a:t>параметри</a:t>
            </a:r>
            <a:r>
              <a:rPr lang="ru-RU" sz="2400" dirty="0">
                <a:solidFill>
                  <a:srgbClr val="0070C0"/>
                </a:solidFill>
              </a:rPr>
              <a:t>. </a:t>
            </a:r>
          </a:p>
        </p:txBody>
      </p:sp>
    </p:spTree>
    <p:extLst>
      <p:ext uri="{BB962C8B-B14F-4D97-AF65-F5344CB8AC3E}">
        <p14:creationId xmlns:p14="http://schemas.microsoft.com/office/powerpoint/2010/main" xmlns="" val="4261707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H="1">
            <a:off x="762000" y="609600"/>
            <a:ext cx="10718800" cy="487680"/>
          </a:xfrm>
        </p:spPr>
        <p:txBody>
          <a:bodyPr>
            <a:normAutofit/>
          </a:bodyPr>
          <a:lstStyle/>
          <a:p>
            <a:r>
              <a:rPr lang="uk-UA" sz="2400" b="1" dirty="0">
                <a:solidFill>
                  <a:srgbClr val="FF0000"/>
                </a:solidFill>
              </a:rPr>
              <a:t>Кафедра нормальної фізіології планує досягти важливих результатів </a:t>
            </a:r>
            <a:endParaRPr lang="de-DE" sz="2400" dirty="0"/>
          </a:p>
        </p:txBody>
      </p:sp>
      <p:sp>
        <p:nvSpPr>
          <p:cNvPr id="3" name="Содержимое 2"/>
          <p:cNvSpPr>
            <a:spLocks noGrp="1"/>
          </p:cNvSpPr>
          <p:nvPr>
            <p:ph idx="1"/>
          </p:nvPr>
        </p:nvSpPr>
        <p:spPr>
          <a:xfrm>
            <a:off x="613833" y="1104505"/>
            <a:ext cx="10964333" cy="5753495"/>
          </a:xfrm>
        </p:spPr>
        <p:txBody>
          <a:bodyPr>
            <a:normAutofit fontScale="85000" lnSpcReduction="20000"/>
          </a:bodyPr>
          <a:lstStyle/>
          <a:p>
            <a:pPr>
              <a:spcBef>
                <a:spcPts val="0"/>
              </a:spcBef>
            </a:pPr>
            <a:r>
              <a:rPr lang="uk-UA" sz="2100" dirty="0">
                <a:solidFill>
                  <a:srgbClr val="0070C0"/>
                </a:solidFill>
              </a:rPr>
              <a:t>при вивченні студентами вибіркової дисципліни «Нейрофізіологія». </a:t>
            </a:r>
            <a:endParaRPr lang="en-US" sz="2100" dirty="0">
              <a:solidFill>
                <a:srgbClr val="0070C0"/>
              </a:solidFill>
            </a:endParaRPr>
          </a:p>
          <a:p>
            <a:pPr>
              <a:spcBef>
                <a:spcPts val="0"/>
              </a:spcBef>
            </a:pPr>
            <a:r>
              <a:rPr lang="uk-UA" sz="2100" dirty="0">
                <a:solidFill>
                  <a:srgbClr val="0070C0"/>
                </a:solidFill>
              </a:rPr>
              <a:t>А саме, </a:t>
            </a:r>
            <a:r>
              <a:rPr lang="uk-UA" sz="2100" b="1" dirty="0">
                <a:solidFill>
                  <a:srgbClr val="FF0000"/>
                </a:solidFill>
              </a:rPr>
              <a:t>здобувач вищої освіти повинен:</a:t>
            </a:r>
            <a:endParaRPr lang="de-DE" sz="2100" b="1" dirty="0">
              <a:solidFill>
                <a:srgbClr val="FF0000"/>
              </a:solidFill>
            </a:endParaRPr>
          </a:p>
          <a:p>
            <a:pPr lvl="0">
              <a:spcBef>
                <a:spcPts val="0"/>
              </a:spcBef>
            </a:pPr>
            <a:r>
              <a:rPr lang="uk-UA" sz="2200" dirty="0">
                <a:solidFill>
                  <a:srgbClr val="0070C0"/>
                </a:solidFill>
              </a:rPr>
              <a:t>знати перебіг</a:t>
            </a:r>
            <a:r>
              <a:rPr lang="uk-UA" sz="2200" b="1" dirty="0">
                <a:solidFill>
                  <a:srgbClr val="0070C0"/>
                </a:solidFill>
              </a:rPr>
              <a:t> </a:t>
            </a:r>
            <a:r>
              <a:rPr lang="uk-UA" sz="2200" dirty="0">
                <a:solidFill>
                  <a:srgbClr val="0070C0"/>
                </a:solidFill>
              </a:rPr>
              <a:t>основних фізіологічних процесів в нервовій системі, мати чітке уявлення про механізми регуляції функцій в різних умовах перебування організму; </a:t>
            </a:r>
            <a:endParaRPr lang="de-DE" sz="2200" dirty="0">
              <a:solidFill>
                <a:srgbClr val="0070C0"/>
              </a:solidFill>
            </a:endParaRPr>
          </a:p>
          <a:p>
            <a:pPr lvl="0">
              <a:spcBef>
                <a:spcPts val="0"/>
              </a:spcBef>
            </a:pPr>
            <a:r>
              <a:rPr lang="uk-UA" sz="2200" dirty="0">
                <a:solidFill>
                  <a:srgbClr val="0070C0"/>
                </a:solidFill>
              </a:rPr>
              <a:t>знати вікові особливості функцій нервової системи та специфіку їх регуляції;</a:t>
            </a:r>
            <a:endParaRPr lang="de-DE" sz="2200" dirty="0">
              <a:solidFill>
                <a:srgbClr val="0070C0"/>
              </a:solidFill>
            </a:endParaRPr>
          </a:p>
          <a:p>
            <a:pPr lvl="0">
              <a:spcBef>
                <a:spcPts val="0"/>
              </a:spcBef>
            </a:pPr>
            <a:r>
              <a:rPr lang="uk-UA" sz="2200" dirty="0">
                <a:solidFill>
                  <a:srgbClr val="0070C0"/>
                </a:solidFill>
              </a:rPr>
              <a:t>володіти інформацією про методи вивчення фізіологічних процесів й особливостей їх регуляції під час трудової діяльності з метою фізіологічного обґрунтування шляхів і засобів організації праці, що сприяють тривалому підтриманню працездатності на високому рівні, збереженню творчого довголіття й здоров’я;</a:t>
            </a:r>
            <a:endParaRPr lang="de-DE" sz="2200" dirty="0">
              <a:solidFill>
                <a:srgbClr val="0070C0"/>
              </a:solidFill>
            </a:endParaRPr>
          </a:p>
          <a:p>
            <a:pPr lvl="0">
              <a:spcBef>
                <a:spcPts val="0"/>
              </a:spcBef>
            </a:pPr>
            <a:r>
              <a:rPr lang="uk-UA" sz="2200" dirty="0">
                <a:solidFill>
                  <a:srgbClr val="0070C0"/>
                </a:solidFill>
              </a:rPr>
              <a:t>знати методи дослідження взаємодії організму людини з навколишнім середовищем, механізми стабілізації та адаптації функцій до дії різноманітних факторів довкілля, зокрема екстремальних, з метою розробки методів і засобів захисту від несприятливих впливів;</a:t>
            </a:r>
            <a:endParaRPr lang="de-DE" sz="2200" dirty="0">
              <a:solidFill>
                <a:srgbClr val="0070C0"/>
              </a:solidFill>
            </a:endParaRPr>
          </a:p>
          <a:p>
            <a:pPr lvl="0">
              <a:spcBef>
                <a:spcPts val="0"/>
              </a:spcBef>
            </a:pPr>
            <a:r>
              <a:rPr lang="uk-UA" sz="2200" dirty="0">
                <a:solidFill>
                  <a:srgbClr val="0070C0"/>
                </a:solidFill>
              </a:rPr>
              <a:t>інтерпретувати механізми й закономірності функціонування нервової системи за результатами </a:t>
            </a:r>
            <a:r>
              <a:rPr lang="uk-UA" sz="2200" dirty="0" err="1">
                <a:solidFill>
                  <a:srgbClr val="0070C0"/>
                </a:solidFill>
              </a:rPr>
              <a:t>загальноклінічніх</a:t>
            </a:r>
            <a:r>
              <a:rPr lang="uk-UA" sz="2200" dirty="0">
                <a:solidFill>
                  <a:srgbClr val="0070C0"/>
                </a:solidFill>
              </a:rPr>
              <a:t>, біохімічних, апаратурних методів досліджень;</a:t>
            </a:r>
            <a:endParaRPr lang="de-DE" sz="2200" dirty="0">
              <a:solidFill>
                <a:srgbClr val="0070C0"/>
              </a:solidFill>
            </a:endParaRPr>
          </a:p>
          <a:p>
            <a:pPr lvl="0">
              <a:spcBef>
                <a:spcPts val="0"/>
              </a:spcBef>
            </a:pPr>
            <a:r>
              <a:rPr lang="uk-UA" sz="2200" dirty="0">
                <a:solidFill>
                  <a:srgbClr val="0070C0"/>
                </a:solidFill>
              </a:rPr>
              <a:t>оцінювати </a:t>
            </a:r>
            <a:r>
              <a:rPr lang="uk-UA" sz="2200" dirty="0" err="1">
                <a:solidFill>
                  <a:srgbClr val="0070C0"/>
                </a:solidFill>
              </a:rPr>
              <a:t>загальнобіологічні</a:t>
            </a:r>
            <a:r>
              <a:rPr lang="uk-UA" sz="2200" dirty="0">
                <a:solidFill>
                  <a:srgbClr val="0070C0"/>
                </a:solidFill>
              </a:rPr>
              <a:t> закономірності й механізми появи, розвитку і становлення фізіологічних функцій у людини й тварин в </a:t>
            </a:r>
            <a:r>
              <a:rPr lang="uk-UA" sz="2200" dirty="0" err="1">
                <a:solidFill>
                  <a:srgbClr val="0070C0"/>
                </a:solidFill>
              </a:rPr>
              <a:t>онто-</a:t>
            </a:r>
            <a:r>
              <a:rPr lang="uk-UA" sz="2200" dirty="0">
                <a:solidFill>
                  <a:srgbClr val="0070C0"/>
                </a:solidFill>
              </a:rPr>
              <a:t> і філогенезі на всіх рівнях організації;</a:t>
            </a:r>
            <a:endParaRPr lang="de-DE" sz="2200" dirty="0">
              <a:solidFill>
                <a:srgbClr val="0070C0"/>
              </a:solidFill>
            </a:endParaRPr>
          </a:p>
          <a:p>
            <a:pPr lvl="0">
              <a:spcBef>
                <a:spcPts val="0"/>
              </a:spcBef>
            </a:pPr>
            <a:r>
              <a:rPr lang="uk-UA" sz="2200" dirty="0">
                <a:solidFill>
                  <a:srgbClr val="0070C0"/>
                </a:solidFill>
              </a:rPr>
              <a:t>дотримуватися етичних принципів при роботі з обстежуваними, лабораторними тваринами;</a:t>
            </a:r>
            <a:endParaRPr lang="de-DE" sz="2200" dirty="0">
              <a:solidFill>
                <a:srgbClr val="0070C0"/>
              </a:solidFill>
            </a:endParaRPr>
          </a:p>
          <a:p>
            <a:pPr lvl="0">
              <a:spcBef>
                <a:spcPts val="0"/>
              </a:spcBef>
            </a:pPr>
            <a:r>
              <a:rPr lang="uk-UA" sz="2200" dirty="0">
                <a:solidFill>
                  <a:srgbClr val="0070C0"/>
                </a:solidFill>
              </a:rPr>
              <a:t>дотримуватися академічної доброчесності, нести відповідальність за достовірність отриманих наукових результатів;</a:t>
            </a:r>
            <a:endParaRPr lang="de-DE" sz="2200" dirty="0">
              <a:solidFill>
                <a:srgbClr val="0070C0"/>
              </a:solidFill>
            </a:endParaRPr>
          </a:p>
          <a:p>
            <a:pPr lvl="0">
              <a:spcBef>
                <a:spcPts val="0"/>
              </a:spcBef>
            </a:pPr>
            <a:r>
              <a:rPr lang="uk-UA" sz="2200" dirty="0">
                <a:solidFill>
                  <a:srgbClr val="0070C0"/>
                </a:solidFill>
              </a:rPr>
              <a:t>демонструвати безперервний розвиток власного інтелектуального та загальнокультурного рівня та самореалізації; </a:t>
            </a:r>
            <a:endParaRPr lang="de-DE" sz="2200" dirty="0">
              <a:solidFill>
                <a:srgbClr val="0070C0"/>
              </a:solidFill>
            </a:endParaRPr>
          </a:p>
          <a:p>
            <a:pPr lvl="0">
              <a:spcBef>
                <a:spcPts val="0"/>
              </a:spcBef>
            </a:pPr>
            <a:r>
              <a:rPr lang="uk-UA" sz="2200" dirty="0">
                <a:solidFill>
                  <a:srgbClr val="0070C0"/>
                </a:solidFill>
              </a:rPr>
              <a:t>розвивати комунікації в професійному середовищі й громадській сфері.</a:t>
            </a:r>
            <a:endParaRPr lang="de-DE" sz="2200" dirty="0">
              <a:solidFill>
                <a:srgbClr val="0070C0"/>
              </a:solidFill>
            </a:endParaRPr>
          </a:p>
          <a:p>
            <a:pPr>
              <a:buNone/>
            </a:pPr>
            <a:endParaRPr lang="de-DE" dirty="0"/>
          </a:p>
        </p:txBody>
      </p:sp>
      <p:sp>
        <p:nvSpPr>
          <p:cNvPr id="4" name="Номер слайда 3"/>
          <p:cNvSpPr>
            <a:spLocks noGrp="1"/>
          </p:cNvSpPr>
          <p:nvPr>
            <p:ph type="sldNum" sz="quarter" idx="12"/>
          </p:nvPr>
        </p:nvSpPr>
        <p:spPr/>
        <p:txBody>
          <a:bodyPr/>
          <a:lstStyle/>
          <a:p>
            <a:fld id="{284801C4-8E5F-4E3F-909F-225E0D84110A}" type="slidenum">
              <a:rPr lang="uk-UA" smtClean="0"/>
              <a:pPr/>
              <a:t>16</a:t>
            </a:fld>
            <a:endParaRPr lang="uk-UA"/>
          </a:p>
        </p:txBody>
      </p:sp>
    </p:spTree>
    <p:extLst>
      <p:ext uri="{BB962C8B-B14F-4D97-AF65-F5344CB8AC3E}">
        <p14:creationId xmlns:p14="http://schemas.microsoft.com/office/powerpoint/2010/main" xmlns="" val="21099667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10854266" cy="1036320"/>
          </a:xfrm>
        </p:spPr>
        <p:txBody>
          <a:bodyPr>
            <a:noAutofit/>
          </a:bodyPr>
          <a:lstStyle/>
          <a:p>
            <a:pPr>
              <a:lnSpc>
                <a:spcPts val="1600"/>
              </a:lnSpc>
            </a:pPr>
            <a:r>
              <a:rPr lang="uk-UA" sz="1800" b="1" dirty="0">
                <a:solidFill>
                  <a:srgbClr val="FF0000"/>
                </a:solidFill>
              </a:rPr>
              <a:t>Індивідуальні завдання: </a:t>
            </a:r>
            <a:r>
              <a:rPr lang="uk-UA" sz="1600" dirty="0">
                <a:solidFill>
                  <a:srgbClr val="0070C0"/>
                </a:solidFill>
              </a:rPr>
              <a:t>реферативні повідомлення, доповідь на наукових конференціях, засвоєння </a:t>
            </a:r>
            <a:r>
              <a:rPr lang="uk-UA" sz="1600" dirty="0" err="1">
                <a:solidFill>
                  <a:srgbClr val="0070C0"/>
                </a:solidFill>
              </a:rPr>
              <a:t>методик</a:t>
            </a:r>
            <a:r>
              <a:rPr lang="uk-UA" sz="1600" dirty="0">
                <a:solidFill>
                  <a:srgbClr val="0070C0"/>
                </a:solidFill>
              </a:rPr>
              <a:t> експериментальних досліджень, ключових методів діагностики. Підготовка публікацій студентських наукових робіт, участь в оформленні раціоналізаторських пропозицій, патентів, нововведень.</a:t>
            </a:r>
            <a:r>
              <a:rPr lang="de-DE" sz="1600" dirty="0">
                <a:solidFill>
                  <a:srgbClr val="0070C0"/>
                </a:solidFill>
              </a:rPr>
              <a:t/>
            </a:r>
            <a:br>
              <a:rPr lang="de-DE" sz="1600" dirty="0">
                <a:solidFill>
                  <a:srgbClr val="0070C0"/>
                </a:solidFill>
              </a:rPr>
            </a:br>
            <a:endParaRPr lang="de-DE" sz="1600" dirty="0"/>
          </a:p>
        </p:txBody>
      </p:sp>
      <p:sp>
        <p:nvSpPr>
          <p:cNvPr id="3" name="Содержимое 2"/>
          <p:cNvSpPr>
            <a:spLocks noGrp="1"/>
          </p:cNvSpPr>
          <p:nvPr>
            <p:ph idx="1"/>
          </p:nvPr>
        </p:nvSpPr>
        <p:spPr>
          <a:xfrm>
            <a:off x="287866" y="1281853"/>
            <a:ext cx="11243734" cy="5918200"/>
          </a:xfrm>
        </p:spPr>
        <p:txBody>
          <a:bodyPr>
            <a:normAutofit fontScale="70000" lnSpcReduction="20000"/>
          </a:bodyPr>
          <a:lstStyle/>
          <a:p>
            <a:pPr>
              <a:spcBef>
                <a:spcPts val="0"/>
              </a:spcBef>
            </a:pPr>
            <a:r>
              <a:rPr lang="uk-UA" sz="2600" b="1" dirty="0">
                <a:solidFill>
                  <a:srgbClr val="FF0000"/>
                </a:solidFill>
              </a:rPr>
              <a:t>Завдання для самостійної роботи:  </a:t>
            </a:r>
            <a:r>
              <a:rPr lang="uk-UA" sz="2200" dirty="0">
                <a:solidFill>
                  <a:srgbClr val="0070C0"/>
                </a:solidFill>
              </a:rPr>
              <a:t>опрацювання матеріалу згідно тематичного плану з застосуванням сучасних інформаційних технологій, опрацювання ситуаційних задач, тестів, пошуку </a:t>
            </a:r>
            <a:r>
              <a:rPr lang="en-US" sz="2200" dirty="0">
                <a:solidFill>
                  <a:srgbClr val="0070C0"/>
                </a:solidFill>
              </a:rPr>
              <a:t>on</a:t>
            </a:r>
            <a:r>
              <a:rPr lang="uk-UA" sz="2200" dirty="0">
                <a:solidFill>
                  <a:srgbClr val="0070C0"/>
                </a:solidFill>
              </a:rPr>
              <a:t>-</a:t>
            </a:r>
            <a:r>
              <a:rPr lang="en-US" sz="2200" dirty="0">
                <a:solidFill>
                  <a:srgbClr val="0070C0"/>
                </a:solidFill>
              </a:rPr>
              <a:t>line</a:t>
            </a:r>
            <a:r>
              <a:rPr lang="uk-UA" sz="2200" dirty="0">
                <a:solidFill>
                  <a:srgbClr val="0070C0"/>
                </a:solidFill>
              </a:rPr>
              <a:t> спеціалізованих ресурсів з презентацією сучасних методів дослідження.</a:t>
            </a:r>
            <a:endParaRPr lang="de-DE" sz="2200" dirty="0">
              <a:solidFill>
                <a:srgbClr val="0070C0"/>
              </a:solidFill>
            </a:endParaRPr>
          </a:p>
          <a:p>
            <a:pPr>
              <a:spcBef>
                <a:spcPts val="0"/>
              </a:spcBef>
            </a:pPr>
            <a:r>
              <a:rPr lang="uk-UA" sz="2600" b="1" dirty="0">
                <a:solidFill>
                  <a:srgbClr val="FF0000"/>
                </a:solidFill>
              </a:rPr>
              <a:t>Методи навчання:</a:t>
            </a:r>
            <a:r>
              <a:rPr lang="uk-UA" sz="2600" dirty="0">
                <a:solidFill>
                  <a:srgbClr val="FF0000"/>
                </a:solidFill>
              </a:rPr>
              <a:t> </a:t>
            </a:r>
            <a:r>
              <a:rPr lang="uk-UA" sz="2200" dirty="0">
                <a:solidFill>
                  <a:srgbClr val="0070C0"/>
                </a:solidFill>
              </a:rPr>
              <a:t>Навчальні посібники, </a:t>
            </a:r>
            <a:r>
              <a:rPr lang="uk-UA" sz="2200" dirty="0" err="1">
                <a:solidFill>
                  <a:srgbClr val="0070C0"/>
                </a:solidFill>
              </a:rPr>
              <a:t>навчально-</a:t>
            </a:r>
            <a:r>
              <a:rPr lang="uk-UA" sz="2200" dirty="0">
                <a:solidFill>
                  <a:srgbClr val="0070C0"/>
                </a:solidFill>
              </a:rPr>
              <a:t> методичні рекомендації з практичних занять, </a:t>
            </a:r>
            <a:r>
              <a:rPr lang="uk-UA" sz="2200" dirty="0" err="1">
                <a:solidFill>
                  <a:srgbClr val="0070C0"/>
                </a:solidFill>
              </a:rPr>
              <a:t>графлогічні</a:t>
            </a:r>
            <a:r>
              <a:rPr lang="uk-UA" sz="2200" dirty="0">
                <a:solidFill>
                  <a:srgbClr val="0070C0"/>
                </a:solidFill>
              </a:rPr>
              <a:t> структури, виконання практичних робіт щодо дослідження функцій ЦНС, аналіз результатів клінічних досліджень (електроенцефалограми).   Електронний банк тестових завдань, ситуаційних задач. </a:t>
            </a:r>
          </a:p>
          <a:p>
            <a:pPr>
              <a:spcBef>
                <a:spcPts val="0"/>
              </a:spcBef>
            </a:pPr>
            <a:r>
              <a:rPr lang="uk-UA" sz="2200" b="1" dirty="0">
                <a:solidFill>
                  <a:srgbClr val="0070C0"/>
                </a:solidFill>
              </a:rPr>
              <a:t>Методи оцінювання (контролю): </a:t>
            </a:r>
            <a:r>
              <a:rPr lang="uk-UA" sz="2200" dirty="0">
                <a:solidFill>
                  <a:srgbClr val="0070C0"/>
                </a:solidFill>
              </a:rPr>
              <a:t>усний контроль: основне запитання, додаткові, допоміжні; запитання у вигляді проблеми; індивідуальне, фронтальне опитування і комбіноване; письмовий контроль; програмований контроль.</a:t>
            </a:r>
            <a:endParaRPr lang="de-DE" sz="2200" dirty="0">
              <a:solidFill>
                <a:srgbClr val="0070C0"/>
              </a:solidFill>
            </a:endParaRPr>
          </a:p>
          <a:p>
            <a:pPr>
              <a:spcBef>
                <a:spcPts val="0"/>
              </a:spcBef>
            </a:pPr>
            <a:r>
              <a:rPr lang="uk-UA" sz="2600" b="1" dirty="0">
                <a:solidFill>
                  <a:srgbClr val="FF0000"/>
                </a:solidFill>
              </a:rPr>
              <a:t>Форма підсумкового контролю успішності навчання:</a:t>
            </a:r>
            <a:r>
              <a:rPr lang="uk-UA" sz="2600" dirty="0">
                <a:solidFill>
                  <a:srgbClr val="FF0000"/>
                </a:solidFill>
              </a:rPr>
              <a:t> </a:t>
            </a:r>
            <a:r>
              <a:rPr lang="uk-UA" sz="2200" dirty="0">
                <a:solidFill>
                  <a:srgbClr val="0070C0"/>
                </a:solidFill>
              </a:rPr>
              <a:t>підсумковий модульний контроль. </a:t>
            </a:r>
            <a:endParaRPr lang="de-DE" sz="2200" dirty="0">
              <a:solidFill>
                <a:srgbClr val="0070C0"/>
              </a:solidFill>
            </a:endParaRPr>
          </a:p>
          <a:p>
            <a:pPr>
              <a:spcBef>
                <a:spcPts val="0"/>
              </a:spcBef>
            </a:pPr>
            <a:r>
              <a:rPr lang="uk-UA" sz="2600" b="1" dirty="0">
                <a:solidFill>
                  <a:srgbClr val="FF0000"/>
                </a:solidFill>
              </a:rPr>
              <a:t>Форма поточного контролю успішності навчання: </a:t>
            </a:r>
            <a:r>
              <a:rPr lang="uk-UA" sz="2200" dirty="0">
                <a:solidFill>
                  <a:srgbClr val="0070C0"/>
                </a:solidFill>
              </a:rPr>
              <a:t>оцінка з дисципліни </a:t>
            </a:r>
            <a:r>
              <a:rPr lang="uk-UA" sz="2200" dirty="0" err="1">
                <a:solidFill>
                  <a:srgbClr val="0070C0"/>
                </a:solidFill>
              </a:rPr>
              <a:t>“Нейрофізіологія”</a:t>
            </a:r>
            <a:r>
              <a:rPr lang="uk-UA" sz="2200" dirty="0">
                <a:solidFill>
                  <a:srgbClr val="0070C0"/>
                </a:solidFill>
              </a:rPr>
              <a:t> визначається з урахуванням поточної навчальної діяльності з відповідних тем за традиційною 4-бальною системою (відмінно, добре, задовільно, незадовільно) з подальшим перерахунком у багатобальну шкалу.</a:t>
            </a:r>
            <a:endParaRPr lang="de-DE" sz="2200" dirty="0">
              <a:solidFill>
                <a:srgbClr val="0070C0"/>
              </a:solidFill>
            </a:endParaRPr>
          </a:p>
          <a:p>
            <a:pPr>
              <a:spcBef>
                <a:spcPts val="0"/>
              </a:spcBef>
            </a:pPr>
            <a:r>
              <a:rPr lang="uk-UA" sz="2600" b="1" dirty="0">
                <a:solidFill>
                  <a:srgbClr val="FF0000"/>
                </a:solidFill>
              </a:rPr>
              <a:t>Оцінка "відмінно"</a:t>
            </a:r>
            <a:r>
              <a:rPr lang="uk-UA" sz="2600" dirty="0">
                <a:solidFill>
                  <a:srgbClr val="FF0000"/>
                </a:solidFill>
              </a:rPr>
              <a:t> </a:t>
            </a:r>
            <a:r>
              <a:rPr lang="uk-UA" sz="2200" dirty="0">
                <a:solidFill>
                  <a:srgbClr val="0070C0"/>
                </a:solidFill>
              </a:rPr>
              <a:t>виставляється у випадку, коли студент знає зміст заняття та лекційний матеріал у повному обсязі, </a:t>
            </a:r>
            <a:r>
              <a:rPr lang="uk-UA" sz="2200" dirty="0" err="1">
                <a:solidFill>
                  <a:srgbClr val="0070C0"/>
                </a:solidFill>
              </a:rPr>
              <a:t>іллюструючи</a:t>
            </a:r>
            <a:r>
              <a:rPr lang="uk-UA" sz="2200" dirty="0">
                <a:solidFill>
                  <a:srgbClr val="0070C0"/>
                </a:solidFill>
              </a:rPr>
              <a:t> відповіді різноманітними прикладами; дає вичерпні, точні та ясні відповіді без будь-яких уточнюючих питань; викладає матеріал без помилок і неточностей; вільно вирішує задачі та виконує практичні завдання різного ступеня складності, самостійно генерує інноваційні ідеї.</a:t>
            </a:r>
            <a:endParaRPr lang="de-DE" sz="2200" dirty="0">
              <a:solidFill>
                <a:srgbClr val="0070C0"/>
              </a:solidFill>
            </a:endParaRPr>
          </a:p>
          <a:p>
            <a:pPr>
              <a:spcBef>
                <a:spcPts val="0"/>
              </a:spcBef>
            </a:pPr>
            <a:r>
              <a:rPr lang="uk-UA" sz="2900" b="1" dirty="0">
                <a:solidFill>
                  <a:srgbClr val="FF0000"/>
                </a:solidFill>
              </a:rPr>
              <a:t>Оцінка "добре"</a:t>
            </a:r>
            <a:r>
              <a:rPr lang="uk-UA" sz="2900" dirty="0">
                <a:solidFill>
                  <a:srgbClr val="0070C0"/>
                </a:solidFill>
              </a:rPr>
              <a:t> </a:t>
            </a:r>
            <a:r>
              <a:rPr lang="uk-UA" sz="2200" dirty="0">
                <a:solidFill>
                  <a:srgbClr val="0070C0"/>
                </a:solidFill>
              </a:rPr>
              <a:t>виставляється за умови, коли студент знає зміст заняття та добре його розуміє, відповіді на питання викладає правильно, послідовно та систематично, але вони не є вичерпними, хоча на додаткові питання аспірант відповідає без помилок; вирішує всі задачі й виконує практичні завдання, відчуваючи складнощі лише у найважчих випадках.</a:t>
            </a:r>
            <a:endParaRPr lang="de-DE" sz="2200" dirty="0">
              <a:solidFill>
                <a:srgbClr val="0070C0"/>
              </a:solidFill>
            </a:endParaRPr>
          </a:p>
          <a:p>
            <a:pPr>
              <a:spcBef>
                <a:spcPts val="0"/>
              </a:spcBef>
            </a:pPr>
            <a:r>
              <a:rPr lang="uk-UA" sz="2900" b="1" dirty="0">
                <a:solidFill>
                  <a:srgbClr val="FF0000"/>
                </a:solidFill>
              </a:rPr>
              <a:t>Оцінка "задовільно"</a:t>
            </a:r>
            <a:r>
              <a:rPr lang="uk-UA" sz="2900" dirty="0">
                <a:solidFill>
                  <a:srgbClr val="FF0000"/>
                </a:solidFill>
              </a:rPr>
              <a:t> </a:t>
            </a:r>
            <a:r>
              <a:rPr lang="uk-UA" sz="2200" dirty="0">
                <a:solidFill>
                  <a:srgbClr val="0070C0"/>
                </a:solidFill>
              </a:rPr>
              <a:t>ставиться студенту на основі його знань всього змісту заняття та при задовільному рівні його розуміння. Студент спроможний вирішувати видозмінені (спрощені) завдання за допомогою уточнюючих запитань; вирішує задачі та виконує практичні навички, відчуваючи складнощі в простих випадках; не спроможний самостійно систематично викласти відповідь, але на прямо поставлені запитання відповідає правильно.</a:t>
            </a:r>
            <a:endParaRPr lang="de-DE" sz="2200" dirty="0">
              <a:solidFill>
                <a:srgbClr val="0070C0"/>
              </a:solidFill>
            </a:endParaRPr>
          </a:p>
          <a:p>
            <a:pPr>
              <a:spcBef>
                <a:spcPts val="0"/>
              </a:spcBef>
            </a:pPr>
            <a:r>
              <a:rPr lang="uk-UA" sz="2900" b="1" dirty="0">
                <a:solidFill>
                  <a:srgbClr val="FF0000"/>
                </a:solidFill>
              </a:rPr>
              <a:t>Оцінка "незадовільно" </a:t>
            </a:r>
            <a:r>
              <a:rPr lang="uk-UA" sz="2200" dirty="0">
                <a:solidFill>
                  <a:srgbClr val="0070C0"/>
                </a:solidFill>
              </a:rPr>
              <a:t>виставляється у випадках, коли знання і вміння студента не відповідають вимогам "задовільної" оцінки.</a:t>
            </a:r>
            <a:endParaRPr lang="de-DE" sz="2200" dirty="0">
              <a:solidFill>
                <a:srgbClr val="0070C0"/>
              </a:solidFill>
            </a:endParaRPr>
          </a:p>
          <a:p>
            <a:endParaRPr lang="de-DE" dirty="0"/>
          </a:p>
          <a:p>
            <a:endParaRPr lang="de-DE" dirty="0">
              <a:solidFill>
                <a:srgbClr val="0070C0"/>
              </a:solidFill>
            </a:endParaRPr>
          </a:p>
        </p:txBody>
      </p:sp>
      <p:sp>
        <p:nvSpPr>
          <p:cNvPr id="4" name="Номер слайда 3"/>
          <p:cNvSpPr>
            <a:spLocks noGrp="1"/>
          </p:cNvSpPr>
          <p:nvPr>
            <p:ph type="sldNum" sz="quarter" idx="12"/>
          </p:nvPr>
        </p:nvSpPr>
        <p:spPr/>
        <p:txBody>
          <a:bodyPr/>
          <a:lstStyle/>
          <a:p>
            <a:fld id="{284801C4-8E5F-4E3F-909F-225E0D84110A}" type="slidenum">
              <a:rPr lang="uk-UA" smtClean="0"/>
              <a:pPr/>
              <a:t>17</a:t>
            </a:fld>
            <a:endParaRPr lang="uk-UA"/>
          </a:p>
        </p:txBody>
      </p:sp>
    </p:spTree>
    <p:extLst>
      <p:ext uri="{BB962C8B-B14F-4D97-AF65-F5344CB8AC3E}">
        <p14:creationId xmlns:p14="http://schemas.microsoft.com/office/powerpoint/2010/main" xmlns="" val="37447213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10634132" cy="1320800"/>
          </a:xfrm>
        </p:spPr>
        <p:txBody>
          <a:bodyPr>
            <a:noAutofit/>
          </a:bodyPr>
          <a:lstStyle/>
          <a:p>
            <a:r>
              <a:rPr lang="uk-UA" sz="1800" b="1" dirty="0">
                <a:solidFill>
                  <a:srgbClr val="FF0000"/>
                </a:solidFill>
              </a:rPr>
              <a:t>Методичне забезпечення </a:t>
            </a:r>
            <a:r>
              <a:rPr lang="uk-UA" sz="1800" dirty="0">
                <a:solidFill>
                  <a:srgbClr val="0070C0"/>
                </a:solidFill>
              </a:rPr>
              <a:t>(навчальний контент (конспект або розширений план лекцій), плани практичних (семінарських) занять, самостійної роботи, питання, методичні вказівки, завдання або кейси для поточного та підсумкового контролю знань і вмінь здобувачів). Підручники, навчальні посібники, робочі зошити, навчальні таблиці, мультимедійні лекції. Електронний банк тестових завдань, банк тестових завдань на паперових носіях, ситуаційні завдання. Комп’ютерні програми. Комп’ютерні моделі фізіологічних процесів.</a:t>
            </a:r>
            <a:r>
              <a:rPr lang="de-DE" sz="1800" dirty="0">
                <a:solidFill>
                  <a:srgbClr val="0070C0"/>
                </a:solidFill>
              </a:rPr>
              <a:t/>
            </a:r>
            <a:br>
              <a:rPr lang="de-DE" sz="1800" dirty="0">
                <a:solidFill>
                  <a:srgbClr val="0070C0"/>
                </a:solidFill>
              </a:rPr>
            </a:br>
            <a:r>
              <a:rPr lang="uk-UA" sz="1800" dirty="0">
                <a:solidFill>
                  <a:srgbClr val="0070C0"/>
                </a:solidFill>
              </a:rPr>
              <a:t>Електроенцефалографи, міографи, неврологічні молоточки, динамометри, електростимулятори, електроенцефалограми).</a:t>
            </a:r>
            <a:r>
              <a:rPr lang="de-DE" sz="1800" dirty="0">
                <a:solidFill>
                  <a:srgbClr val="0070C0"/>
                </a:solidFill>
              </a:rPr>
              <a:t/>
            </a:r>
            <a:br>
              <a:rPr lang="de-DE" sz="1800" dirty="0">
                <a:solidFill>
                  <a:srgbClr val="0070C0"/>
                </a:solidFill>
              </a:rPr>
            </a:br>
            <a:endParaRPr lang="de-DE" sz="1800" dirty="0"/>
          </a:p>
        </p:txBody>
      </p:sp>
      <p:sp>
        <p:nvSpPr>
          <p:cNvPr id="3" name="Содержимое 2"/>
          <p:cNvSpPr>
            <a:spLocks noGrp="1"/>
          </p:cNvSpPr>
          <p:nvPr>
            <p:ph idx="1"/>
          </p:nvPr>
        </p:nvSpPr>
        <p:spPr>
          <a:xfrm>
            <a:off x="347133" y="2875357"/>
            <a:ext cx="10964333" cy="5681133"/>
          </a:xfrm>
        </p:spPr>
        <p:txBody>
          <a:bodyPr>
            <a:normAutofit/>
          </a:bodyPr>
          <a:lstStyle/>
          <a:p>
            <a:pPr>
              <a:spcBef>
                <a:spcPts val="600"/>
              </a:spcBef>
            </a:pPr>
            <a:r>
              <a:rPr lang="uk-UA" sz="2000" b="1" dirty="0">
                <a:solidFill>
                  <a:srgbClr val="FF0000"/>
                </a:solidFill>
              </a:rPr>
              <a:t>Оцінювання самостійної роботи.</a:t>
            </a:r>
            <a:endParaRPr lang="de-DE" sz="2000" dirty="0">
              <a:solidFill>
                <a:srgbClr val="FF0000"/>
              </a:solidFill>
            </a:endParaRPr>
          </a:p>
          <a:p>
            <a:pPr>
              <a:spcBef>
                <a:spcPts val="0"/>
              </a:spcBef>
            </a:pPr>
            <a:r>
              <a:rPr lang="uk-UA" dirty="0">
                <a:solidFill>
                  <a:srgbClr val="0070C0"/>
                </a:solidFill>
              </a:rPr>
              <a:t>Оцінювання самостійної роботи студентів, яка передбачена в темі поряд з аудиторною роботою, здійснюється під час поточного контролю теми на відповідному практичному занятті. Оцінювання тем, які виносяться лише на самостійну роботу й не входять до тем аудиторних навчальних занять, контролюється при проведенні підсумкового модульного контролю.</a:t>
            </a:r>
            <a:endParaRPr lang="de-DE" dirty="0">
              <a:solidFill>
                <a:srgbClr val="0070C0"/>
              </a:solidFill>
            </a:endParaRPr>
          </a:p>
          <a:p>
            <a:pPr>
              <a:spcBef>
                <a:spcPts val="600"/>
              </a:spcBef>
            </a:pPr>
            <a:r>
              <a:rPr lang="uk-UA" sz="2000" b="1" dirty="0">
                <a:solidFill>
                  <a:srgbClr val="FF0000"/>
                </a:solidFill>
              </a:rPr>
              <a:t>Критерії оцінювання.</a:t>
            </a:r>
            <a:endParaRPr lang="de-DE" sz="2000" dirty="0">
              <a:solidFill>
                <a:srgbClr val="FF0000"/>
              </a:solidFill>
            </a:endParaRPr>
          </a:p>
          <a:p>
            <a:pPr>
              <a:spcBef>
                <a:spcPts val="0"/>
              </a:spcBef>
            </a:pPr>
            <a:r>
              <a:rPr lang="uk-UA" dirty="0">
                <a:solidFill>
                  <a:srgbClr val="0070C0"/>
                </a:solidFill>
              </a:rPr>
              <a:t>Шкала перерахунку традиційних оцінок у рейтингові бали (200 балів) для дисциплін, що закінчуються заліком прийнята рішенням Вченої ради ВНМУ (протокол №2 від 28.09.10): </a:t>
            </a:r>
            <a:endParaRPr lang="de-DE" dirty="0">
              <a:solidFill>
                <a:srgbClr val="0070C0"/>
              </a:solidFill>
            </a:endParaRPr>
          </a:p>
          <a:p>
            <a:pPr>
              <a:spcBef>
                <a:spcPts val="0"/>
              </a:spcBef>
            </a:pPr>
            <a:r>
              <a:rPr lang="uk-UA" dirty="0">
                <a:solidFill>
                  <a:srgbClr val="0070C0"/>
                </a:solidFill>
              </a:rPr>
              <a:t>Оцінка «5»  -  200-180 балів</a:t>
            </a:r>
            <a:endParaRPr lang="de-DE" dirty="0">
              <a:solidFill>
                <a:srgbClr val="0070C0"/>
              </a:solidFill>
            </a:endParaRPr>
          </a:p>
          <a:p>
            <a:pPr>
              <a:spcBef>
                <a:spcPts val="0"/>
              </a:spcBef>
            </a:pPr>
            <a:r>
              <a:rPr lang="uk-UA" dirty="0">
                <a:solidFill>
                  <a:srgbClr val="0070C0"/>
                </a:solidFill>
              </a:rPr>
              <a:t>Оцінка «4» - 179,9-160 балів</a:t>
            </a:r>
            <a:endParaRPr lang="de-DE" dirty="0">
              <a:solidFill>
                <a:srgbClr val="0070C0"/>
              </a:solidFill>
            </a:endParaRPr>
          </a:p>
          <a:p>
            <a:pPr>
              <a:spcBef>
                <a:spcPts val="0"/>
              </a:spcBef>
            </a:pPr>
            <a:r>
              <a:rPr lang="uk-UA" dirty="0">
                <a:solidFill>
                  <a:srgbClr val="0070C0"/>
                </a:solidFill>
              </a:rPr>
              <a:t>Оцінка «3» - 159,9-122 балів</a:t>
            </a:r>
            <a:endParaRPr lang="de-DE" dirty="0">
              <a:solidFill>
                <a:srgbClr val="0070C0"/>
              </a:solidFill>
            </a:endParaRPr>
          </a:p>
          <a:p>
            <a:endParaRPr lang="de-DE" dirty="0"/>
          </a:p>
        </p:txBody>
      </p:sp>
      <p:sp>
        <p:nvSpPr>
          <p:cNvPr id="4" name="Номер слайда 3"/>
          <p:cNvSpPr>
            <a:spLocks noGrp="1"/>
          </p:cNvSpPr>
          <p:nvPr>
            <p:ph type="sldNum" sz="quarter" idx="12"/>
          </p:nvPr>
        </p:nvSpPr>
        <p:spPr/>
        <p:txBody>
          <a:bodyPr/>
          <a:lstStyle/>
          <a:p>
            <a:fld id="{284801C4-8E5F-4E3F-909F-225E0D84110A}" type="slidenum">
              <a:rPr lang="uk-UA" smtClean="0"/>
              <a:pPr/>
              <a:t>18</a:t>
            </a:fld>
            <a:endParaRPr lang="uk-UA"/>
          </a:p>
        </p:txBody>
      </p:sp>
    </p:spTree>
    <p:extLst>
      <p:ext uri="{BB962C8B-B14F-4D97-AF65-F5344CB8AC3E}">
        <p14:creationId xmlns:p14="http://schemas.microsoft.com/office/powerpoint/2010/main" xmlns="" val="563632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7942C53-2D8D-49CD-9495-DE67154A0972}"/>
              </a:ext>
            </a:extLst>
          </p:cNvPr>
          <p:cNvSpPr>
            <a:spLocks noGrp="1"/>
          </p:cNvSpPr>
          <p:nvPr>
            <p:ph type="title"/>
          </p:nvPr>
        </p:nvSpPr>
        <p:spPr>
          <a:xfrm>
            <a:off x="677334" y="161953"/>
            <a:ext cx="8596668" cy="737208"/>
          </a:xfrm>
        </p:spPr>
        <p:txBody>
          <a:bodyPr>
            <a:normAutofit fontScale="90000"/>
          </a:bodyPr>
          <a:lstStyle/>
          <a:p>
            <a:pPr>
              <a:spcBef>
                <a:spcPts val="0"/>
              </a:spcBef>
            </a:pPr>
            <a:r>
              <a:rPr lang="uk-UA" sz="2700" b="1" dirty="0">
                <a:solidFill>
                  <a:srgbClr val="FF0000"/>
                </a:solidFill>
              </a:rPr>
              <a:t>Рекомендована література</a:t>
            </a:r>
            <a:r>
              <a:rPr lang="uk-UA" sz="1800" b="1" dirty="0">
                <a:solidFill>
                  <a:srgbClr val="FF0000"/>
                </a:solidFill>
              </a:rPr>
              <a:t/>
            </a:r>
            <a:br>
              <a:rPr lang="uk-UA" sz="1800" b="1" dirty="0">
                <a:solidFill>
                  <a:srgbClr val="FF0000"/>
                </a:solidFill>
              </a:rPr>
            </a:br>
            <a:r>
              <a:rPr lang="uk-UA" sz="2200" b="1" dirty="0">
                <a:solidFill>
                  <a:srgbClr val="FF0000"/>
                </a:solidFill>
              </a:rPr>
              <a:t>Основна</a:t>
            </a:r>
            <a:r>
              <a:rPr lang="uk-UA" sz="1800" dirty="0">
                <a:solidFill>
                  <a:srgbClr val="FF0000"/>
                </a:solidFill>
              </a:rPr>
              <a:t/>
            </a:r>
            <a:br>
              <a:rPr lang="uk-UA" sz="1800" dirty="0">
                <a:solidFill>
                  <a:srgbClr val="FF0000"/>
                </a:solidFill>
              </a:rPr>
            </a:br>
            <a:endParaRPr lang="uk-UA" sz="1800" dirty="0"/>
          </a:p>
        </p:txBody>
      </p:sp>
      <p:sp>
        <p:nvSpPr>
          <p:cNvPr id="3" name="Місце для вмісту 2">
            <a:extLst>
              <a:ext uri="{FF2B5EF4-FFF2-40B4-BE49-F238E27FC236}">
                <a16:creationId xmlns:a16="http://schemas.microsoft.com/office/drawing/2014/main" xmlns="" id="{CCA88954-1436-44D8-8733-E82CD8ED62B0}"/>
              </a:ext>
            </a:extLst>
          </p:cNvPr>
          <p:cNvSpPr>
            <a:spLocks noGrp="1"/>
          </p:cNvSpPr>
          <p:nvPr>
            <p:ph idx="1"/>
          </p:nvPr>
        </p:nvSpPr>
        <p:spPr>
          <a:xfrm>
            <a:off x="226031" y="899161"/>
            <a:ext cx="11394041" cy="5796886"/>
          </a:xfrm>
        </p:spPr>
        <p:txBody>
          <a:bodyPr>
            <a:normAutofit fontScale="70000" lnSpcReduction="20000"/>
          </a:bodyPr>
          <a:lstStyle/>
          <a:p>
            <a:pPr>
              <a:spcBef>
                <a:spcPts val="0"/>
              </a:spcBef>
            </a:pPr>
            <a:r>
              <a:rPr lang="uk-UA" sz="2200" dirty="0">
                <a:solidFill>
                  <a:srgbClr val="002060"/>
                </a:solidFill>
              </a:rPr>
              <a:t>Фізіологія. Короткий курс : </a:t>
            </a:r>
            <a:r>
              <a:rPr lang="uk-UA" sz="2200" dirty="0" err="1">
                <a:solidFill>
                  <a:srgbClr val="002060"/>
                </a:solidFill>
              </a:rPr>
              <a:t>навч</a:t>
            </a:r>
            <a:r>
              <a:rPr lang="uk-UA" sz="2200" dirty="0">
                <a:solidFill>
                  <a:srgbClr val="002060"/>
                </a:solidFill>
              </a:rPr>
              <a:t>. посібник для медичних і фармацевтичних ВНЗ / [</a:t>
            </a:r>
            <a:r>
              <a:rPr lang="uk-UA" sz="2200" dirty="0" err="1">
                <a:solidFill>
                  <a:srgbClr val="002060"/>
                </a:solidFill>
              </a:rPr>
              <a:t>В.М.Мороз</a:t>
            </a:r>
            <a:r>
              <a:rPr lang="uk-UA" sz="2200" dirty="0">
                <a:solidFill>
                  <a:srgbClr val="002060"/>
                </a:solidFill>
              </a:rPr>
              <a:t>, </a:t>
            </a:r>
            <a:r>
              <a:rPr lang="uk-UA" sz="2200" dirty="0" err="1">
                <a:solidFill>
                  <a:srgbClr val="002060"/>
                </a:solidFill>
              </a:rPr>
              <a:t>М.В.Йолтухівський</a:t>
            </a:r>
            <a:r>
              <a:rPr lang="uk-UA" sz="2200" dirty="0">
                <a:solidFill>
                  <a:srgbClr val="002060"/>
                </a:solidFill>
              </a:rPr>
              <a:t>, </a:t>
            </a:r>
            <a:r>
              <a:rPr lang="uk-UA" sz="2200" dirty="0" err="1">
                <a:solidFill>
                  <a:srgbClr val="002060"/>
                </a:solidFill>
              </a:rPr>
              <a:t>Н.В.Бєлік</a:t>
            </a:r>
            <a:r>
              <a:rPr lang="uk-UA" sz="2200" dirty="0">
                <a:solidFill>
                  <a:srgbClr val="002060"/>
                </a:solidFill>
              </a:rPr>
              <a:t> та ін..]; за ред.: проф. </a:t>
            </a:r>
            <a:r>
              <a:rPr lang="uk-UA" sz="2200" dirty="0" err="1">
                <a:solidFill>
                  <a:srgbClr val="002060"/>
                </a:solidFill>
              </a:rPr>
              <a:t>В.М.Мороза</a:t>
            </a:r>
            <a:r>
              <a:rPr lang="uk-UA" sz="2200" dirty="0">
                <a:solidFill>
                  <a:srgbClr val="002060"/>
                </a:solidFill>
              </a:rPr>
              <a:t>, проф. </a:t>
            </a:r>
            <a:r>
              <a:rPr lang="uk-UA" sz="2200" dirty="0" err="1">
                <a:solidFill>
                  <a:srgbClr val="002060"/>
                </a:solidFill>
              </a:rPr>
              <a:t>М.В.Йолтухівського</a:t>
            </a:r>
            <a:r>
              <a:rPr lang="uk-UA" sz="2200" dirty="0">
                <a:solidFill>
                  <a:srgbClr val="002060"/>
                </a:solidFill>
              </a:rPr>
              <a:t>. – Вид. 3-тє, доповнене і перероблене. – Вінниця : Нова Книга, 2019. – 394 с. : </a:t>
            </a:r>
            <a:r>
              <a:rPr lang="uk-UA" sz="2200" dirty="0" err="1">
                <a:solidFill>
                  <a:srgbClr val="002060"/>
                </a:solidFill>
              </a:rPr>
              <a:t>іл</a:t>
            </a:r>
            <a:r>
              <a:rPr lang="uk-UA" sz="2200" dirty="0">
                <a:solidFill>
                  <a:srgbClr val="002060"/>
                </a:solidFill>
              </a:rPr>
              <a:t>.</a:t>
            </a:r>
          </a:p>
          <a:p>
            <a:pPr>
              <a:spcBef>
                <a:spcPts val="0"/>
              </a:spcBef>
            </a:pPr>
            <a:r>
              <a:rPr lang="uk-UA" sz="2200" dirty="0">
                <a:solidFill>
                  <a:srgbClr val="002060"/>
                </a:solidFill>
              </a:rPr>
              <a:t>Медична фізіологія за </a:t>
            </a:r>
            <a:r>
              <a:rPr lang="uk-UA" sz="2200" dirty="0" err="1">
                <a:solidFill>
                  <a:srgbClr val="002060"/>
                </a:solidFill>
              </a:rPr>
              <a:t>Гайтоном</a:t>
            </a:r>
            <a:r>
              <a:rPr lang="uk-UA" sz="2200" dirty="0">
                <a:solidFill>
                  <a:srgbClr val="002060"/>
                </a:solidFill>
              </a:rPr>
              <a:t> і </a:t>
            </a:r>
            <a:r>
              <a:rPr lang="uk-UA" sz="2200" dirty="0" err="1">
                <a:solidFill>
                  <a:srgbClr val="002060"/>
                </a:solidFill>
              </a:rPr>
              <a:t>Голлом</a:t>
            </a:r>
            <a:r>
              <a:rPr lang="uk-UA" sz="2200" dirty="0">
                <a:solidFill>
                  <a:srgbClr val="002060"/>
                </a:solidFill>
              </a:rPr>
              <a:t> : пер. з </a:t>
            </a:r>
            <a:r>
              <a:rPr lang="uk-UA" sz="2200" dirty="0" err="1">
                <a:solidFill>
                  <a:srgbClr val="002060"/>
                </a:solidFill>
              </a:rPr>
              <a:t>англ</a:t>
            </a:r>
            <a:r>
              <a:rPr lang="uk-UA" sz="2200" dirty="0">
                <a:solidFill>
                  <a:srgbClr val="002060"/>
                </a:solidFill>
              </a:rPr>
              <a:t>. 14-го вид. : у 2 Т., Т. 2 / Джон Е. </a:t>
            </a:r>
            <a:r>
              <a:rPr lang="uk-UA" sz="2200" dirty="0" err="1">
                <a:solidFill>
                  <a:srgbClr val="002060"/>
                </a:solidFill>
              </a:rPr>
              <a:t>Голл</a:t>
            </a:r>
            <a:r>
              <a:rPr lang="uk-UA" sz="2200" dirty="0">
                <a:solidFill>
                  <a:srgbClr val="002060"/>
                </a:solidFill>
              </a:rPr>
              <a:t>, Майкл Е. </a:t>
            </a:r>
            <a:r>
              <a:rPr lang="uk-UA" sz="2200" dirty="0" err="1">
                <a:solidFill>
                  <a:srgbClr val="002060"/>
                </a:solidFill>
              </a:rPr>
              <a:t>Голл</a:t>
            </a:r>
            <a:r>
              <a:rPr lang="uk-UA" sz="2200" dirty="0">
                <a:solidFill>
                  <a:srgbClr val="002060"/>
                </a:solidFill>
              </a:rPr>
              <a:t> ; наук. ред. </a:t>
            </a:r>
            <a:r>
              <a:rPr lang="uk-UA" sz="2200" dirty="0" err="1">
                <a:solidFill>
                  <a:srgbClr val="002060"/>
                </a:solidFill>
              </a:rPr>
              <a:t>укр</a:t>
            </a:r>
            <a:r>
              <a:rPr lang="uk-UA" sz="2200" dirty="0">
                <a:solidFill>
                  <a:srgbClr val="002060"/>
                </a:solidFill>
              </a:rPr>
              <a:t>. вид. Степан </a:t>
            </a:r>
            <a:r>
              <a:rPr lang="uk-UA" sz="2200" dirty="0" err="1">
                <a:solidFill>
                  <a:srgbClr val="002060"/>
                </a:solidFill>
              </a:rPr>
              <a:t>Вадзюк</a:t>
            </a:r>
            <a:r>
              <a:rPr lang="uk-UA" sz="2200" dirty="0">
                <a:solidFill>
                  <a:srgbClr val="002060"/>
                </a:solidFill>
              </a:rPr>
              <a:t> ; наук. ред. пер. : Михайло Йолтухівський, Наталія </a:t>
            </a:r>
            <a:r>
              <a:rPr lang="uk-UA" sz="2200" dirty="0" err="1">
                <a:solidFill>
                  <a:srgbClr val="002060"/>
                </a:solidFill>
              </a:rPr>
              <a:t>Воронич-Семченко</a:t>
            </a:r>
            <a:r>
              <a:rPr lang="uk-UA" sz="2200" dirty="0">
                <a:solidFill>
                  <a:srgbClr val="002060"/>
                </a:solidFill>
              </a:rPr>
              <a:t>. – К. : ВСВ «Медицина», 2022. </a:t>
            </a:r>
            <a:r>
              <a:rPr lang="en-US" sz="2200" dirty="0">
                <a:solidFill>
                  <a:srgbClr val="002060"/>
                </a:solidFill>
              </a:rPr>
              <a:t>xi</a:t>
            </a:r>
            <a:r>
              <a:rPr lang="uk-UA" sz="2200" dirty="0">
                <a:solidFill>
                  <a:srgbClr val="002060"/>
                </a:solidFill>
              </a:rPr>
              <a:t>і</a:t>
            </a:r>
            <a:r>
              <a:rPr lang="ru-RU" sz="2200" dirty="0">
                <a:solidFill>
                  <a:srgbClr val="002060"/>
                </a:solidFill>
              </a:rPr>
              <a:t>, 572 </a:t>
            </a:r>
            <a:r>
              <a:rPr lang="en-US" sz="2200" dirty="0">
                <a:solidFill>
                  <a:srgbClr val="002060"/>
                </a:solidFill>
              </a:rPr>
              <a:t>c</a:t>
            </a:r>
            <a:r>
              <a:rPr lang="ru-RU" sz="2200" dirty="0">
                <a:solidFill>
                  <a:srgbClr val="002060"/>
                </a:solidFill>
              </a:rPr>
              <a:t>. </a:t>
            </a:r>
            <a:br>
              <a:rPr lang="ru-RU" sz="2200" dirty="0">
                <a:solidFill>
                  <a:srgbClr val="002060"/>
                </a:solidFill>
              </a:rPr>
            </a:br>
            <a:r>
              <a:rPr lang="en-US" sz="2200" dirty="0">
                <a:solidFill>
                  <a:srgbClr val="002060"/>
                </a:solidFill>
              </a:rPr>
              <a:t>ISBN</a:t>
            </a:r>
            <a:r>
              <a:rPr lang="ru-RU" sz="2200" dirty="0">
                <a:solidFill>
                  <a:srgbClr val="002060"/>
                </a:solidFill>
              </a:rPr>
              <a:t> 978-617-505-913-5 </a:t>
            </a:r>
            <a:r>
              <a:rPr lang="uk-UA" sz="2200" dirty="0">
                <a:solidFill>
                  <a:srgbClr val="002060"/>
                </a:solidFill>
              </a:rPr>
              <a:t>(</a:t>
            </a:r>
            <a:r>
              <a:rPr lang="uk-UA" sz="2200" dirty="0" err="1">
                <a:solidFill>
                  <a:srgbClr val="002060"/>
                </a:solidFill>
              </a:rPr>
              <a:t>укр</a:t>
            </a:r>
            <a:r>
              <a:rPr lang="uk-UA" sz="2200" dirty="0">
                <a:solidFill>
                  <a:srgbClr val="002060"/>
                </a:solidFill>
              </a:rPr>
              <a:t>., вид. у 2 т.), </a:t>
            </a:r>
            <a:r>
              <a:rPr lang="en-US" sz="2200" dirty="0">
                <a:solidFill>
                  <a:srgbClr val="002060"/>
                </a:solidFill>
              </a:rPr>
              <a:t>ISBN</a:t>
            </a:r>
            <a:r>
              <a:rPr lang="ru-RU" sz="2200" dirty="0">
                <a:solidFill>
                  <a:srgbClr val="002060"/>
                </a:solidFill>
              </a:rPr>
              <a:t> 978-617-505-920-3 </a:t>
            </a:r>
            <a:r>
              <a:rPr lang="uk-UA" sz="2200" dirty="0">
                <a:solidFill>
                  <a:srgbClr val="002060"/>
                </a:solidFill>
              </a:rPr>
              <a:t>(</a:t>
            </a:r>
            <a:r>
              <a:rPr lang="uk-UA" sz="2200" dirty="0" err="1">
                <a:solidFill>
                  <a:srgbClr val="002060"/>
                </a:solidFill>
              </a:rPr>
              <a:t>укр</a:t>
            </a:r>
            <a:r>
              <a:rPr lang="uk-UA" sz="2200" dirty="0">
                <a:solidFill>
                  <a:srgbClr val="002060"/>
                </a:solidFill>
              </a:rPr>
              <a:t>., т. 2), </a:t>
            </a:r>
            <a:r>
              <a:rPr lang="en-US" sz="2200" dirty="0">
                <a:solidFill>
                  <a:srgbClr val="002060"/>
                </a:solidFill>
              </a:rPr>
              <a:t>ISBN</a:t>
            </a:r>
            <a:r>
              <a:rPr lang="ru-RU" sz="2200" dirty="0">
                <a:solidFill>
                  <a:srgbClr val="002060"/>
                </a:solidFill>
              </a:rPr>
              <a:t> 978-0-323-59712-8 </a:t>
            </a:r>
            <a:r>
              <a:rPr lang="uk-UA" sz="2200" dirty="0">
                <a:solidFill>
                  <a:srgbClr val="002060"/>
                </a:solidFill>
              </a:rPr>
              <a:t>(</a:t>
            </a:r>
            <a:r>
              <a:rPr lang="uk-UA" sz="2200" dirty="0" err="1">
                <a:solidFill>
                  <a:srgbClr val="002060"/>
                </a:solidFill>
              </a:rPr>
              <a:t>англ</a:t>
            </a:r>
            <a:r>
              <a:rPr lang="uk-UA" sz="2200" dirty="0">
                <a:solidFill>
                  <a:srgbClr val="002060"/>
                </a:solidFill>
              </a:rPr>
              <a:t>.)</a:t>
            </a:r>
          </a:p>
          <a:p>
            <a:pPr>
              <a:spcBef>
                <a:spcPts val="0"/>
              </a:spcBef>
            </a:pPr>
            <a:r>
              <a:rPr lang="uk-UA" sz="2200" dirty="0" err="1">
                <a:solidFill>
                  <a:srgbClr val="002060"/>
                </a:solidFill>
              </a:rPr>
              <a:t>Neurophysiology</a:t>
            </a:r>
            <a:r>
              <a:rPr lang="uk-UA" sz="2200" dirty="0">
                <a:solidFill>
                  <a:srgbClr val="002060"/>
                </a:solidFill>
              </a:rPr>
              <a:t> : </a:t>
            </a:r>
            <a:r>
              <a:rPr lang="uk-UA" sz="2200" dirty="0" err="1">
                <a:solidFill>
                  <a:srgbClr val="002060"/>
                </a:solidFill>
              </a:rPr>
              <a:t>handbook</a:t>
            </a:r>
            <a:r>
              <a:rPr lang="uk-UA" sz="2200" dirty="0">
                <a:solidFill>
                  <a:srgbClr val="002060"/>
                </a:solidFill>
              </a:rPr>
              <a:t> </a:t>
            </a:r>
            <a:r>
              <a:rPr lang="uk-UA" sz="2200" dirty="0" err="1">
                <a:solidFill>
                  <a:srgbClr val="002060"/>
                </a:solidFill>
              </a:rPr>
              <a:t>for</a:t>
            </a:r>
            <a:r>
              <a:rPr lang="uk-UA" sz="2200" dirty="0">
                <a:solidFill>
                  <a:srgbClr val="002060"/>
                </a:solidFill>
              </a:rPr>
              <a:t> </a:t>
            </a:r>
            <a:r>
              <a:rPr lang="uk-UA" sz="2200" dirty="0" err="1">
                <a:solidFill>
                  <a:srgbClr val="002060"/>
                </a:solidFill>
              </a:rPr>
              <a:t>the</a:t>
            </a:r>
            <a:r>
              <a:rPr lang="uk-UA" sz="2200" dirty="0">
                <a:solidFill>
                  <a:srgbClr val="002060"/>
                </a:solidFill>
              </a:rPr>
              <a:t> </a:t>
            </a:r>
            <a:r>
              <a:rPr lang="uk-UA" sz="2200" dirty="0" err="1">
                <a:solidFill>
                  <a:srgbClr val="002060"/>
                </a:solidFill>
              </a:rPr>
              <a:t>students</a:t>
            </a:r>
            <a:r>
              <a:rPr lang="uk-UA" sz="2200" dirty="0">
                <a:solidFill>
                  <a:srgbClr val="002060"/>
                </a:solidFill>
              </a:rPr>
              <a:t> </a:t>
            </a:r>
            <a:r>
              <a:rPr lang="uk-UA" sz="2200" dirty="0" err="1">
                <a:solidFill>
                  <a:srgbClr val="002060"/>
                </a:solidFill>
              </a:rPr>
              <a:t>of</a:t>
            </a:r>
            <a:r>
              <a:rPr lang="uk-UA" sz="2200" dirty="0">
                <a:solidFill>
                  <a:srgbClr val="002060"/>
                </a:solidFill>
              </a:rPr>
              <a:t> </a:t>
            </a:r>
            <a:r>
              <a:rPr lang="uk-UA" sz="2200" dirty="0" err="1">
                <a:solidFill>
                  <a:srgbClr val="002060"/>
                </a:solidFill>
              </a:rPr>
              <a:t>medical</a:t>
            </a:r>
            <a:r>
              <a:rPr lang="uk-UA" sz="2200" dirty="0">
                <a:solidFill>
                  <a:srgbClr val="002060"/>
                </a:solidFill>
              </a:rPr>
              <a:t> </a:t>
            </a:r>
            <a:r>
              <a:rPr lang="uk-UA" sz="2200" dirty="0" err="1">
                <a:solidFill>
                  <a:srgbClr val="002060"/>
                </a:solidFill>
              </a:rPr>
              <a:t>faculty</a:t>
            </a:r>
            <a:r>
              <a:rPr lang="uk-UA" sz="2200" dirty="0">
                <a:solidFill>
                  <a:srgbClr val="002060"/>
                </a:solidFill>
              </a:rPr>
              <a:t>. Module-1. / </a:t>
            </a:r>
            <a:r>
              <a:rPr lang="uk-UA" sz="2200" dirty="0" err="1">
                <a:solidFill>
                  <a:srgbClr val="002060"/>
                </a:solidFill>
              </a:rPr>
              <a:t>V.M.Moroz</a:t>
            </a:r>
            <a:r>
              <a:rPr lang="uk-UA" sz="2200" dirty="0">
                <a:solidFill>
                  <a:srgbClr val="002060"/>
                </a:solidFill>
              </a:rPr>
              <a:t>, </a:t>
            </a:r>
            <a:r>
              <a:rPr lang="uk-UA" sz="2200" dirty="0" err="1">
                <a:solidFill>
                  <a:srgbClr val="002060"/>
                </a:solidFill>
              </a:rPr>
              <a:t>M.V.Yoltukhivskyy</a:t>
            </a:r>
            <a:r>
              <a:rPr lang="uk-UA" sz="2200" dirty="0">
                <a:solidFill>
                  <a:srgbClr val="002060"/>
                </a:solidFill>
              </a:rPr>
              <a:t>, O.V.</a:t>
            </a:r>
            <a:r>
              <a:rPr lang="uk-UA" sz="2200" dirty="0" err="1">
                <a:solidFill>
                  <a:srgbClr val="002060"/>
                </a:solidFill>
              </a:rPr>
              <a:t>Dovgan</a:t>
            </a:r>
            <a:r>
              <a:rPr lang="uk-UA" sz="2200" dirty="0">
                <a:solidFill>
                  <a:srgbClr val="002060"/>
                </a:solidFill>
              </a:rPr>
              <a:t>’,</a:t>
            </a:r>
            <a:r>
              <a:rPr lang="uk-UA" sz="2200" dirty="0" err="1">
                <a:solidFill>
                  <a:srgbClr val="002060"/>
                </a:solidFill>
              </a:rPr>
              <a:t>O.D.Omelchenko</a:t>
            </a:r>
            <a:r>
              <a:rPr lang="uk-UA" sz="2200" dirty="0">
                <a:solidFill>
                  <a:srgbClr val="002060"/>
                </a:solidFill>
              </a:rPr>
              <a:t>, </a:t>
            </a:r>
            <a:r>
              <a:rPr lang="uk-UA" sz="2200" dirty="0" err="1">
                <a:solidFill>
                  <a:srgbClr val="002060"/>
                </a:solidFill>
              </a:rPr>
              <a:t>O.V.Bogomaz</a:t>
            </a:r>
            <a:r>
              <a:rPr lang="uk-UA" sz="2200" dirty="0">
                <a:solidFill>
                  <a:srgbClr val="002060"/>
                </a:solidFill>
              </a:rPr>
              <a:t>, </a:t>
            </a:r>
            <a:r>
              <a:rPr lang="uk-UA" sz="2200" dirty="0" err="1">
                <a:solidFill>
                  <a:srgbClr val="002060"/>
                </a:solidFill>
              </a:rPr>
              <a:t>Gusakova</a:t>
            </a:r>
            <a:r>
              <a:rPr lang="uk-UA" sz="2200" dirty="0">
                <a:solidFill>
                  <a:srgbClr val="002060"/>
                </a:solidFill>
              </a:rPr>
              <a:t> I.V., </a:t>
            </a:r>
            <a:r>
              <a:rPr lang="uk-UA" sz="2200" dirty="0" err="1">
                <a:solidFill>
                  <a:srgbClr val="002060"/>
                </a:solidFill>
              </a:rPr>
              <a:t>Nikolaenko</a:t>
            </a:r>
            <a:r>
              <a:rPr lang="uk-UA" sz="2200" dirty="0">
                <a:solidFill>
                  <a:srgbClr val="002060"/>
                </a:solidFill>
              </a:rPr>
              <a:t> O.O., </a:t>
            </a:r>
            <a:r>
              <a:rPr lang="uk-UA" sz="2200" dirty="0" err="1">
                <a:solidFill>
                  <a:srgbClr val="002060"/>
                </a:solidFill>
              </a:rPr>
              <a:t>Rokunets</a:t>
            </a:r>
            <a:r>
              <a:rPr lang="uk-UA" sz="2200" dirty="0">
                <a:solidFill>
                  <a:srgbClr val="002060"/>
                </a:solidFill>
              </a:rPr>
              <a:t> I.L., </a:t>
            </a:r>
            <a:r>
              <a:rPr lang="uk-UA" sz="2200" dirty="0" err="1">
                <a:solidFill>
                  <a:srgbClr val="002060"/>
                </a:solidFill>
              </a:rPr>
              <a:t>Kostiuk</a:t>
            </a:r>
            <a:r>
              <a:rPr lang="uk-UA" sz="2200" dirty="0">
                <a:solidFill>
                  <a:srgbClr val="002060"/>
                </a:solidFill>
              </a:rPr>
              <a:t> L.V. – </a:t>
            </a:r>
            <a:r>
              <a:rPr lang="uk-UA" sz="2200" dirty="0" err="1">
                <a:solidFill>
                  <a:srgbClr val="002060"/>
                </a:solidFill>
              </a:rPr>
              <a:t>Vinnitsia</a:t>
            </a:r>
            <a:r>
              <a:rPr lang="uk-UA" sz="2200" dirty="0">
                <a:solidFill>
                  <a:srgbClr val="002060"/>
                </a:solidFill>
              </a:rPr>
              <a:t>, 2022. - 30 p.</a:t>
            </a:r>
          </a:p>
          <a:p>
            <a:pPr>
              <a:spcBef>
                <a:spcPts val="0"/>
              </a:spcBef>
            </a:pPr>
            <a:r>
              <a:rPr lang="uk-UA" sz="2200" dirty="0">
                <a:solidFill>
                  <a:srgbClr val="002060"/>
                </a:solidFill>
              </a:rPr>
              <a:t>Нейрофізіологія : навчально-методичний посібник для студентів медичного факультету № 1, № 2. – 2-е вид. </a:t>
            </a:r>
            <a:r>
              <a:rPr lang="uk-UA" sz="2200" dirty="0" err="1">
                <a:solidFill>
                  <a:srgbClr val="002060"/>
                </a:solidFill>
              </a:rPr>
              <a:t>В.М.Мороз</a:t>
            </a:r>
            <a:r>
              <a:rPr lang="uk-UA" sz="2200" dirty="0">
                <a:solidFill>
                  <a:srgbClr val="002060"/>
                </a:solidFill>
              </a:rPr>
              <a:t>, О.В. Власенко, </a:t>
            </a:r>
            <a:r>
              <a:rPr lang="uk-UA" sz="2200" dirty="0" err="1">
                <a:solidFill>
                  <a:srgbClr val="002060"/>
                </a:solidFill>
              </a:rPr>
              <a:t>М.В.Йолтухівський</a:t>
            </a:r>
            <a:r>
              <a:rPr lang="uk-UA" sz="2200" dirty="0">
                <a:solidFill>
                  <a:srgbClr val="002060"/>
                </a:solidFill>
              </a:rPr>
              <a:t>, О.В. Богомаз,  </a:t>
            </a:r>
            <a:r>
              <a:rPr lang="uk-UA" sz="2200" dirty="0" err="1">
                <a:solidFill>
                  <a:srgbClr val="002060"/>
                </a:solidFill>
              </a:rPr>
              <a:t>Т.І.Борейко</a:t>
            </a:r>
            <a:r>
              <a:rPr lang="uk-UA" sz="2200" dirty="0">
                <a:solidFill>
                  <a:srgbClr val="002060"/>
                </a:solidFill>
              </a:rPr>
              <a:t>, П.Т. Дацишин,  </a:t>
            </a:r>
            <a:r>
              <a:rPr lang="uk-UA" sz="2200" dirty="0" err="1">
                <a:solidFill>
                  <a:srgbClr val="002060"/>
                </a:solidFill>
              </a:rPr>
              <a:t>Л.П.Дем’яненко</a:t>
            </a:r>
            <a:r>
              <a:rPr lang="uk-UA" sz="2200" dirty="0">
                <a:solidFill>
                  <a:srgbClr val="002060"/>
                </a:solidFill>
              </a:rPr>
              <a:t>,  </a:t>
            </a:r>
            <a:r>
              <a:rPr lang="uk-UA" sz="2200" dirty="0" err="1">
                <a:solidFill>
                  <a:srgbClr val="002060"/>
                </a:solidFill>
              </a:rPr>
              <a:t>О.В.Довгань</a:t>
            </a:r>
            <a:r>
              <a:rPr lang="uk-UA" sz="2200" dirty="0">
                <a:solidFill>
                  <a:srgbClr val="002060"/>
                </a:solidFill>
              </a:rPr>
              <a:t>, Л.В. Костюк, </a:t>
            </a:r>
            <a:r>
              <a:rPr lang="uk-UA" sz="2200" dirty="0" err="1">
                <a:solidFill>
                  <a:srgbClr val="002060"/>
                </a:solidFill>
              </a:rPr>
              <a:t>О.Д.Омельченко</a:t>
            </a:r>
            <a:r>
              <a:rPr lang="uk-UA" sz="2200" dirty="0">
                <a:solidFill>
                  <a:srgbClr val="002060"/>
                </a:solidFill>
              </a:rPr>
              <a:t>, </a:t>
            </a:r>
            <a:r>
              <a:rPr lang="uk-UA" sz="2200" dirty="0" err="1">
                <a:solidFill>
                  <a:srgbClr val="002060"/>
                </a:solidFill>
              </a:rPr>
              <a:t>Т.П.Рисинець</a:t>
            </a:r>
            <a:r>
              <a:rPr lang="uk-UA" sz="2200" dirty="0">
                <a:solidFill>
                  <a:srgbClr val="002060"/>
                </a:solidFill>
              </a:rPr>
              <a:t>, </a:t>
            </a:r>
            <a:r>
              <a:rPr lang="uk-UA" sz="2200" dirty="0" err="1">
                <a:solidFill>
                  <a:srgbClr val="002060"/>
                </a:solidFill>
              </a:rPr>
              <a:t>І.Л.Рокунець</a:t>
            </a:r>
            <a:r>
              <a:rPr lang="uk-UA" sz="2200" dirty="0">
                <a:solidFill>
                  <a:srgbClr val="002060"/>
                </a:solidFill>
              </a:rPr>
              <a:t>,  </a:t>
            </a:r>
            <a:r>
              <a:rPr lang="uk-UA" sz="2200" dirty="0" err="1">
                <a:solidFill>
                  <a:srgbClr val="002060"/>
                </a:solidFill>
              </a:rPr>
              <a:t>К.В.Супрунов</a:t>
            </a:r>
            <a:r>
              <a:rPr lang="uk-UA" sz="2200" dirty="0">
                <a:solidFill>
                  <a:srgbClr val="002060"/>
                </a:solidFill>
              </a:rPr>
              <a:t>. Вінниця - 2022 – 33 с.</a:t>
            </a:r>
          </a:p>
          <a:p>
            <a:pPr>
              <a:spcBef>
                <a:spcPts val="0"/>
              </a:spcBef>
            </a:pPr>
            <a:r>
              <a:rPr lang="uk-UA" sz="2200" dirty="0">
                <a:solidFill>
                  <a:srgbClr val="002060"/>
                </a:solidFill>
              </a:rPr>
              <a:t>Мороз В. М., Йолтухівський М. В., Власенко О. В., Московко С. П., Московко Г. С., Богомаз О. В., </a:t>
            </a:r>
            <a:r>
              <a:rPr lang="uk-UA" sz="2200" dirty="0" err="1">
                <a:solidFill>
                  <a:srgbClr val="002060"/>
                </a:solidFill>
              </a:rPr>
              <a:t>Рокунець</a:t>
            </a:r>
            <a:r>
              <a:rPr lang="uk-UA" sz="2200" dirty="0">
                <a:solidFill>
                  <a:srgbClr val="002060"/>
                </a:solidFill>
              </a:rPr>
              <a:t> І. Л., Тищенко І. В., Костюк Л. В., </a:t>
            </a:r>
            <a:r>
              <a:rPr lang="uk-UA" sz="2200" dirty="0" err="1">
                <a:solidFill>
                  <a:srgbClr val="002060"/>
                </a:solidFill>
              </a:rPr>
              <a:t>Супрунов</a:t>
            </a:r>
            <a:r>
              <a:rPr lang="uk-UA" sz="2200" dirty="0">
                <a:solidFill>
                  <a:srgbClr val="002060"/>
                </a:solidFill>
              </a:rPr>
              <a:t> К. В. Ходьба людини. – Вінниця. – 2022. - 304 с., іл.72. </a:t>
            </a:r>
            <a:r>
              <a:rPr lang="en-US" sz="2200" dirty="0">
                <a:solidFill>
                  <a:srgbClr val="002060"/>
                </a:solidFill>
              </a:rPr>
              <a:t>ISBN</a:t>
            </a:r>
            <a:r>
              <a:rPr lang="ru-RU" sz="2200" dirty="0">
                <a:solidFill>
                  <a:srgbClr val="002060"/>
                </a:solidFill>
              </a:rPr>
              <a:t> 978-617-552-128-1 </a:t>
            </a:r>
            <a:r>
              <a:rPr lang="uk-UA" sz="2200" dirty="0">
                <a:solidFill>
                  <a:srgbClr val="002060"/>
                </a:solidFill>
              </a:rPr>
              <a:t>(</a:t>
            </a:r>
            <a:r>
              <a:rPr lang="uk-UA" sz="2200" dirty="0" err="1">
                <a:solidFill>
                  <a:srgbClr val="002060"/>
                </a:solidFill>
              </a:rPr>
              <a:t>укр</a:t>
            </a:r>
            <a:r>
              <a:rPr lang="uk-UA" sz="2200" dirty="0">
                <a:solidFill>
                  <a:srgbClr val="002060"/>
                </a:solidFill>
              </a:rPr>
              <a:t>.)</a:t>
            </a:r>
          </a:p>
          <a:p>
            <a:pPr lvl="0">
              <a:spcBef>
                <a:spcPts val="0"/>
              </a:spcBef>
            </a:pPr>
            <a:r>
              <a:rPr lang="uk-UA" sz="2200" dirty="0">
                <a:solidFill>
                  <a:srgbClr val="002060"/>
                </a:solidFill>
              </a:rPr>
              <a:t>Фізіологія : підручник для </a:t>
            </a:r>
            <a:r>
              <a:rPr lang="uk-UA" sz="2200" dirty="0" err="1">
                <a:solidFill>
                  <a:srgbClr val="002060"/>
                </a:solidFill>
              </a:rPr>
              <a:t>студ</a:t>
            </a:r>
            <a:r>
              <a:rPr lang="uk-UA" sz="2200" dirty="0">
                <a:solidFill>
                  <a:srgbClr val="002060"/>
                </a:solidFill>
              </a:rPr>
              <a:t>. </a:t>
            </a:r>
            <a:r>
              <a:rPr lang="uk-UA" sz="2200" dirty="0" err="1">
                <a:solidFill>
                  <a:srgbClr val="002060"/>
                </a:solidFill>
              </a:rPr>
              <a:t>вищ</a:t>
            </a:r>
            <a:r>
              <a:rPr lang="uk-UA" sz="2200" dirty="0">
                <a:solidFill>
                  <a:srgbClr val="002060"/>
                </a:solidFill>
              </a:rPr>
              <a:t>. мед. </a:t>
            </a:r>
            <a:r>
              <a:rPr lang="uk-UA" sz="2200" dirty="0" err="1">
                <a:solidFill>
                  <a:srgbClr val="002060"/>
                </a:solidFill>
              </a:rPr>
              <a:t>навч</a:t>
            </a:r>
            <a:r>
              <a:rPr lang="uk-UA" sz="2200" dirty="0">
                <a:solidFill>
                  <a:srgbClr val="002060"/>
                </a:solidFill>
              </a:rPr>
              <a:t>. закладів / </a:t>
            </a:r>
            <a:r>
              <a:rPr lang="uk-UA" sz="2200" dirty="0" err="1">
                <a:solidFill>
                  <a:srgbClr val="002060"/>
                </a:solidFill>
              </a:rPr>
              <a:t>В.Г.Шевчук</a:t>
            </a:r>
            <a:r>
              <a:rPr lang="uk-UA" sz="2200" dirty="0">
                <a:solidFill>
                  <a:srgbClr val="002060"/>
                </a:solidFill>
              </a:rPr>
              <a:t>, </a:t>
            </a:r>
            <a:r>
              <a:rPr lang="uk-UA" sz="2200" dirty="0" err="1">
                <a:solidFill>
                  <a:srgbClr val="002060"/>
                </a:solidFill>
              </a:rPr>
              <a:t>В.М.Мороз</a:t>
            </a:r>
            <a:r>
              <a:rPr lang="uk-UA" sz="2200" dirty="0">
                <a:solidFill>
                  <a:srgbClr val="002060"/>
                </a:solidFill>
              </a:rPr>
              <a:t>, </a:t>
            </a:r>
            <a:r>
              <a:rPr lang="uk-UA" sz="2200" dirty="0" err="1">
                <a:solidFill>
                  <a:srgbClr val="002060"/>
                </a:solidFill>
              </a:rPr>
              <a:t>С.М.Бєлан</a:t>
            </a:r>
            <a:r>
              <a:rPr lang="uk-UA" sz="2200" dirty="0">
                <a:solidFill>
                  <a:srgbClr val="002060"/>
                </a:solidFill>
              </a:rPr>
              <a:t>, </a:t>
            </a:r>
            <a:r>
              <a:rPr lang="uk-UA" sz="2200" dirty="0" err="1">
                <a:solidFill>
                  <a:srgbClr val="002060"/>
                </a:solidFill>
              </a:rPr>
              <a:t>М.Р.Гжегоцький</a:t>
            </a:r>
            <a:r>
              <a:rPr lang="uk-UA" sz="2200" dirty="0">
                <a:solidFill>
                  <a:srgbClr val="002060"/>
                </a:solidFill>
              </a:rPr>
              <a:t>, </a:t>
            </a:r>
            <a:r>
              <a:rPr lang="uk-UA" sz="2200" dirty="0" err="1">
                <a:solidFill>
                  <a:srgbClr val="002060"/>
                </a:solidFill>
              </a:rPr>
              <a:t>М.В.Йолтухівський</a:t>
            </a:r>
            <a:r>
              <a:rPr lang="uk-UA" sz="2200" dirty="0">
                <a:solidFill>
                  <a:srgbClr val="002060"/>
                </a:solidFill>
              </a:rPr>
              <a:t>; за редакцією </a:t>
            </a:r>
            <a:r>
              <a:rPr lang="uk-UA" sz="2200" dirty="0" err="1">
                <a:solidFill>
                  <a:srgbClr val="002060"/>
                </a:solidFill>
              </a:rPr>
              <a:t>В.Г.Шевчука</a:t>
            </a:r>
            <a:r>
              <a:rPr lang="uk-UA" sz="2200" dirty="0">
                <a:solidFill>
                  <a:srgbClr val="002060"/>
                </a:solidFill>
              </a:rPr>
              <a:t>. – Вид. 2-тє. – Вінниця : Нова Книга, 2015. – 448 с. : </a:t>
            </a:r>
            <a:r>
              <a:rPr lang="uk-UA" sz="2200" dirty="0" err="1">
                <a:solidFill>
                  <a:srgbClr val="002060"/>
                </a:solidFill>
              </a:rPr>
              <a:t>іл</a:t>
            </a:r>
            <a:r>
              <a:rPr lang="uk-UA" sz="2200" dirty="0">
                <a:solidFill>
                  <a:srgbClr val="002060"/>
                </a:solidFill>
              </a:rPr>
              <a:t>.</a:t>
            </a:r>
          </a:p>
          <a:p>
            <a:pPr lvl="0">
              <a:spcBef>
                <a:spcPts val="0"/>
              </a:spcBef>
            </a:pPr>
            <a:r>
              <a:rPr lang="uk-UA" sz="2200" dirty="0">
                <a:solidFill>
                  <a:srgbClr val="002060"/>
                </a:solidFill>
              </a:rPr>
              <a:t>Фізіологія : підручник для </a:t>
            </a:r>
            <a:r>
              <a:rPr lang="uk-UA" sz="2200" dirty="0" err="1">
                <a:solidFill>
                  <a:srgbClr val="002060"/>
                </a:solidFill>
              </a:rPr>
              <a:t>студ</a:t>
            </a:r>
            <a:r>
              <a:rPr lang="uk-UA" sz="2200" dirty="0">
                <a:solidFill>
                  <a:srgbClr val="002060"/>
                </a:solidFill>
              </a:rPr>
              <a:t>. </a:t>
            </a:r>
            <a:r>
              <a:rPr lang="uk-UA" sz="2200" dirty="0" err="1">
                <a:solidFill>
                  <a:srgbClr val="002060"/>
                </a:solidFill>
              </a:rPr>
              <a:t>вищ</a:t>
            </a:r>
            <a:r>
              <a:rPr lang="uk-UA" sz="2200" dirty="0">
                <a:solidFill>
                  <a:srgbClr val="002060"/>
                </a:solidFill>
              </a:rPr>
              <a:t>. мед. </a:t>
            </a:r>
            <a:r>
              <a:rPr lang="uk-UA" sz="2200" dirty="0" err="1">
                <a:solidFill>
                  <a:srgbClr val="002060"/>
                </a:solidFill>
              </a:rPr>
              <a:t>навч</a:t>
            </a:r>
            <a:r>
              <a:rPr lang="uk-UA" sz="2200" dirty="0">
                <a:solidFill>
                  <a:srgbClr val="002060"/>
                </a:solidFill>
              </a:rPr>
              <a:t>. закладів / </a:t>
            </a:r>
            <a:r>
              <a:rPr lang="uk-UA" sz="2200" dirty="0" err="1">
                <a:solidFill>
                  <a:srgbClr val="002060"/>
                </a:solidFill>
              </a:rPr>
              <a:t>В.Г.Шевчук</a:t>
            </a:r>
            <a:r>
              <a:rPr lang="uk-UA" sz="2200" dirty="0">
                <a:solidFill>
                  <a:srgbClr val="002060"/>
                </a:solidFill>
              </a:rPr>
              <a:t>, </a:t>
            </a:r>
            <a:r>
              <a:rPr lang="uk-UA" sz="2200" dirty="0" err="1">
                <a:solidFill>
                  <a:srgbClr val="002060"/>
                </a:solidFill>
              </a:rPr>
              <a:t>В.М.Мороз</a:t>
            </a:r>
            <a:r>
              <a:rPr lang="uk-UA" sz="2200" dirty="0">
                <a:solidFill>
                  <a:srgbClr val="002060"/>
                </a:solidFill>
              </a:rPr>
              <a:t>, </a:t>
            </a:r>
            <a:r>
              <a:rPr lang="uk-UA" sz="2200" dirty="0" err="1">
                <a:solidFill>
                  <a:srgbClr val="002060"/>
                </a:solidFill>
              </a:rPr>
              <a:t>С.М.Бєлан</a:t>
            </a:r>
            <a:r>
              <a:rPr lang="uk-UA" sz="2200" dirty="0">
                <a:solidFill>
                  <a:srgbClr val="002060"/>
                </a:solidFill>
              </a:rPr>
              <a:t>, </a:t>
            </a:r>
            <a:r>
              <a:rPr lang="uk-UA" sz="2200" dirty="0" err="1">
                <a:solidFill>
                  <a:srgbClr val="002060"/>
                </a:solidFill>
              </a:rPr>
              <a:t>М.Р.Гжегоцький</a:t>
            </a:r>
            <a:r>
              <a:rPr lang="uk-UA" sz="2200" dirty="0">
                <a:solidFill>
                  <a:srgbClr val="002060"/>
                </a:solidFill>
              </a:rPr>
              <a:t>, </a:t>
            </a:r>
            <a:r>
              <a:rPr lang="uk-UA" sz="2200" dirty="0" err="1">
                <a:solidFill>
                  <a:srgbClr val="002060"/>
                </a:solidFill>
              </a:rPr>
              <a:t>М.В.Йолтухівський</a:t>
            </a:r>
            <a:r>
              <a:rPr lang="uk-UA" sz="2200" dirty="0">
                <a:solidFill>
                  <a:srgbClr val="002060"/>
                </a:solidFill>
              </a:rPr>
              <a:t>; за редакцією </a:t>
            </a:r>
            <a:r>
              <a:rPr lang="uk-UA" sz="2200" dirty="0" err="1">
                <a:solidFill>
                  <a:srgbClr val="002060"/>
                </a:solidFill>
              </a:rPr>
              <a:t>В.Г.Шевчука</a:t>
            </a:r>
            <a:r>
              <a:rPr lang="uk-UA" sz="2200" dirty="0">
                <a:solidFill>
                  <a:srgbClr val="002060"/>
                </a:solidFill>
              </a:rPr>
              <a:t>. – Вид. 3-тє. – Вінниця : Нова Книга, 2017. – 448 с. : </a:t>
            </a:r>
            <a:r>
              <a:rPr lang="uk-UA" sz="2200" dirty="0" err="1">
                <a:solidFill>
                  <a:srgbClr val="002060"/>
                </a:solidFill>
              </a:rPr>
              <a:t>іл</a:t>
            </a:r>
            <a:r>
              <a:rPr lang="uk-UA" sz="2200" dirty="0">
                <a:solidFill>
                  <a:srgbClr val="002060"/>
                </a:solidFill>
              </a:rPr>
              <a:t>.</a:t>
            </a:r>
          </a:p>
          <a:p>
            <a:pPr lvl="0">
              <a:spcBef>
                <a:spcPts val="0"/>
              </a:spcBef>
            </a:pPr>
            <a:r>
              <a:rPr lang="uk-UA" sz="2200" dirty="0" err="1">
                <a:solidFill>
                  <a:srgbClr val="002060"/>
                </a:solidFill>
              </a:rPr>
              <a:t>Moroz</a:t>
            </a:r>
            <a:r>
              <a:rPr lang="uk-UA" sz="2200" dirty="0">
                <a:solidFill>
                  <a:srgbClr val="002060"/>
                </a:solidFill>
              </a:rPr>
              <a:t> V.M., </a:t>
            </a:r>
            <a:r>
              <a:rPr lang="uk-UA" sz="2200" dirty="0" err="1">
                <a:solidFill>
                  <a:srgbClr val="002060"/>
                </a:solidFill>
              </a:rPr>
              <a:t>Shandra</a:t>
            </a:r>
            <a:r>
              <a:rPr lang="uk-UA" sz="2200" dirty="0">
                <a:solidFill>
                  <a:srgbClr val="002060"/>
                </a:solidFill>
              </a:rPr>
              <a:t> O.A., </a:t>
            </a:r>
            <a:r>
              <a:rPr lang="uk-UA" sz="2200" dirty="0" err="1">
                <a:solidFill>
                  <a:srgbClr val="002060"/>
                </a:solidFill>
              </a:rPr>
              <a:t>Vastyanov</a:t>
            </a:r>
            <a:r>
              <a:rPr lang="uk-UA" sz="2200" dirty="0">
                <a:solidFill>
                  <a:srgbClr val="002060"/>
                </a:solidFill>
              </a:rPr>
              <a:t> R.S., </a:t>
            </a:r>
            <a:r>
              <a:rPr lang="uk-UA" sz="2200" dirty="0" err="1">
                <a:solidFill>
                  <a:srgbClr val="002060"/>
                </a:solidFill>
              </a:rPr>
              <a:t>Yoltukhivsky</a:t>
            </a:r>
            <a:r>
              <a:rPr lang="uk-UA" sz="2200" dirty="0">
                <a:solidFill>
                  <a:srgbClr val="002060"/>
                </a:solidFill>
              </a:rPr>
              <a:t> M.V., </a:t>
            </a:r>
            <a:r>
              <a:rPr lang="uk-UA" sz="2200" dirty="0" err="1">
                <a:solidFill>
                  <a:srgbClr val="002060"/>
                </a:solidFill>
              </a:rPr>
              <a:t>Omelchenko</a:t>
            </a:r>
            <a:r>
              <a:rPr lang="uk-UA" sz="2200" dirty="0">
                <a:solidFill>
                  <a:srgbClr val="002060"/>
                </a:solidFill>
              </a:rPr>
              <a:t> O.D. </a:t>
            </a:r>
            <a:r>
              <a:rPr lang="uk-UA" sz="2200" dirty="0" err="1">
                <a:solidFill>
                  <a:srgbClr val="002060"/>
                </a:solidFill>
              </a:rPr>
              <a:t>Phisiology</a:t>
            </a:r>
            <a:r>
              <a:rPr lang="uk-UA" sz="2200" dirty="0">
                <a:solidFill>
                  <a:srgbClr val="002060"/>
                </a:solidFill>
              </a:rPr>
              <a:t> : </a:t>
            </a:r>
            <a:r>
              <a:rPr lang="uk-UA" sz="2200" dirty="0" err="1">
                <a:solidFill>
                  <a:srgbClr val="002060"/>
                </a:solidFill>
              </a:rPr>
              <a:t>Textbook</a:t>
            </a:r>
            <a:r>
              <a:rPr lang="uk-UA" sz="2200" dirty="0">
                <a:solidFill>
                  <a:srgbClr val="002060"/>
                </a:solidFill>
              </a:rPr>
              <a:t> / </a:t>
            </a:r>
            <a:r>
              <a:rPr lang="uk-UA" sz="2200" dirty="0" err="1">
                <a:solidFill>
                  <a:srgbClr val="002060"/>
                </a:solidFill>
              </a:rPr>
              <a:t>Edited</a:t>
            </a:r>
            <a:r>
              <a:rPr lang="uk-UA" sz="2200" dirty="0">
                <a:solidFill>
                  <a:srgbClr val="002060"/>
                </a:solidFill>
              </a:rPr>
              <a:t> </a:t>
            </a:r>
            <a:r>
              <a:rPr lang="uk-UA" sz="2200" dirty="0" err="1">
                <a:solidFill>
                  <a:srgbClr val="002060"/>
                </a:solidFill>
              </a:rPr>
              <a:t>by</a:t>
            </a:r>
            <a:r>
              <a:rPr lang="uk-UA" sz="2200" dirty="0">
                <a:solidFill>
                  <a:srgbClr val="002060"/>
                </a:solidFill>
              </a:rPr>
              <a:t> </a:t>
            </a:r>
            <a:r>
              <a:rPr lang="uk-UA" sz="2200" dirty="0" err="1">
                <a:solidFill>
                  <a:srgbClr val="002060"/>
                </a:solidFill>
              </a:rPr>
              <a:t>V.M.Moroz</a:t>
            </a:r>
            <a:r>
              <a:rPr lang="uk-UA" sz="2200" dirty="0">
                <a:solidFill>
                  <a:srgbClr val="002060"/>
                </a:solidFill>
              </a:rPr>
              <a:t>, </a:t>
            </a:r>
            <a:r>
              <a:rPr lang="uk-UA" sz="2200" dirty="0" err="1">
                <a:solidFill>
                  <a:srgbClr val="002060"/>
                </a:solidFill>
              </a:rPr>
              <a:t>O.A.Shandra</a:t>
            </a:r>
            <a:r>
              <a:rPr lang="uk-UA" sz="2200" dirty="0">
                <a:solidFill>
                  <a:srgbClr val="002060"/>
                </a:solidFill>
              </a:rPr>
              <a:t>. – </a:t>
            </a:r>
            <a:r>
              <a:rPr lang="uk-UA" sz="2200" dirty="0" err="1">
                <a:solidFill>
                  <a:srgbClr val="002060"/>
                </a:solidFill>
              </a:rPr>
              <a:t>Vinnytsia</a:t>
            </a:r>
            <a:r>
              <a:rPr lang="uk-UA" sz="2200" dirty="0">
                <a:solidFill>
                  <a:srgbClr val="002060"/>
                </a:solidFill>
              </a:rPr>
              <a:t>: </a:t>
            </a:r>
            <a:r>
              <a:rPr lang="uk-UA" sz="2200" dirty="0" err="1">
                <a:solidFill>
                  <a:srgbClr val="002060"/>
                </a:solidFill>
              </a:rPr>
              <a:t>Nova</a:t>
            </a:r>
            <a:r>
              <a:rPr lang="uk-UA" sz="2200" dirty="0">
                <a:solidFill>
                  <a:srgbClr val="002060"/>
                </a:solidFill>
              </a:rPr>
              <a:t> </a:t>
            </a:r>
            <a:r>
              <a:rPr lang="uk-UA" sz="2200" dirty="0" err="1">
                <a:solidFill>
                  <a:srgbClr val="002060"/>
                </a:solidFill>
              </a:rPr>
              <a:t>Knyha</a:t>
            </a:r>
            <a:r>
              <a:rPr lang="uk-UA" sz="2200" dirty="0">
                <a:solidFill>
                  <a:srgbClr val="002060"/>
                </a:solidFill>
              </a:rPr>
              <a:t> </a:t>
            </a:r>
            <a:r>
              <a:rPr lang="uk-UA" sz="2200" dirty="0" err="1">
                <a:solidFill>
                  <a:srgbClr val="002060"/>
                </a:solidFill>
              </a:rPr>
              <a:t>Publishers</a:t>
            </a:r>
            <a:r>
              <a:rPr lang="uk-UA" sz="2200" dirty="0">
                <a:solidFill>
                  <a:srgbClr val="002060"/>
                </a:solidFill>
              </a:rPr>
              <a:t>, 2011. – 888 p.  </a:t>
            </a:r>
          </a:p>
          <a:p>
            <a:pPr lvl="0">
              <a:spcBef>
                <a:spcPts val="0"/>
              </a:spcBef>
            </a:pPr>
            <a:r>
              <a:rPr lang="uk-UA" sz="2200" dirty="0" err="1">
                <a:solidFill>
                  <a:srgbClr val="002060"/>
                </a:solidFill>
              </a:rPr>
              <a:t>Moroz</a:t>
            </a:r>
            <a:r>
              <a:rPr lang="uk-UA" sz="2200" dirty="0">
                <a:solidFill>
                  <a:srgbClr val="002060"/>
                </a:solidFill>
              </a:rPr>
              <a:t> V.M., </a:t>
            </a:r>
            <a:r>
              <a:rPr lang="uk-UA" sz="2200" dirty="0" err="1">
                <a:solidFill>
                  <a:srgbClr val="002060"/>
                </a:solidFill>
              </a:rPr>
              <a:t>Shandra</a:t>
            </a:r>
            <a:r>
              <a:rPr lang="uk-UA" sz="2200" dirty="0">
                <a:solidFill>
                  <a:srgbClr val="002060"/>
                </a:solidFill>
              </a:rPr>
              <a:t> O.A., </a:t>
            </a:r>
            <a:r>
              <a:rPr lang="uk-UA" sz="2200" dirty="0" err="1">
                <a:solidFill>
                  <a:srgbClr val="002060"/>
                </a:solidFill>
              </a:rPr>
              <a:t>Vastyanov</a:t>
            </a:r>
            <a:r>
              <a:rPr lang="uk-UA" sz="2200" dirty="0">
                <a:solidFill>
                  <a:srgbClr val="002060"/>
                </a:solidFill>
              </a:rPr>
              <a:t> R.S., </a:t>
            </a:r>
            <a:r>
              <a:rPr lang="uk-UA" sz="2200" dirty="0" err="1">
                <a:solidFill>
                  <a:srgbClr val="002060"/>
                </a:solidFill>
              </a:rPr>
              <a:t>Yoltukhivsky</a:t>
            </a:r>
            <a:r>
              <a:rPr lang="uk-UA" sz="2200" dirty="0">
                <a:solidFill>
                  <a:srgbClr val="002060"/>
                </a:solidFill>
              </a:rPr>
              <a:t> M.V., </a:t>
            </a:r>
            <a:r>
              <a:rPr lang="uk-UA" sz="2200" dirty="0" err="1">
                <a:solidFill>
                  <a:srgbClr val="002060"/>
                </a:solidFill>
              </a:rPr>
              <a:t>Omelchenko</a:t>
            </a:r>
            <a:r>
              <a:rPr lang="uk-UA" sz="2200" dirty="0">
                <a:solidFill>
                  <a:srgbClr val="002060"/>
                </a:solidFill>
              </a:rPr>
              <a:t> O.D. </a:t>
            </a:r>
            <a:r>
              <a:rPr lang="uk-UA" sz="2200" dirty="0" err="1">
                <a:solidFill>
                  <a:srgbClr val="002060"/>
                </a:solidFill>
              </a:rPr>
              <a:t>Phisiology</a:t>
            </a:r>
            <a:r>
              <a:rPr lang="uk-UA" sz="2200" dirty="0">
                <a:solidFill>
                  <a:srgbClr val="002060"/>
                </a:solidFill>
              </a:rPr>
              <a:t> : </a:t>
            </a:r>
            <a:r>
              <a:rPr lang="uk-UA" sz="2200" dirty="0" err="1">
                <a:solidFill>
                  <a:srgbClr val="002060"/>
                </a:solidFill>
              </a:rPr>
              <a:t>Textbook</a:t>
            </a:r>
            <a:r>
              <a:rPr lang="uk-UA" sz="2200" dirty="0">
                <a:solidFill>
                  <a:srgbClr val="002060"/>
                </a:solidFill>
              </a:rPr>
              <a:t> / </a:t>
            </a:r>
            <a:r>
              <a:rPr lang="uk-UA" sz="2200" dirty="0" err="1">
                <a:solidFill>
                  <a:srgbClr val="002060"/>
                </a:solidFill>
              </a:rPr>
              <a:t>Edited</a:t>
            </a:r>
            <a:r>
              <a:rPr lang="uk-UA" sz="2200" dirty="0">
                <a:solidFill>
                  <a:srgbClr val="002060"/>
                </a:solidFill>
              </a:rPr>
              <a:t> </a:t>
            </a:r>
            <a:r>
              <a:rPr lang="uk-UA" sz="2200" dirty="0" err="1">
                <a:solidFill>
                  <a:srgbClr val="002060"/>
                </a:solidFill>
              </a:rPr>
              <a:t>by</a:t>
            </a:r>
            <a:r>
              <a:rPr lang="uk-UA" sz="2200" dirty="0">
                <a:solidFill>
                  <a:srgbClr val="002060"/>
                </a:solidFill>
              </a:rPr>
              <a:t> </a:t>
            </a:r>
            <a:r>
              <a:rPr lang="uk-UA" sz="2200" dirty="0" err="1">
                <a:solidFill>
                  <a:srgbClr val="002060"/>
                </a:solidFill>
              </a:rPr>
              <a:t>V.M.Moroz</a:t>
            </a:r>
            <a:r>
              <a:rPr lang="uk-UA" sz="2200" dirty="0">
                <a:solidFill>
                  <a:srgbClr val="002060"/>
                </a:solidFill>
              </a:rPr>
              <a:t>, </a:t>
            </a:r>
            <a:r>
              <a:rPr lang="uk-UA" sz="2200" dirty="0" err="1">
                <a:solidFill>
                  <a:srgbClr val="002060"/>
                </a:solidFill>
              </a:rPr>
              <a:t>O.A.Shandra</a:t>
            </a:r>
            <a:r>
              <a:rPr lang="uk-UA" sz="2200" dirty="0">
                <a:solidFill>
                  <a:srgbClr val="002060"/>
                </a:solidFill>
              </a:rPr>
              <a:t>. – 5</a:t>
            </a:r>
            <a:r>
              <a:rPr lang="en-US" sz="2200" dirty="0" err="1">
                <a:solidFill>
                  <a:srgbClr val="002060"/>
                </a:solidFill>
              </a:rPr>
              <a:t>th</a:t>
            </a:r>
            <a:r>
              <a:rPr lang="uk-UA" sz="2200" dirty="0">
                <a:solidFill>
                  <a:srgbClr val="002060"/>
                </a:solidFill>
              </a:rPr>
              <a:t> </a:t>
            </a:r>
            <a:r>
              <a:rPr lang="uk-UA" sz="2200" dirty="0" err="1">
                <a:solidFill>
                  <a:srgbClr val="002060"/>
                </a:solidFill>
              </a:rPr>
              <a:t>edition</a:t>
            </a:r>
            <a:r>
              <a:rPr lang="uk-UA" sz="2200" dirty="0">
                <a:solidFill>
                  <a:srgbClr val="002060"/>
                </a:solidFill>
              </a:rPr>
              <a:t>. – </a:t>
            </a:r>
            <a:r>
              <a:rPr lang="uk-UA" sz="2200" dirty="0" err="1">
                <a:solidFill>
                  <a:srgbClr val="002060"/>
                </a:solidFill>
              </a:rPr>
              <a:t>Vinnytsia</a:t>
            </a:r>
            <a:r>
              <a:rPr lang="uk-UA" sz="2200" dirty="0">
                <a:solidFill>
                  <a:srgbClr val="002060"/>
                </a:solidFill>
              </a:rPr>
              <a:t>: </a:t>
            </a:r>
            <a:r>
              <a:rPr lang="uk-UA" sz="2200" dirty="0" err="1">
                <a:solidFill>
                  <a:srgbClr val="002060"/>
                </a:solidFill>
              </a:rPr>
              <a:t>Nova</a:t>
            </a:r>
            <a:r>
              <a:rPr lang="uk-UA" sz="2200" dirty="0">
                <a:solidFill>
                  <a:srgbClr val="002060"/>
                </a:solidFill>
              </a:rPr>
              <a:t> </a:t>
            </a:r>
            <a:r>
              <a:rPr lang="uk-UA" sz="2200" dirty="0" err="1">
                <a:solidFill>
                  <a:srgbClr val="002060"/>
                </a:solidFill>
              </a:rPr>
              <a:t>Knyha</a:t>
            </a:r>
            <a:r>
              <a:rPr lang="uk-UA" sz="2200" dirty="0">
                <a:solidFill>
                  <a:srgbClr val="002060"/>
                </a:solidFill>
              </a:rPr>
              <a:t> </a:t>
            </a:r>
            <a:r>
              <a:rPr lang="uk-UA" sz="2200" dirty="0" err="1">
                <a:solidFill>
                  <a:srgbClr val="002060"/>
                </a:solidFill>
              </a:rPr>
              <a:t>Publishers</a:t>
            </a:r>
            <a:r>
              <a:rPr lang="uk-UA" sz="2200" dirty="0">
                <a:solidFill>
                  <a:srgbClr val="002060"/>
                </a:solidFill>
              </a:rPr>
              <a:t>, 2020. –728 p.</a:t>
            </a:r>
          </a:p>
          <a:p>
            <a:pPr>
              <a:spcBef>
                <a:spcPts val="0"/>
              </a:spcBef>
            </a:pPr>
            <a:r>
              <a:rPr lang="uk-UA" sz="2200" dirty="0">
                <a:solidFill>
                  <a:srgbClr val="002060"/>
                </a:solidFill>
              </a:rPr>
              <a:t>Мороз В.М., Братусь Н.В., Власенко О.В., </a:t>
            </a:r>
            <a:r>
              <a:rPr lang="uk-UA" sz="2200" dirty="0" err="1">
                <a:solidFill>
                  <a:srgbClr val="002060"/>
                </a:solidFill>
              </a:rPr>
              <a:t>Йолтухівський</a:t>
            </a:r>
            <a:r>
              <a:rPr lang="uk-UA" sz="2200" dirty="0">
                <a:solidFill>
                  <a:srgbClr val="002060"/>
                </a:solidFill>
              </a:rPr>
              <a:t> М.В. та ін. Фізіологія нервової системи. Навчальний посібник для медичних </a:t>
            </a:r>
            <a:r>
              <a:rPr lang="uk-UA" sz="2200" dirty="0" err="1">
                <a:solidFill>
                  <a:srgbClr val="002060"/>
                </a:solidFill>
              </a:rPr>
              <a:t>ВНЗів</a:t>
            </a:r>
            <a:r>
              <a:rPr lang="uk-UA" sz="2200" dirty="0">
                <a:solidFill>
                  <a:srgbClr val="002060"/>
                </a:solidFill>
              </a:rPr>
              <a:t>.- Вінниця-Київ.- 2001.- 213 с.</a:t>
            </a:r>
          </a:p>
          <a:p>
            <a:pPr lvl="0">
              <a:spcBef>
                <a:spcPts val="0"/>
              </a:spcBef>
            </a:pPr>
            <a:r>
              <a:rPr lang="uk-UA" sz="2200" dirty="0" err="1">
                <a:solidFill>
                  <a:srgbClr val="002060"/>
                </a:solidFill>
              </a:rPr>
              <a:t>Гжегоцький</a:t>
            </a:r>
            <a:r>
              <a:rPr lang="uk-UA" sz="2200" dirty="0">
                <a:solidFill>
                  <a:srgbClr val="002060"/>
                </a:solidFill>
              </a:rPr>
              <a:t> М.Р., </a:t>
            </a:r>
            <a:r>
              <a:rPr lang="uk-UA" sz="2200" dirty="0" err="1">
                <a:solidFill>
                  <a:srgbClr val="002060"/>
                </a:solidFill>
              </a:rPr>
              <a:t>Філімонов</a:t>
            </a:r>
            <a:r>
              <a:rPr lang="uk-UA" sz="2200" dirty="0">
                <a:solidFill>
                  <a:srgbClr val="002060"/>
                </a:solidFill>
              </a:rPr>
              <a:t> В.І., Петришин Ю.С., </a:t>
            </a:r>
            <a:r>
              <a:rPr lang="uk-UA" sz="2200" dirty="0" err="1">
                <a:solidFill>
                  <a:srgbClr val="002060"/>
                </a:solidFill>
              </a:rPr>
              <a:t>Мисаковець</a:t>
            </a:r>
            <a:r>
              <a:rPr lang="uk-UA" sz="2200" dirty="0">
                <a:solidFill>
                  <a:srgbClr val="002060"/>
                </a:solidFill>
              </a:rPr>
              <a:t> О.Г. Фізіологія людини.- К.: Книга плюс, 2005.- 496 с.</a:t>
            </a:r>
          </a:p>
          <a:p>
            <a:pPr lvl="0">
              <a:spcBef>
                <a:spcPts val="0"/>
              </a:spcBef>
            </a:pPr>
            <a:r>
              <a:rPr lang="uk-UA" sz="2200" dirty="0" err="1">
                <a:solidFill>
                  <a:srgbClr val="002060"/>
                </a:solidFill>
              </a:rPr>
              <a:t>Ганонг</a:t>
            </a:r>
            <a:r>
              <a:rPr lang="uk-UA" sz="2200" dirty="0">
                <a:solidFill>
                  <a:srgbClr val="002060"/>
                </a:solidFill>
              </a:rPr>
              <a:t> В.Ф. Фізіологія людини: Підручник / Переклад з </a:t>
            </a:r>
            <a:r>
              <a:rPr lang="uk-UA" sz="2200" dirty="0" err="1">
                <a:solidFill>
                  <a:srgbClr val="002060"/>
                </a:solidFill>
              </a:rPr>
              <a:t>анг</a:t>
            </a:r>
            <a:r>
              <a:rPr lang="uk-UA" sz="2200" dirty="0">
                <a:solidFill>
                  <a:srgbClr val="002060"/>
                </a:solidFill>
              </a:rPr>
              <a:t>., Наук. ред. перекладу М. </a:t>
            </a:r>
            <a:r>
              <a:rPr lang="uk-UA" sz="2200" dirty="0" err="1">
                <a:solidFill>
                  <a:srgbClr val="002060"/>
                </a:solidFill>
              </a:rPr>
              <a:t>Гжегоцький</a:t>
            </a:r>
            <a:r>
              <a:rPr lang="uk-UA" sz="2200" dirty="0">
                <a:solidFill>
                  <a:srgbClr val="002060"/>
                </a:solidFill>
              </a:rPr>
              <a:t>, В. Шевчук, О. </a:t>
            </a:r>
            <a:r>
              <a:rPr lang="uk-UA" sz="2200" dirty="0" err="1">
                <a:solidFill>
                  <a:srgbClr val="002060"/>
                </a:solidFill>
              </a:rPr>
              <a:t>Заячківська</a:t>
            </a:r>
            <a:r>
              <a:rPr lang="uk-UA" sz="2200" dirty="0">
                <a:solidFill>
                  <a:srgbClr val="002060"/>
                </a:solidFill>
              </a:rPr>
              <a:t>.- Львів. </a:t>
            </a:r>
            <a:r>
              <a:rPr lang="uk-UA" sz="2200" dirty="0" err="1">
                <a:solidFill>
                  <a:srgbClr val="002060"/>
                </a:solidFill>
              </a:rPr>
              <a:t>БаК</a:t>
            </a:r>
            <a:r>
              <a:rPr lang="uk-UA" sz="2200" dirty="0">
                <a:solidFill>
                  <a:srgbClr val="002060"/>
                </a:solidFill>
              </a:rPr>
              <a:t>.- 2002.- 784 с.</a:t>
            </a:r>
          </a:p>
          <a:p>
            <a:pPr lvl="0">
              <a:spcBef>
                <a:spcPts val="0"/>
              </a:spcBef>
            </a:pPr>
            <a:r>
              <a:rPr lang="uk-UA" sz="2200" dirty="0">
                <a:solidFill>
                  <a:srgbClr val="002060"/>
                </a:solidFill>
              </a:rPr>
              <a:t>Нормальна фізіологія / За ред. В.І. </a:t>
            </a:r>
            <a:r>
              <a:rPr lang="uk-UA" sz="2200" dirty="0" err="1">
                <a:solidFill>
                  <a:srgbClr val="002060"/>
                </a:solidFill>
              </a:rPr>
              <a:t>Філімонова</a:t>
            </a:r>
            <a:r>
              <a:rPr lang="uk-UA" sz="2200" dirty="0">
                <a:solidFill>
                  <a:srgbClr val="002060"/>
                </a:solidFill>
              </a:rPr>
              <a:t>: -  К.: Здоров’я.- 1994. – 608 с.</a:t>
            </a:r>
          </a:p>
          <a:p>
            <a:pPr lvl="0">
              <a:spcBef>
                <a:spcPts val="0"/>
              </a:spcBef>
            </a:pPr>
            <a:r>
              <a:rPr lang="uk-UA" sz="2200" dirty="0" err="1">
                <a:solidFill>
                  <a:srgbClr val="002060"/>
                </a:solidFill>
              </a:rPr>
              <a:t>Guyton</a:t>
            </a:r>
            <a:r>
              <a:rPr lang="uk-UA" sz="2200" dirty="0">
                <a:solidFill>
                  <a:srgbClr val="002060"/>
                </a:solidFill>
              </a:rPr>
              <a:t> A.C., </a:t>
            </a:r>
            <a:r>
              <a:rPr lang="uk-UA" sz="2200" dirty="0" err="1">
                <a:solidFill>
                  <a:srgbClr val="002060"/>
                </a:solidFill>
              </a:rPr>
              <a:t>Hall</a:t>
            </a:r>
            <a:r>
              <a:rPr lang="uk-UA" sz="2200" dirty="0">
                <a:solidFill>
                  <a:srgbClr val="002060"/>
                </a:solidFill>
              </a:rPr>
              <a:t> J.E.: </a:t>
            </a:r>
            <a:r>
              <a:rPr lang="uk-UA" sz="2200" dirty="0" err="1">
                <a:solidFill>
                  <a:srgbClr val="002060"/>
                </a:solidFill>
              </a:rPr>
              <a:t>Textbook</a:t>
            </a:r>
            <a:r>
              <a:rPr lang="uk-UA" sz="2200" dirty="0">
                <a:solidFill>
                  <a:srgbClr val="002060"/>
                </a:solidFill>
              </a:rPr>
              <a:t> </a:t>
            </a:r>
            <a:r>
              <a:rPr lang="uk-UA" sz="2200" dirty="0" err="1">
                <a:solidFill>
                  <a:srgbClr val="002060"/>
                </a:solidFill>
              </a:rPr>
              <a:t>of</a:t>
            </a:r>
            <a:r>
              <a:rPr lang="uk-UA" sz="2200" dirty="0">
                <a:solidFill>
                  <a:srgbClr val="002060"/>
                </a:solidFill>
              </a:rPr>
              <a:t> </a:t>
            </a:r>
            <a:r>
              <a:rPr lang="uk-UA" sz="2200" dirty="0" err="1">
                <a:solidFill>
                  <a:srgbClr val="002060"/>
                </a:solidFill>
              </a:rPr>
              <a:t>Medical</a:t>
            </a:r>
            <a:r>
              <a:rPr lang="uk-UA" sz="2200" dirty="0">
                <a:solidFill>
                  <a:srgbClr val="002060"/>
                </a:solidFill>
              </a:rPr>
              <a:t> </a:t>
            </a:r>
            <a:r>
              <a:rPr lang="uk-UA" sz="2200" dirty="0" err="1">
                <a:solidFill>
                  <a:srgbClr val="002060"/>
                </a:solidFill>
              </a:rPr>
              <a:t>Physiology</a:t>
            </a:r>
            <a:r>
              <a:rPr lang="uk-UA" sz="2200" dirty="0">
                <a:solidFill>
                  <a:srgbClr val="002060"/>
                </a:solidFill>
              </a:rPr>
              <a:t>, 10th </a:t>
            </a:r>
            <a:r>
              <a:rPr lang="uk-UA" sz="2200" dirty="0" err="1">
                <a:solidFill>
                  <a:srgbClr val="002060"/>
                </a:solidFill>
              </a:rPr>
              <a:t>ed</a:t>
            </a:r>
            <a:r>
              <a:rPr lang="uk-UA" sz="2200" dirty="0">
                <a:solidFill>
                  <a:srgbClr val="002060"/>
                </a:solidFill>
              </a:rPr>
              <a:t>. </a:t>
            </a:r>
            <a:r>
              <a:rPr lang="uk-UA" sz="2200" dirty="0" err="1">
                <a:solidFill>
                  <a:srgbClr val="002060"/>
                </a:solidFill>
              </a:rPr>
              <a:t>Saunders</a:t>
            </a:r>
            <a:r>
              <a:rPr lang="uk-UA" sz="2200" dirty="0">
                <a:solidFill>
                  <a:srgbClr val="002060"/>
                </a:solidFill>
              </a:rPr>
              <a:t>.- 2001.- 1120 p.</a:t>
            </a:r>
          </a:p>
          <a:p>
            <a:endParaRPr lang="uk-UA" dirty="0"/>
          </a:p>
        </p:txBody>
      </p:sp>
      <p:sp>
        <p:nvSpPr>
          <p:cNvPr id="4" name="Місце для номера слайда 3">
            <a:extLst>
              <a:ext uri="{FF2B5EF4-FFF2-40B4-BE49-F238E27FC236}">
                <a16:creationId xmlns:a16="http://schemas.microsoft.com/office/drawing/2014/main" xmlns="" id="{9520B3E9-455E-4F2B-AC67-C0B89AAE72C7}"/>
              </a:ext>
            </a:extLst>
          </p:cNvPr>
          <p:cNvSpPr>
            <a:spLocks noGrp="1"/>
          </p:cNvSpPr>
          <p:nvPr>
            <p:ph type="sldNum" sz="quarter" idx="12"/>
          </p:nvPr>
        </p:nvSpPr>
        <p:spPr/>
        <p:txBody>
          <a:bodyPr/>
          <a:lstStyle/>
          <a:p>
            <a:fld id="{284801C4-8E5F-4E3F-909F-225E0D84110A}" type="slidenum">
              <a:rPr lang="uk-UA" smtClean="0"/>
              <a:pPr/>
              <a:t>19</a:t>
            </a:fld>
            <a:endParaRPr lang="uk-UA"/>
          </a:p>
        </p:txBody>
      </p:sp>
    </p:spTree>
    <p:extLst>
      <p:ext uri="{BB962C8B-B14F-4D97-AF65-F5344CB8AC3E}">
        <p14:creationId xmlns:p14="http://schemas.microsoft.com/office/powerpoint/2010/main" xmlns="" val="3430944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14"/>
          <p:cNvSpPr txBox="1"/>
          <p:nvPr/>
        </p:nvSpPr>
        <p:spPr>
          <a:xfrm>
            <a:off x="5303838" y="1487488"/>
            <a:ext cx="5292725" cy="2674937"/>
          </a:xfrm>
          <a:prstGeom prst="rect">
            <a:avLst/>
          </a:prstGeom>
          <a:noFill/>
          <a:ln>
            <a:noFill/>
          </a:ln>
        </p:spPr>
        <p:txBody>
          <a:bodyPr spcFirstLastPara="1" wrap="square" lIns="90475" tIns="44450" rIns="90475" bIns="44450" anchor="t" anchorCtr="0">
            <a:noAutofit/>
          </a:bodyPr>
          <a:lstStyle/>
          <a:p>
            <a:pPr algn="ctr">
              <a:buClr>
                <a:schemeClr val="lt1"/>
              </a:buClr>
              <a:buSzPts val="2800"/>
            </a:pPr>
            <a:r>
              <a:rPr lang="uk-UA" sz="2800" b="1">
                <a:solidFill>
                  <a:schemeClr val="lt1"/>
                </a:solidFill>
                <a:latin typeface="Arial"/>
                <a:ea typeface="Arial"/>
                <a:cs typeface="Arial"/>
                <a:sym typeface="Arial"/>
              </a:rPr>
              <a:t>Патентна, раціоналізаторська та конструкторська діяльність лабораторії експериментальної нейрофізіології</a:t>
            </a:r>
            <a:endParaRPr/>
          </a:p>
        </p:txBody>
      </p:sp>
      <p:sp>
        <p:nvSpPr>
          <p:cNvPr id="96" name="Google Shape;96;p14"/>
          <p:cNvSpPr txBox="1"/>
          <p:nvPr/>
        </p:nvSpPr>
        <p:spPr>
          <a:xfrm>
            <a:off x="4079875" y="4986338"/>
            <a:ext cx="6553200" cy="433387"/>
          </a:xfrm>
          <a:prstGeom prst="rect">
            <a:avLst/>
          </a:prstGeom>
          <a:noFill/>
          <a:ln>
            <a:noFill/>
          </a:ln>
        </p:spPr>
        <p:txBody>
          <a:bodyPr spcFirstLastPara="1" wrap="square" lIns="90475" tIns="44450" rIns="90475" bIns="44450" anchor="t" anchorCtr="0">
            <a:noAutofit/>
          </a:bodyPr>
          <a:lstStyle/>
          <a:p>
            <a:pPr algn="ctr">
              <a:lnSpc>
                <a:spcPct val="140000"/>
              </a:lnSpc>
              <a:buClr>
                <a:schemeClr val="lt1"/>
              </a:buClr>
              <a:buSzPts val="1800"/>
            </a:pPr>
            <a:r>
              <a:rPr lang="uk-UA" b="1">
                <a:solidFill>
                  <a:schemeClr val="lt1"/>
                </a:solidFill>
                <a:latin typeface="Arial"/>
                <a:ea typeface="Arial"/>
                <a:cs typeface="Arial"/>
                <a:sym typeface="Arial"/>
              </a:rPr>
              <a:t>Проф. Йолтухівський М.В. </a:t>
            </a:r>
            <a:endParaRPr/>
          </a:p>
        </p:txBody>
      </p:sp>
      <p:sp>
        <p:nvSpPr>
          <p:cNvPr id="2" name="Прямокутник 1">
            <a:extLst>
              <a:ext uri="{FF2B5EF4-FFF2-40B4-BE49-F238E27FC236}">
                <a16:creationId xmlns:a16="http://schemas.microsoft.com/office/drawing/2014/main" xmlns="" id="{0E413796-17B8-4097-903F-43CD45D88024}"/>
              </a:ext>
            </a:extLst>
          </p:cNvPr>
          <p:cNvSpPr/>
          <p:nvPr/>
        </p:nvSpPr>
        <p:spPr>
          <a:xfrm>
            <a:off x="798136" y="588591"/>
            <a:ext cx="10985370" cy="5939446"/>
          </a:xfrm>
          <a:prstGeom prst="rect">
            <a:avLst/>
          </a:prstGeom>
        </p:spPr>
        <p:txBody>
          <a:bodyPr wrap="square">
            <a:spAutoFit/>
          </a:bodyPr>
          <a:lstStyle/>
          <a:p>
            <a:pPr algn="ctr">
              <a:lnSpc>
                <a:spcPct val="107000"/>
              </a:lnSpc>
              <a:spcAft>
                <a:spcPts val="0"/>
              </a:spcAft>
            </a:pPr>
            <a:r>
              <a:rPr lang="uk-UA" sz="2800" b="1" spc="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ВСТУП</a:t>
            </a:r>
            <a:endParaRPr lang="uk-UA" sz="2800" b="1" spc="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2000"/>
              </a:lnSpc>
            </a:pPr>
            <a:r>
              <a:rPr lang="uk-UA" sz="2000" dirty="0">
                <a:solidFill>
                  <a:srgbClr val="002060"/>
                </a:solidFill>
              </a:rPr>
              <a:t>Навчальна дисципліна за вибором студента </a:t>
            </a:r>
            <a:r>
              <a:rPr lang="uk-UA" sz="2000" b="1" dirty="0">
                <a:solidFill>
                  <a:srgbClr val="002060"/>
                </a:solidFill>
              </a:rPr>
              <a:t>«Нейрофізіологія»</a:t>
            </a:r>
            <a:r>
              <a:rPr lang="uk-UA" sz="2000" dirty="0">
                <a:solidFill>
                  <a:srgbClr val="002060"/>
                </a:solidFill>
              </a:rPr>
              <a:t> є </a:t>
            </a:r>
            <a:r>
              <a:rPr lang="uk-UA" sz="2000" dirty="0" err="1">
                <a:solidFill>
                  <a:srgbClr val="002060"/>
                </a:solidFill>
              </a:rPr>
              <a:t>професійно</a:t>
            </a:r>
            <a:r>
              <a:rPr lang="uk-UA" sz="2000" dirty="0">
                <a:solidFill>
                  <a:srgbClr val="002060"/>
                </a:solidFill>
              </a:rPr>
              <a:t> орієнтованою, вводиться для більш повного задоволення освітніх і кваліфікаційних вимог учасника навчального процесу, для ефективнішого використання можливостей університету. Вибіркові навчальні дисципліни професійної та практичної підготовки надають можливість здійснення поглибленої підготовки за спеціальностями та спеціалізаціями, що визначають характер майбутньої діяльності; сприяють академічній мобільності студента та його особистим інтересам, дозволяють здійснювати впровадження спеціалізацій у межах базової спеціальності з метою формування компетентності здобувача. </a:t>
            </a:r>
          </a:p>
          <a:p>
            <a:pPr>
              <a:lnSpc>
                <a:spcPts val="2000"/>
              </a:lnSpc>
            </a:pPr>
            <a:r>
              <a:rPr lang="uk-UA" b="1" dirty="0">
                <a:solidFill>
                  <a:srgbClr val="002060"/>
                </a:solidFill>
              </a:rPr>
              <a:t>Обсяг</a:t>
            </a:r>
            <a:r>
              <a:rPr lang="uk-UA" dirty="0">
                <a:solidFill>
                  <a:srgbClr val="002060"/>
                </a:solidFill>
              </a:rPr>
              <a:t> вибіркової дисципліни «Нейрофізіологія» становить 3 кредити ЄКТС. Викладається в IV семестрі: 10 годин практичних занять, 10 лекційних годин, 70 годин самостійної роботи (</a:t>
            </a:r>
            <a:r>
              <a:rPr lang="uk-UA" i="1" dirty="0" err="1">
                <a:solidFill>
                  <a:srgbClr val="002060"/>
                </a:solidFill>
              </a:rPr>
              <a:t>див.тематичні</a:t>
            </a:r>
            <a:r>
              <a:rPr lang="uk-UA" i="1" dirty="0">
                <a:solidFill>
                  <a:srgbClr val="002060"/>
                </a:solidFill>
              </a:rPr>
              <a:t> плани лекцій, практичних занять і самостійної роботи з дисципліни «Нейрофізіологія»</a:t>
            </a:r>
            <a:r>
              <a:rPr lang="uk-UA" dirty="0">
                <a:solidFill>
                  <a:srgbClr val="002060"/>
                </a:solidFill>
              </a:rPr>
              <a:t>).</a:t>
            </a:r>
          </a:p>
          <a:p>
            <a:pPr>
              <a:lnSpc>
                <a:spcPts val="2000"/>
              </a:lnSpc>
            </a:pPr>
            <a:r>
              <a:rPr lang="uk-UA" sz="2000" b="1" dirty="0">
                <a:solidFill>
                  <a:srgbClr val="002060"/>
                </a:solidFill>
              </a:rPr>
              <a:t>Формою підсумкового контролю є залік. </a:t>
            </a:r>
            <a:endParaRPr lang="uk-UA" sz="2000" dirty="0">
              <a:solidFill>
                <a:srgbClr val="002060"/>
              </a:solidFill>
            </a:endParaRPr>
          </a:p>
          <a:p>
            <a:pPr>
              <a:lnSpc>
                <a:spcPts val="2000"/>
              </a:lnSpc>
            </a:pPr>
            <a:r>
              <a:rPr lang="uk-UA" dirty="0">
                <a:solidFill>
                  <a:srgbClr val="002060"/>
                </a:solidFill>
              </a:rPr>
              <a:t>Кафедра нормальної фізіології має відповідне кадрове, наукове, навчально-методичне, інформаційне та матеріально-технічне </a:t>
            </a:r>
            <a:r>
              <a:rPr lang="uk-UA" b="1" dirty="0">
                <a:solidFill>
                  <a:srgbClr val="002060"/>
                </a:solidFill>
              </a:rPr>
              <a:t>забезпечення</a:t>
            </a:r>
            <a:r>
              <a:rPr lang="uk-UA" dirty="0">
                <a:solidFill>
                  <a:srgbClr val="002060"/>
                </a:solidFill>
              </a:rPr>
              <a:t> для викладання вибіркової навчальної дисципліни «Нейрофізіологія».  Кафедра спроможна </a:t>
            </a:r>
            <a:r>
              <a:rPr lang="uk-UA" dirty="0" err="1">
                <a:solidFill>
                  <a:srgbClr val="002060"/>
                </a:solidFill>
              </a:rPr>
              <a:t>оперативно</a:t>
            </a:r>
            <a:r>
              <a:rPr lang="uk-UA" dirty="0">
                <a:solidFill>
                  <a:srgbClr val="002060"/>
                </a:solidFill>
              </a:rPr>
              <a:t> задовольнити потреби здобувачів вищої освіти для створення індивідуальної освітньої траєкторії навчання. </a:t>
            </a:r>
          </a:p>
          <a:p>
            <a:pPr>
              <a:lnSpc>
                <a:spcPts val="2000"/>
              </a:lnSpc>
            </a:pPr>
            <a:r>
              <a:rPr lang="uk-UA" sz="2000" dirty="0">
                <a:solidFill>
                  <a:srgbClr val="002060"/>
                </a:solidFill>
              </a:rPr>
              <a:t>Кафедра  здійснює </a:t>
            </a:r>
            <a:r>
              <a:rPr lang="uk-UA" sz="2000" b="1" dirty="0">
                <a:solidFill>
                  <a:srgbClr val="002060"/>
                </a:solidFill>
              </a:rPr>
              <a:t>попередній запис</a:t>
            </a:r>
            <a:r>
              <a:rPr lang="uk-UA" sz="2000" dirty="0">
                <a:solidFill>
                  <a:srgbClr val="002060"/>
                </a:solidFill>
              </a:rPr>
              <a:t> студентів на вивчення професійно-орієнтованої вибіркової дисципліни «Нейрофізіологія» до 15 жовтня </a:t>
            </a:r>
            <a:r>
              <a:rPr lang="en-US" sz="2000" dirty="0">
                <a:solidFill>
                  <a:srgbClr val="002060"/>
                </a:solidFill>
              </a:rPr>
              <a:t>III </a:t>
            </a:r>
            <a:r>
              <a:rPr lang="uk-UA" sz="2000" dirty="0">
                <a:solidFill>
                  <a:srgbClr val="002060"/>
                </a:solidFill>
              </a:rPr>
              <a:t>семестру на наступний (IV) семестр</a:t>
            </a:r>
            <a:r>
              <a:rPr lang="uk-UA" dirty="0">
                <a:solidFill>
                  <a:srgbClr val="002060"/>
                </a:solidFill>
              </a:rPr>
              <a:t>. </a:t>
            </a:r>
            <a:endParaRPr lang="uk-UA"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EC541D6E-FA62-47AB-A677-6C0942B56303}"/>
              </a:ext>
            </a:extLst>
          </p:cNvPr>
          <p:cNvSpPr>
            <a:spLocks noGrp="1"/>
          </p:cNvSpPr>
          <p:nvPr>
            <p:ph type="title"/>
          </p:nvPr>
        </p:nvSpPr>
        <p:spPr>
          <a:xfrm>
            <a:off x="677334" y="234435"/>
            <a:ext cx="8596668" cy="58220"/>
          </a:xfrm>
        </p:spPr>
        <p:txBody>
          <a:bodyPr>
            <a:noAutofit/>
          </a:bodyPr>
          <a:lstStyle/>
          <a:p>
            <a:endParaRPr lang="uk-UA" sz="800" dirty="0"/>
          </a:p>
        </p:txBody>
      </p:sp>
      <p:sp>
        <p:nvSpPr>
          <p:cNvPr id="3" name="Місце для вмісту 2">
            <a:extLst>
              <a:ext uri="{FF2B5EF4-FFF2-40B4-BE49-F238E27FC236}">
                <a16:creationId xmlns:a16="http://schemas.microsoft.com/office/drawing/2014/main" xmlns="" id="{611E824F-219F-4562-956E-D8AA3F89CCFE}"/>
              </a:ext>
            </a:extLst>
          </p:cNvPr>
          <p:cNvSpPr>
            <a:spLocks noGrp="1"/>
          </p:cNvSpPr>
          <p:nvPr>
            <p:ph idx="1"/>
          </p:nvPr>
        </p:nvSpPr>
        <p:spPr>
          <a:xfrm>
            <a:off x="584867" y="541882"/>
            <a:ext cx="10860544" cy="5774235"/>
          </a:xfrm>
        </p:spPr>
        <p:txBody>
          <a:bodyPr>
            <a:normAutofit fontScale="70000" lnSpcReduction="20000"/>
          </a:bodyPr>
          <a:lstStyle/>
          <a:p>
            <a:pPr>
              <a:spcBef>
                <a:spcPts val="0"/>
              </a:spcBef>
            </a:pPr>
            <a:r>
              <a:rPr lang="uk-UA" sz="2600" b="1" dirty="0">
                <a:solidFill>
                  <a:srgbClr val="FF0000"/>
                </a:solidFill>
              </a:rPr>
              <a:t>Допоміжна</a:t>
            </a:r>
          </a:p>
          <a:p>
            <a:pPr>
              <a:spcBef>
                <a:spcPts val="0"/>
              </a:spcBef>
            </a:pPr>
            <a:r>
              <a:rPr lang="uk-UA" sz="2600" dirty="0" err="1">
                <a:solidFill>
                  <a:srgbClr val="002060"/>
                </a:solidFill>
              </a:rPr>
              <a:t>Moroz</a:t>
            </a:r>
            <a:r>
              <a:rPr lang="uk-UA" sz="2600" dirty="0">
                <a:solidFill>
                  <a:srgbClr val="002060"/>
                </a:solidFill>
              </a:rPr>
              <a:t> V.M., </a:t>
            </a:r>
            <a:r>
              <a:rPr lang="uk-UA" sz="2600" dirty="0" err="1">
                <a:solidFill>
                  <a:srgbClr val="002060"/>
                </a:solidFill>
              </a:rPr>
              <a:t>Yoltukhivskyy</a:t>
            </a:r>
            <a:r>
              <a:rPr lang="uk-UA" sz="2600" dirty="0">
                <a:solidFill>
                  <a:srgbClr val="002060"/>
                </a:solidFill>
              </a:rPr>
              <a:t> M.V., </a:t>
            </a:r>
            <a:r>
              <a:rPr lang="uk-UA" sz="2600" dirty="0" err="1">
                <a:solidFill>
                  <a:srgbClr val="002060"/>
                </a:solidFill>
              </a:rPr>
              <a:t>Dovgan</a:t>
            </a:r>
            <a:r>
              <a:rPr lang="uk-UA" sz="2600" dirty="0">
                <a:solidFill>
                  <a:srgbClr val="002060"/>
                </a:solidFill>
              </a:rPr>
              <a:t>’ O.V.,.</a:t>
            </a:r>
            <a:r>
              <a:rPr lang="uk-UA" sz="2600" dirty="0" err="1">
                <a:solidFill>
                  <a:srgbClr val="002060"/>
                </a:solidFill>
              </a:rPr>
              <a:t>Omelchenko</a:t>
            </a:r>
            <a:r>
              <a:rPr lang="uk-UA" sz="2600" dirty="0">
                <a:solidFill>
                  <a:srgbClr val="002060"/>
                </a:solidFill>
              </a:rPr>
              <a:t> O.D, </a:t>
            </a:r>
            <a:r>
              <a:rPr lang="uk-UA" sz="2600" dirty="0" err="1">
                <a:solidFill>
                  <a:srgbClr val="002060"/>
                </a:solidFill>
              </a:rPr>
              <a:t>Bogomaz</a:t>
            </a:r>
            <a:r>
              <a:rPr lang="uk-UA" sz="2600" dirty="0">
                <a:solidFill>
                  <a:srgbClr val="002060"/>
                </a:solidFill>
              </a:rPr>
              <a:t> O.V., </a:t>
            </a:r>
            <a:r>
              <a:rPr lang="uk-UA" sz="2600" dirty="0" err="1">
                <a:solidFill>
                  <a:srgbClr val="002060"/>
                </a:solidFill>
              </a:rPr>
              <a:t>Gusakova</a:t>
            </a:r>
            <a:r>
              <a:rPr lang="uk-UA" sz="2600" dirty="0">
                <a:solidFill>
                  <a:srgbClr val="002060"/>
                </a:solidFill>
              </a:rPr>
              <a:t> I.V., </a:t>
            </a:r>
            <a:r>
              <a:rPr lang="uk-UA" sz="2600" dirty="0" err="1">
                <a:solidFill>
                  <a:srgbClr val="002060"/>
                </a:solidFill>
              </a:rPr>
              <a:t>Nikolaenko</a:t>
            </a:r>
            <a:r>
              <a:rPr lang="uk-UA" sz="2600" dirty="0">
                <a:solidFill>
                  <a:srgbClr val="002060"/>
                </a:solidFill>
              </a:rPr>
              <a:t> O.O., </a:t>
            </a:r>
            <a:r>
              <a:rPr lang="uk-UA" sz="2600" dirty="0" err="1">
                <a:solidFill>
                  <a:srgbClr val="002060"/>
                </a:solidFill>
              </a:rPr>
              <a:t>Rokunets</a:t>
            </a:r>
            <a:r>
              <a:rPr lang="uk-UA" sz="2600" dirty="0">
                <a:solidFill>
                  <a:srgbClr val="002060"/>
                </a:solidFill>
              </a:rPr>
              <a:t> I.L., </a:t>
            </a:r>
            <a:r>
              <a:rPr lang="uk-UA" sz="2600" dirty="0" err="1">
                <a:solidFill>
                  <a:srgbClr val="002060"/>
                </a:solidFill>
              </a:rPr>
              <a:t>Kostiuk</a:t>
            </a:r>
            <a:r>
              <a:rPr lang="uk-UA" sz="2600" dirty="0">
                <a:solidFill>
                  <a:srgbClr val="002060"/>
                </a:solidFill>
              </a:rPr>
              <a:t> L.V. </a:t>
            </a:r>
            <a:r>
              <a:rPr lang="uk-UA" sz="2600" dirty="0" err="1">
                <a:solidFill>
                  <a:srgbClr val="002060"/>
                </a:solidFill>
              </a:rPr>
              <a:t>Neurophysiology</a:t>
            </a:r>
            <a:r>
              <a:rPr lang="uk-UA" sz="2600" dirty="0">
                <a:solidFill>
                  <a:srgbClr val="002060"/>
                </a:solidFill>
              </a:rPr>
              <a:t> // </a:t>
            </a:r>
            <a:r>
              <a:rPr lang="uk-UA" sz="2600" dirty="0" err="1">
                <a:solidFill>
                  <a:srgbClr val="002060"/>
                </a:solidFill>
              </a:rPr>
              <a:t>Нandbook</a:t>
            </a:r>
            <a:r>
              <a:rPr lang="uk-UA" sz="2600" dirty="0">
                <a:solidFill>
                  <a:srgbClr val="002060"/>
                </a:solidFill>
              </a:rPr>
              <a:t> </a:t>
            </a:r>
            <a:r>
              <a:rPr lang="uk-UA" sz="2600" dirty="0" err="1">
                <a:solidFill>
                  <a:srgbClr val="002060"/>
                </a:solidFill>
              </a:rPr>
              <a:t>for</a:t>
            </a:r>
            <a:r>
              <a:rPr lang="uk-UA" sz="2600" dirty="0">
                <a:solidFill>
                  <a:srgbClr val="002060"/>
                </a:solidFill>
              </a:rPr>
              <a:t> </a:t>
            </a:r>
            <a:r>
              <a:rPr lang="uk-UA" sz="2600" dirty="0" err="1">
                <a:solidFill>
                  <a:srgbClr val="002060"/>
                </a:solidFill>
              </a:rPr>
              <a:t>the</a:t>
            </a:r>
            <a:r>
              <a:rPr lang="uk-UA" sz="2600" dirty="0">
                <a:solidFill>
                  <a:srgbClr val="002060"/>
                </a:solidFill>
              </a:rPr>
              <a:t> </a:t>
            </a:r>
            <a:r>
              <a:rPr lang="uk-UA" sz="2600" dirty="0" err="1">
                <a:solidFill>
                  <a:srgbClr val="002060"/>
                </a:solidFill>
              </a:rPr>
              <a:t>students</a:t>
            </a:r>
            <a:r>
              <a:rPr lang="uk-UA" sz="2600" dirty="0">
                <a:solidFill>
                  <a:srgbClr val="002060"/>
                </a:solidFill>
              </a:rPr>
              <a:t> </a:t>
            </a:r>
            <a:r>
              <a:rPr lang="uk-UA" sz="2600" dirty="0" err="1">
                <a:solidFill>
                  <a:srgbClr val="002060"/>
                </a:solidFill>
              </a:rPr>
              <a:t>of</a:t>
            </a:r>
            <a:r>
              <a:rPr lang="uk-UA" sz="2600" dirty="0">
                <a:solidFill>
                  <a:srgbClr val="002060"/>
                </a:solidFill>
              </a:rPr>
              <a:t> </a:t>
            </a:r>
            <a:r>
              <a:rPr lang="uk-UA" sz="2600" dirty="0" err="1">
                <a:solidFill>
                  <a:srgbClr val="002060"/>
                </a:solidFill>
              </a:rPr>
              <a:t>medical</a:t>
            </a:r>
            <a:r>
              <a:rPr lang="uk-UA" sz="2600" dirty="0">
                <a:solidFill>
                  <a:srgbClr val="002060"/>
                </a:solidFill>
              </a:rPr>
              <a:t> </a:t>
            </a:r>
            <a:r>
              <a:rPr lang="uk-UA" sz="2600" dirty="0" err="1">
                <a:solidFill>
                  <a:srgbClr val="002060"/>
                </a:solidFill>
              </a:rPr>
              <a:t>faculty</a:t>
            </a:r>
            <a:r>
              <a:rPr lang="uk-UA" sz="2600" dirty="0">
                <a:solidFill>
                  <a:srgbClr val="002060"/>
                </a:solidFill>
              </a:rPr>
              <a:t>, Module-1. </a:t>
            </a:r>
            <a:r>
              <a:rPr lang="uk-UA" sz="2600" dirty="0" err="1">
                <a:solidFill>
                  <a:srgbClr val="002060"/>
                </a:solidFill>
              </a:rPr>
              <a:t>Vinnitsia</a:t>
            </a:r>
            <a:r>
              <a:rPr lang="uk-UA" sz="2600" dirty="0">
                <a:solidFill>
                  <a:srgbClr val="002060"/>
                </a:solidFill>
              </a:rPr>
              <a:t>- 2021, 32 p.</a:t>
            </a:r>
          </a:p>
          <a:p>
            <a:pPr lvl="0">
              <a:spcBef>
                <a:spcPts val="0"/>
              </a:spcBef>
            </a:pPr>
            <a:r>
              <a:rPr lang="uk-UA" sz="2600" dirty="0">
                <a:solidFill>
                  <a:srgbClr val="002060"/>
                </a:solidFill>
              </a:rPr>
              <a:t>Фізіологія. Короткий курс : </a:t>
            </a:r>
            <a:r>
              <a:rPr lang="uk-UA" sz="2600" dirty="0" err="1">
                <a:solidFill>
                  <a:srgbClr val="002060"/>
                </a:solidFill>
              </a:rPr>
              <a:t>навч</a:t>
            </a:r>
            <a:r>
              <a:rPr lang="uk-UA" sz="2600" dirty="0">
                <a:solidFill>
                  <a:srgbClr val="002060"/>
                </a:solidFill>
              </a:rPr>
              <a:t>. посібник для медичних і фармацевтичних ВНЗ / [</a:t>
            </a:r>
            <a:r>
              <a:rPr lang="uk-UA" sz="2600" dirty="0" err="1">
                <a:solidFill>
                  <a:srgbClr val="002060"/>
                </a:solidFill>
              </a:rPr>
              <a:t>В.М.Мороз</a:t>
            </a:r>
            <a:r>
              <a:rPr lang="uk-UA" sz="2600" dirty="0">
                <a:solidFill>
                  <a:srgbClr val="002060"/>
                </a:solidFill>
              </a:rPr>
              <a:t>, </a:t>
            </a:r>
            <a:r>
              <a:rPr lang="uk-UA" sz="2600" dirty="0" err="1">
                <a:solidFill>
                  <a:srgbClr val="002060"/>
                </a:solidFill>
              </a:rPr>
              <a:t>М.В.Йолтухівський</a:t>
            </a:r>
            <a:r>
              <a:rPr lang="uk-UA" sz="2600" dirty="0">
                <a:solidFill>
                  <a:srgbClr val="002060"/>
                </a:solidFill>
              </a:rPr>
              <a:t>, </a:t>
            </a:r>
            <a:r>
              <a:rPr lang="uk-UA" sz="2600" dirty="0" err="1">
                <a:solidFill>
                  <a:srgbClr val="002060"/>
                </a:solidFill>
              </a:rPr>
              <a:t>Н.В.Бєлік</a:t>
            </a:r>
            <a:r>
              <a:rPr lang="uk-UA" sz="2600" dirty="0">
                <a:solidFill>
                  <a:srgbClr val="002060"/>
                </a:solidFill>
              </a:rPr>
              <a:t> та ін..]; за ред.: проф. </a:t>
            </a:r>
            <a:r>
              <a:rPr lang="uk-UA" sz="2600" dirty="0" err="1">
                <a:solidFill>
                  <a:srgbClr val="002060"/>
                </a:solidFill>
              </a:rPr>
              <a:t>В.М.Мороза</a:t>
            </a:r>
            <a:r>
              <a:rPr lang="uk-UA" sz="2600" dirty="0">
                <a:solidFill>
                  <a:srgbClr val="002060"/>
                </a:solidFill>
              </a:rPr>
              <a:t>, проф. </a:t>
            </a:r>
            <a:r>
              <a:rPr lang="uk-UA" sz="2600" dirty="0" err="1">
                <a:solidFill>
                  <a:srgbClr val="002060"/>
                </a:solidFill>
              </a:rPr>
              <a:t>М.В.Йолтухівського</a:t>
            </a:r>
            <a:r>
              <a:rPr lang="uk-UA" sz="2600" dirty="0">
                <a:solidFill>
                  <a:srgbClr val="002060"/>
                </a:solidFill>
              </a:rPr>
              <a:t>. – 3-тє вид. – Вінниця : Нова Книга, 2019. – 394 с. : </a:t>
            </a:r>
            <a:r>
              <a:rPr lang="uk-UA" sz="2600" dirty="0" err="1">
                <a:solidFill>
                  <a:srgbClr val="002060"/>
                </a:solidFill>
              </a:rPr>
              <a:t>іл</a:t>
            </a:r>
            <a:r>
              <a:rPr lang="uk-UA" sz="2600" dirty="0">
                <a:solidFill>
                  <a:srgbClr val="002060"/>
                </a:solidFill>
              </a:rPr>
              <a:t>.</a:t>
            </a:r>
          </a:p>
          <a:p>
            <a:pPr lvl="0">
              <a:spcBef>
                <a:spcPts val="0"/>
              </a:spcBef>
            </a:pPr>
            <a:r>
              <a:rPr lang="uk-UA" sz="2600" dirty="0">
                <a:solidFill>
                  <a:srgbClr val="002060"/>
                </a:solidFill>
              </a:rPr>
              <a:t>Фізіологія. Короткий курс : </a:t>
            </a:r>
            <a:r>
              <a:rPr lang="uk-UA" sz="2600" dirty="0" err="1">
                <a:solidFill>
                  <a:srgbClr val="002060"/>
                </a:solidFill>
              </a:rPr>
              <a:t>навч</a:t>
            </a:r>
            <a:r>
              <a:rPr lang="uk-UA" sz="2600" dirty="0">
                <a:solidFill>
                  <a:srgbClr val="002060"/>
                </a:solidFill>
              </a:rPr>
              <a:t>. посібник для медичних і фармацевтичних ВНЗ / [</a:t>
            </a:r>
            <a:r>
              <a:rPr lang="uk-UA" sz="2600" dirty="0" err="1">
                <a:solidFill>
                  <a:srgbClr val="002060"/>
                </a:solidFill>
              </a:rPr>
              <a:t>В.М.Мороз</a:t>
            </a:r>
            <a:r>
              <a:rPr lang="uk-UA" sz="2600" dirty="0">
                <a:solidFill>
                  <a:srgbClr val="002060"/>
                </a:solidFill>
              </a:rPr>
              <a:t>, </a:t>
            </a:r>
            <a:r>
              <a:rPr lang="uk-UA" sz="2600" dirty="0" err="1">
                <a:solidFill>
                  <a:srgbClr val="002060"/>
                </a:solidFill>
              </a:rPr>
              <a:t>М.В.Йолтухівський</a:t>
            </a:r>
            <a:r>
              <a:rPr lang="uk-UA" sz="2600" dirty="0">
                <a:solidFill>
                  <a:srgbClr val="002060"/>
                </a:solidFill>
              </a:rPr>
              <a:t>, </a:t>
            </a:r>
            <a:r>
              <a:rPr lang="uk-UA" sz="2600" dirty="0" err="1">
                <a:solidFill>
                  <a:srgbClr val="002060"/>
                </a:solidFill>
              </a:rPr>
              <a:t>Н.В.Бєлік</a:t>
            </a:r>
            <a:r>
              <a:rPr lang="uk-UA" sz="2600" dirty="0">
                <a:solidFill>
                  <a:srgbClr val="002060"/>
                </a:solidFill>
              </a:rPr>
              <a:t> та ін..]; за ред.: проф. </a:t>
            </a:r>
            <a:r>
              <a:rPr lang="uk-UA" sz="2600" dirty="0" err="1">
                <a:solidFill>
                  <a:srgbClr val="002060"/>
                </a:solidFill>
              </a:rPr>
              <a:t>В.М.Мороза</a:t>
            </a:r>
            <a:r>
              <a:rPr lang="uk-UA" sz="2600" dirty="0">
                <a:solidFill>
                  <a:srgbClr val="002060"/>
                </a:solidFill>
              </a:rPr>
              <a:t>, проф. </a:t>
            </a:r>
            <a:r>
              <a:rPr lang="uk-UA" sz="2600" dirty="0" err="1">
                <a:solidFill>
                  <a:srgbClr val="002060"/>
                </a:solidFill>
              </a:rPr>
              <a:t>М.В.Йолтухівського</a:t>
            </a:r>
            <a:r>
              <a:rPr lang="uk-UA" sz="2600" dirty="0">
                <a:solidFill>
                  <a:srgbClr val="002060"/>
                </a:solidFill>
              </a:rPr>
              <a:t>. – 2-ге вид. – Вінниця : Нова Книга, 2015. – 448 с. : </a:t>
            </a:r>
            <a:r>
              <a:rPr lang="uk-UA" sz="2600" dirty="0" err="1">
                <a:solidFill>
                  <a:srgbClr val="002060"/>
                </a:solidFill>
              </a:rPr>
              <a:t>іл</a:t>
            </a:r>
            <a:r>
              <a:rPr lang="uk-UA" sz="2600" dirty="0">
                <a:solidFill>
                  <a:srgbClr val="002060"/>
                </a:solidFill>
              </a:rPr>
              <a:t>.</a:t>
            </a:r>
          </a:p>
          <a:p>
            <a:pPr lvl="0">
              <a:spcBef>
                <a:spcPts val="0"/>
              </a:spcBef>
            </a:pPr>
            <a:r>
              <a:rPr lang="uk-UA" sz="2600" dirty="0">
                <a:solidFill>
                  <a:srgbClr val="002060"/>
                </a:solidFill>
              </a:rPr>
              <a:t>Українсько-англійський ілюстрований медичний словник </a:t>
            </a:r>
            <a:r>
              <a:rPr lang="uk-UA" sz="2600" dirty="0" err="1">
                <a:solidFill>
                  <a:srgbClr val="002060"/>
                </a:solidFill>
              </a:rPr>
              <a:t>Дорланда</a:t>
            </a:r>
            <a:r>
              <a:rPr lang="uk-UA" sz="2600" dirty="0">
                <a:solidFill>
                  <a:srgbClr val="002060"/>
                </a:solidFill>
              </a:rPr>
              <a:t> (переклад 30-го американського видання) у 2-х томах.- Львів: “</a:t>
            </a:r>
            <a:r>
              <a:rPr lang="uk-UA" sz="2600" dirty="0" err="1">
                <a:solidFill>
                  <a:srgbClr val="002060"/>
                </a:solidFill>
              </a:rPr>
              <a:t>Наутілус</a:t>
            </a:r>
            <a:r>
              <a:rPr lang="uk-UA" sz="2600" dirty="0">
                <a:solidFill>
                  <a:srgbClr val="002060"/>
                </a:solidFill>
              </a:rPr>
              <a:t>”.- 2007.- 2272 с., 820 </a:t>
            </a:r>
            <a:r>
              <a:rPr lang="uk-UA" sz="2600" dirty="0" err="1">
                <a:solidFill>
                  <a:srgbClr val="002060"/>
                </a:solidFill>
              </a:rPr>
              <a:t>іл</a:t>
            </a:r>
            <a:r>
              <a:rPr lang="uk-UA" sz="2600" dirty="0">
                <a:solidFill>
                  <a:srgbClr val="002060"/>
                </a:solidFill>
              </a:rPr>
              <a:t>.</a:t>
            </a:r>
          </a:p>
          <a:p>
            <a:pPr lvl="0">
              <a:spcBef>
                <a:spcPts val="0"/>
              </a:spcBef>
            </a:pPr>
            <a:r>
              <a:rPr lang="uk-UA" sz="2600" dirty="0">
                <a:solidFill>
                  <a:srgbClr val="002060"/>
                </a:solidFill>
              </a:rPr>
              <a:t>Людина. Навчальний посібник з анатомії та фізіології.- Львів.- (2-ге оновлене видання) //За ред. О. </a:t>
            </a:r>
            <a:r>
              <a:rPr lang="uk-UA" sz="2600" dirty="0" err="1">
                <a:solidFill>
                  <a:srgbClr val="002060"/>
                </a:solidFill>
              </a:rPr>
              <a:t>Заячківської</a:t>
            </a:r>
            <a:r>
              <a:rPr lang="uk-UA" sz="2600" dirty="0">
                <a:solidFill>
                  <a:srgbClr val="002060"/>
                </a:solidFill>
              </a:rPr>
              <a:t>, М. </a:t>
            </a:r>
            <a:r>
              <a:rPr lang="uk-UA" sz="2600" dirty="0" err="1">
                <a:solidFill>
                  <a:srgbClr val="002060"/>
                </a:solidFill>
              </a:rPr>
              <a:t>Гжегоцького</a:t>
            </a:r>
            <a:r>
              <a:rPr lang="uk-UA" sz="2600" dirty="0">
                <a:solidFill>
                  <a:srgbClr val="002060"/>
                </a:solidFill>
              </a:rPr>
              <a:t>.- 2002.- 240 с.</a:t>
            </a:r>
          </a:p>
          <a:p>
            <a:pPr>
              <a:spcBef>
                <a:spcPts val="0"/>
              </a:spcBef>
            </a:pPr>
            <a:r>
              <a:rPr lang="uk-UA" sz="2600" dirty="0">
                <a:solidFill>
                  <a:srgbClr val="002060"/>
                </a:solidFill>
              </a:rPr>
              <a:t>Посібник з фізіології /За ред. </a:t>
            </a:r>
            <a:r>
              <a:rPr lang="uk-UA" sz="2600" dirty="0" err="1">
                <a:solidFill>
                  <a:srgbClr val="002060"/>
                </a:solidFill>
              </a:rPr>
              <a:t>В.Г.Шевчука</a:t>
            </a:r>
            <a:r>
              <a:rPr lang="uk-UA" sz="2600" dirty="0">
                <a:solidFill>
                  <a:srgbClr val="002060"/>
                </a:solidFill>
              </a:rPr>
              <a:t>.- Вінниця; Нова книга, 2005.- 576 с.</a:t>
            </a:r>
            <a:br>
              <a:rPr lang="uk-UA" sz="2600" dirty="0">
                <a:solidFill>
                  <a:srgbClr val="002060"/>
                </a:solidFill>
              </a:rPr>
            </a:br>
            <a:r>
              <a:rPr lang="uk-UA" sz="2600" dirty="0">
                <a:solidFill>
                  <a:srgbClr val="002060"/>
                </a:solidFill>
              </a:rPr>
              <a:t>Посібник з нормальної фізіології /За ред. </a:t>
            </a:r>
            <a:r>
              <a:rPr lang="uk-UA" sz="2600" dirty="0" err="1">
                <a:solidFill>
                  <a:srgbClr val="002060"/>
                </a:solidFill>
              </a:rPr>
              <a:t>В.Г.Шевчука</a:t>
            </a:r>
            <a:r>
              <a:rPr lang="uk-UA" sz="2600" dirty="0">
                <a:solidFill>
                  <a:srgbClr val="002060"/>
                </a:solidFill>
              </a:rPr>
              <a:t>, </a:t>
            </a:r>
            <a:r>
              <a:rPr lang="uk-UA" sz="2600" dirty="0" err="1">
                <a:solidFill>
                  <a:srgbClr val="002060"/>
                </a:solidFill>
              </a:rPr>
              <a:t>Д.Г.Наливайка</a:t>
            </a:r>
            <a:r>
              <a:rPr lang="uk-UA" sz="2600" dirty="0">
                <a:solidFill>
                  <a:srgbClr val="002060"/>
                </a:solidFill>
              </a:rPr>
              <a:t>.- Київ „Здоров’я”. - 1995.- 368 с.</a:t>
            </a:r>
          </a:p>
          <a:p>
            <a:pPr>
              <a:spcBef>
                <a:spcPts val="0"/>
              </a:spcBef>
            </a:pPr>
            <a:r>
              <a:rPr lang="uk-UA" sz="2600" dirty="0">
                <a:solidFill>
                  <a:srgbClr val="002060"/>
                </a:solidFill>
              </a:rPr>
              <a:t>Фізіологія // Навчально-методичний посібник для студентів медичного факультету. Частина 1: Загальна фізіологія / </a:t>
            </a:r>
            <a:r>
              <a:rPr lang="uk-UA" sz="2600" dirty="0" err="1">
                <a:solidFill>
                  <a:srgbClr val="002060"/>
                </a:solidFill>
              </a:rPr>
              <a:t>В.М.Мороз</a:t>
            </a:r>
            <a:r>
              <a:rPr lang="uk-UA" sz="2600" dirty="0">
                <a:solidFill>
                  <a:srgbClr val="002060"/>
                </a:solidFill>
              </a:rPr>
              <a:t>, </a:t>
            </a:r>
            <a:r>
              <a:rPr lang="uk-UA" sz="2600" dirty="0" err="1">
                <a:solidFill>
                  <a:srgbClr val="002060"/>
                </a:solidFill>
              </a:rPr>
              <a:t>М.В.Йолтухівський</a:t>
            </a:r>
            <a:r>
              <a:rPr lang="uk-UA" sz="2600" dirty="0">
                <a:solidFill>
                  <a:srgbClr val="002060"/>
                </a:solidFill>
              </a:rPr>
              <a:t>, Н.В. </a:t>
            </a:r>
            <a:r>
              <a:rPr lang="uk-UA" sz="2600" dirty="0" err="1">
                <a:solidFill>
                  <a:srgbClr val="002060"/>
                </a:solidFill>
              </a:rPr>
              <a:t>Белік</a:t>
            </a:r>
            <a:r>
              <a:rPr lang="uk-UA" sz="2600" dirty="0">
                <a:solidFill>
                  <a:srgbClr val="002060"/>
                </a:solidFill>
              </a:rPr>
              <a:t>, </a:t>
            </a:r>
            <a:r>
              <a:rPr lang="uk-UA" sz="2600" dirty="0" err="1">
                <a:solidFill>
                  <a:srgbClr val="002060"/>
                </a:solidFill>
              </a:rPr>
              <a:t>О.В.Богомаз</a:t>
            </a:r>
            <a:r>
              <a:rPr lang="uk-UA" sz="2600" dirty="0">
                <a:solidFill>
                  <a:srgbClr val="002060"/>
                </a:solidFill>
              </a:rPr>
              <a:t>, Т.І. </a:t>
            </a:r>
            <a:r>
              <a:rPr lang="uk-UA" sz="2600" dirty="0" err="1">
                <a:solidFill>
                  <a:srgbClr val="002060"/>
                </a:solidFill>
              </a:rPr>
              <a:t>Борейко</a:t>
            </a:r>
            <a:r>
              <a:rPr lang="uk-UA" sz="2600" dirty="0">
                <a:solidFill>
                  <a:srgbClr val="002060"/>
                </a:solidFill>
              </a:rPr>
              <a:t>, Окс. В. Власенко, </a:t>
            </a:r>
            <a:r>
              <a:rPr lang="uk-UA" sz="2600" dirty="0" err="1">
                <a:solidFill>
                  <a:srgbClr val="002060"/>
                </a:solidFill>
              </a:rPr>
              <a:t>Ол</a:t>
            </a:r>
            <a:r>
              <a:rPr lang="uk-UA" sz="2600" dirty="0">
                <a:solidFill>
                  <a:srgbClr val="002060"/>
                </a:solidFill>
              </a:rPr>
              <a:t>. В. Власенко, </a:t>
            </a:r>
            <a:r>
              <a:rPr lang="uk-UA" sz="2600" dirty="0" err="1">
                <a:solidFill>
                  <a:srgbClr val="002060"/>
                </a:solidFill>
              </a:rPr>
              <a:t>Л.П.Дем’яненко</a:t>
            </a:r>
            <a:r>
              <a:rPr lang="uk-UA" sz="2600" dirty="0">
                <a:solidFill>
                  <a:srgbClr val="002060"/>
                </a:solidFill>
              </a:rPr>
              <a:t>, О.В. Довгань, </a:t>
            </a:r>
            <a:r>
              <a:rPr lang="uk-UA" sz="2600" dirty="0" err="1">
                <a:solidFill>
                  <a:srgbClr val="002060"/>
                </a:solidFill>
              </a:rPr>
              <a:t>О.Д.Омельченко</a:t>
            </a:r>
            <a:r>
              <a:rPr lang="uk-UA" sz="2600" dirty="0">
                <a:solidFill>
                  <a:srgbClr val="002060"/>
                </a:solidFill>
              </a:rPr>
              <a:t>, </a:t>
            </a:r>
            <a:r>
              <a:rPr lang="uk-UA" sz="2600" dirty="0" err="1">
                <a:solidFill>
                  <a:srgbClr val="002060"/>
                </a:solidFill>
              </a:rPr>
              <a:t>К.В.Супрунов</a:t>
            </a:r>
            <a:r>
              <a:rPr lang="uk-UA" sz="2600" dirty="0">
                <a:solidFill>
                  <a:srgbClr val="002060"/>
                </a:solidFill>
              </a:rPr>
              <a:t>, О.М., </a:t>
            </a:r>
            <a:r>
              <a:rPr lang="uk-UA" sz="2600" dirty="0" err="1">
                <a:solidFill>
                  <a:srgbClr val="002060"/>
                </a:solidFill>
              </a:rPr>
              <a:t>О.В.Чайковська</a:t>
            </a:r>
            <a:r>
              <a:rPr lang="uk-UA" sz="2600" dirty="0">
                <a:solidFill>
                  <a:srgbClr val="002060"/>
                </a:solidFill>
              </a:rPr>
              <a:t>, </a:t>
            </a:r>
            <a:r>
              <a:rPr lang="uk-UA" sz="2600" dirty="0" err="1">
                <a:solidFill>
                  <a:srgbClr val="002060"/>
                </a:solidFill>
              </a:rPr>
              <a:t>О.М.Шаповал</a:t>
            </a:r>
            <a:r>
              <a:rPr lang="uk-UA" sz="2600" dirty="0">
                <a:solidFill>
                  <a:srgbClr val="002060"/>
                </a:solidFill>
              </a:rPr>
              <a:t>,  – 8-е вид., перероб. і </a:t>
            </a:r>
            <a:r>
              <a:rPr lang="uk-UA" sz="2600" dirty="0" err="1">
                <a:solidFill>
                  <a:srgbClr val="002060"/>
                </a:solidFill>
              </a:rPr>
              <a:t>доп</a:t>
            </a:r>
            <a:r>
              <a:rPr lang="uk-UA" sz="2600" dirty="0">
                <a:solidFill>
                  <a:srgbClr val="002060"/>
                </a:solidFill>
              </a:rPr>
              <a:t>.  – Вінниця, 2020. – 94 с.</a:t>
            </a:r>
          </a:p>
          <a:p>
            <a:pPr lvl="0">
              <a:spcBef>
                <a:spcPts val="0"/>
              </a:spcBef>
            </a:pPr>
            <a:r>
              <a:rPr lang="uk-UA" sz="2600" dirty="0">
                <a:solidFill>
                  <a:srgbClr val="002060"/>
                </a:solidFill>
              </a:rPr>
              <a:t>Анатомія та фізіологія з патологією / За ред. </a:t>
            </a:r>
            <a:r>
              <a:rPr lang="uk-UA" sz="2600" dirty="0" err="1">
                <a:solidFill>
                  <a:srgbClr val="002060"/>
                </a:solidFill>
              </a:rPr>
              <a:t>Я.І.Федонюка</a:t>
            </a:r>
            <a:r>
              <a:rPr lang="uk-UA" sz="2600" dirty="0">
                <a:solidFill>
                  <a:srgbClr val="002060"/>
                </a:solidFill>
              </a:rPr>
              <a:t>, </a:t>
            </a:r>
            <a:r>
              <a:rPr lang="uk-UA" sz="2600" dirty="0" err="1">
                <a:solidFill>
                  <a:srgbClr val="002060"/>
                </a:solidFill>
              </a:rPr>
              <a:t>Л.С.Білика</a:t>
            </a:r>
            <a:r>
              <a:rPr lang="uk-UA" sz="2600" dirty="0">
                <a:solidFill>
                  <a:srgbClr val="002060"/>
                </a:solidFill>
              </a:rPr>
              <a:t>, </a:t>
            </a:r>
            <a:r>
              <a:rPr lang="uk-UA" sz="2600" dirty="0" err="1">
                <a:solidFill>
                  <a:srgbClr val="002060"/>
                </a:solidFill>
              </a:rPr>
              <a:t>Н.Х.Микули</a:t>
            </a:r>
            <a:r>
              <a:rPr lang="uk-UA" sz="2600" dirty="0">
                <a:solidFill>
                  <a:srgbClr val="002060"/>
                </a:solidFill>
              </a:rPr>
              <a:t>.- Тернопіль: </a:t>
            </a:r>
            <a:r>
              <a:rPr lang="uk-UA" sz="2600" dirty="0" err="1">
                <a:solidFill>
                  <a:srgbClr val="002060"/>
                </a:solidFill>
              </a:rPr>
              <a:t>Укрмедкнига</a:t>
            </a:r>
            <a:r>
              <a:rPr lang="uk-UA" sz="2600" dirty="0">
                <a:solidFill>
                  <a:srgbClr val="002060"/>
                </a:solidFill>
              </a:rPr>
              <a:t>, 2002.- 680 с.</a:t>
            </a:r>
          </a:p>
          <a:p>
            <a:pPr>
              <a:spcBef>
                <a:spcPts val="0"/>
              </a:spcBef>
            </a:pPr>
            <a:endParaRPr lang="uk-UA" sz="2400" dirty="0"/>
          </a:p>
        </p:txBody>
      </p:sp>
      <p:sp>
        <p:nvSpPr>
          <p:cNvPr id="4" name="Місце для номера слайда 3">
            <a:extLst>
              <a:ext uri="{FF2B5EF4-FFF2-40B4-BE49-F238E27FC236}">
                <a16:creationId xmlns:a16="http://schemas.microsoft.com/office/drawing/2014/main" xmlns="" id="{F191E40C-C7AC-438C-A915-77E5A0BF478C}"/>
              </a:ext>
            </a:extLst>
          </p:cNvPr>
          <p:cNvSpPr>
            <a:spLocks noGrp="1"/>
          </p:cNvSpPr>
          <p:nvPr>
            <p:ph type="sldNum" sz="quarter" idx="12"/>
          </p:nvPr>
        </p:nvSpPr>
        <p:spPr/>
        <p:txBody>
          <a:bodyPr/>
          <a:lstStyle/>
          <a:p>
            <a:fld id="{284801C4-8E5F-4E3F-909F-225E0D84110A}" type="slidenum">
              <a:rPr lang="uk-UA" smtClean="0"/>
              <a:pPr/>
              <a:t>20</a:t>
            </a:fld>
            <a:endParaRPr lang="uk-UA"/>
          </a:p>
        </p:txBody>
      </p:sp>
    </p:spTree>
    <p:extLst>
      <p:ext uri="{BB962C8B-B14F-4D97-AF65-F5344CB8AC3E}">
        <p14:creationId xmlns:p14="http://schemas.microsoft.com/office/powerpoint/2010/main" xmlns="" val="38478379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858026C3-2432-4630-B48C-20D7AA133EAF}"/>
              </a:ext>
            </a:extLst>
          </p:cNvPr>
          <p:cNvSpPr>
            <a:spLocks noGrp="1"/>
          </p:cNvSpPr>
          <p:nvPr>
            <p:ph type="title"/>
          </p:nvPr>
        </p:nvSpPr>
        <p:spPr>
          <a:xfrm>
            <a:off x="677333" y="609600"/>
            <a:ext cx="10618597" cy="90529"/>
          </a:xfrm>
        </p:spPr>
        <p:txBody>
          <a:bodyPr>
            <a:noAutofit/>
          </a:bodyPr>
          <a:lstStyle/>
          <a:p>
            <a:pPr lvl="0">
              <a:lnSpc>
                <a:spcPts val="1600"/>
              </a:lnSpc>
              <a:spcBef>
                <a:spcPts val="0"/>
              </a:spcBef>
            </a:pPr>
            <a:endParaRPr lang="uk-UA" sz="1400" dirty="0"/>
          </a:p>
        </p:txBody>
      </p:sp>
      <p:sp>
        <p:nvSpPr>
          <p:cNvPr id="3" name="Місце для вмісту 2">
            <a:extLst>
              <a:ext uri="{FF2B5EF4-FFF2-40B4-BE49-F238E27FC236}">
                <a16:creationId xmlns:a16="http://schemas.microsoft.com/office/drawing/2014/main" xmlns="" id="{4EE59731-CFE7-458A-9FBC-C4B7485C4722}"/>
              </a:ext>
            </a:extLst>
          </p:cNvPr>
          <p:cNvSpPr>
            <a:spLocks noGrp="1"/>
          </p:cNvSpPr>
          <p:nvPr>
            <p:ph idx="1"/>
          </p:nvPr>
        </p:nvSpPr>
        <p:spPr>
          <a:xfrm>
            <a:off x="323811" y="811658"/>
            <a:ext cx="10974197" cy="6745602"/>
          </a:xfrm>
        </p:spPr>
        <p:txBody>
          <a:bodyPr>
            <a:normAutofit fontScale="92500" lnSpcReduction="20000"/>
          </a:bodyPr>
          <a:lstStyle/>
          <a:p>
            <a:pPr lvl="0">
              <a:spcBef>
                <a:spcPts val="0"/>
              </a:spcBef>
            </a:pPr>
            <a:r>
              <a:rPr lang="uk-UA" sz="2000" dirty="0">
                <a:solidFill>
                  <a:srgbClr val="002060"/>
                </a:solidFill>
              </a:rPr>
              <a:t>Анатомія і фізіологія людини // Навчально-методичний посібник для студентів фармацевтичного факультету (спеціальність «Фармація. Промислова фармація») / В.М. Мороз, М.В. </a:t>
            </a:r>
            <a:r>
              <a:rPr lang="uk-UA" sz="2000" dirty="0" err="1">
                <a:solidFill>
                  <a:srgbClr val="002060"/>
                </a:solidFill>
              </a:rPr>
              <a:t>Йолтухівський</a:t>
            </a:r>
            <a:r>
              <a:rPr lang="uk-UA" sz="2000" dirty="0">
                <a:solidFill>
                  <a:srgbClr val="002060"/>
                </a:solidFill>
              </a:rPr>
              <a:t>, Т.І. </a:t>
            </a:r>
            <a:r>
              <a:rPr lang="uk-UA" sz="2000" dirty="0" err="1">
                <a:solidFill>
                  <a:srgbClr val="002060"/>
                </a:solidFill>
              </a:rPr>
              <a:t>Борейко</a:t>
            </a:r>
            <a:r>
              <a:rPr lang="uk-UA" sz="2000" dirty="0">
                <a:solidFill>
                  <a:srgbClr val="002060"/>
                </a:solidFill>
              </a:rPr>
              <a:t>, Н.В. </a:t>
            </a:r>
            <a:r>
              <a:rPr lang="uk-UA" sz="2000" dirty="0" err="1">
                <a:solidFill>
                  <a:srgbClr val="002060"/>
                </a:solidFill>
              </a:rPr>
              <a:t>Белік</a:t>
            </a:r>
            <a:r>
              <a:rPr lang="uk-UA" sz="2000" dirty="0">
                <a:solidFill>
                  <a:srgbClr val="002060"/>
                </a:solidFill>
              </a:rPr>
              <a:t>, О.М. Шаповал, І.Л. </a:t>
            </a:r>
            <a:r>
              <a:rPr lang="uk-UA" sz="2000" dirty="0" err="1">
                <a:solidFill>
                  <a:srgbClr val="002060"/>
                </a:solidFill>
              </a:rPr>
              <a:t>Рокунець</a:t>
            </a:r>
            <a:r>
              <a:rPr lang="uk-UA" sz="2000" dirty="0">
                <a:solidFill>
                  <a:srgbClr val="002060"/>
                </a:solidFill>
              </a:rPr>
              <a:t>, Л.Л. </a:t>
            </a:r>
            <a:r>
              <a:rPr lang="uk-UA" sz="2000" dirty="0" err="1">
                <a:solidFill>
                  <a:srgbClr val="002060"/>
                </a:solidFill>
              </a:rPr>
              <a:t>Хмель</a:t>
            </a:r>
            <a:r>
              <a:rPr lang="uk-UA" sz="2000" dirty="0">
                <a:solidFill>
                  <a:srgbClr val="002060"/>
                </a:solidFill>
              </a:rPr>
              <a:t>, О.В. Довгань, </a:t>
            </a:r>
            <a:r>
              <a:rPr lang="uk-UA" sz="2000" dirty="0" err="1">
                <a:solidFill>
                  <a:srgbClr val="002060"/>
                </a:solidFill>
              </a:rPr>
              <a:t>К.В.Супрунов</a:t>
            </a:r>
            <a:r>
              <a:rPr lang="uk-UA" sz="2000" dirty="0">
                <a:solidFill>
                  <a:srgbClr val="002060"/>
                </a:solidFill>
              </a:rPr>
              <a:t>.  – 5е вид., перероб. і </a:t>
            </a:r>
            <a:r>
              <a:rPr lang="uk-UA" sz="2000" dirty="0" err="1">
                <a:solidFill>
                  <a:srgbClr val="002060"/>
                </a:solidFill>
              </a:rPr>
              <a:t>доп</a:t>
            </a:r>
            <a:r>
              <a:rPr lang="uk-UA" sz="2000" dirty="0">
                <a:solidFill>
                  <a:srgbClr val="002060"/>
                </a:solidFill>
              </a:rPr>
              <a:t>. - Вінниця, 2020. – 92 с.</a:t>
            </a:r>
          </a:p>
          <a:p>
            <a:pPr lvl="0">
              <a:spcBef>
                <a:spcPts val="0"/>
              </a:spcBef>
            </a:pPr>
            <a:r>
              <a:rPr lang="uk-UA" sz="2000" dirty="0">
                <a:solidFill>
                  <a:srgbClr val="002060"/>
                </a:solidFill>
              </a:rPr>
              <a:t>Анатомія і фізіологія людини // Навчально-методичний посібник для студентів фармацевтичного факультету(спеціальність «Фармація. Промислова фармація») заочної форми навчання / В.М. Мороз, М.В. </a:t>
            </a:r>
            <a:r>
              <a:rPr lang="uk-UA" sz="2000" dirty="0" err="1">
                <a:solidFill>
                  <a:srgbClr val="002060"/>
                </a:solidFill>
              </a:rPr>
              <a:t>Йолтухівський</a:t>
            </a:r>
            <a:r>
              <a:rPr lang="uk-UA" sz="2000" dirty="0">
                <a:solidFill>
                  <a:srgbClr val="002060"/>
                </a:solidFill>
              </a:rPr>
              <a:t>, Т.І. </a:t>
            </a:r>
            <a:r>
              <a:rPr lang="uk-UA" sz="2000" dirty="0" err="1">
                <a:solidFill>
                  <a:srgbClr val="002060"/>
                </a:solidFill>
              </a:rPr>
              <a:t>Борейко</a:t>
            </a:r>
            <a:r>
              <a:rPr lang="uk-UA" sz="2000" dirty="0">
                <a:solidFill>
                  <a:srgbClr val="002060"/>
                </a:solidFill>
              </a:rPr>
              <a:t>, Н.В. </a:t>
            </a:r>
            <a:r>
              <a:rPr lang="uk-UA" sz="2000" dirty="0" err="1">
                <a:solidFill>
                  <a:srgbClr val="002060"/>
                </a:solidFill>
              </a:rPr>
              <a:t>Белік</a:t>
            </a:r>
            <a:r>
              <a:rPr lang="uk-UA" sz="2000" dirty="0">
                <a:solidFill>
                  <a:srgbClr val="002060"/>
                </a:solidFill>
              </a:rPr>
              <a:t>, О.М. Шаповал, І.Л. </a:t>
            </a:r>
            <a:r>
              <a:rPr lang="uk-UA" sz="2000" dirty="0" err="1">
                <a:solidFill>
                  <a:srgbClr val="002060"/>
                </a:solidFill>
              </a:rPr>
              <a:t>Рокунець</a:t>
            </a:r>
            <a:r>
              <a:rPr lang="uk-UA" sz="2000" dirty="0">
                <a:solidFill>
                  <a:srgbClr val="002060"/>
                </a:solidFill>
              </a:rPr>
              <a:t>, Л.Л. </a:t>
            </a:r>
            <a:r>
              <a:rPr lang="uk-UA" sz="2000" dirty="0" err="1">
                <a:solidFill>
                  <a:srgbClr val="002060"/>
                </a:solidFill>
              </a:rPr>
              <a:t>Хмель</a:t>
            </a:r>
            <a:r>
              <a:rPr lang="uk-UA" sz="2000" dirty="0">
                <a:solidFill>
                  <a:srgbClr val="002060"/>
                </a:solidFill>
              </a:rPr>
              <a:t>, О.В. Довгань, </a:t>
            </a:r>
            <a:r>
              <a:rPr lang="uk-UA" sz="2000" dirty="0" err="1">
                <a:solidFill>
                  <a:srgbClr val="002060"/>
                </a:solidFill>
              </a:rPr>
              <a:t>К.В.Супрунов</a:t>
            </a:r>
            <a:r>
              <a:rPr lang="uk-UA" sz="2000" dirty="0">
                <a:solidFill>
                  <a:srgbClr val="002060"/>
                </a:solidFill>
              </a:rPr>
              <a:t>.  – 5е вид., перероб. і </a:t>
            </a:r>
            <a:r>
              <a:rPr lang="uk-UA" sz="2000" dirty="0" err="1">
                <a:solidFill>
                  <a:srgbClr val="002060"/>
                </a:solidFill>
              </a:rPr>
              <a:t>доп</a:t>
            </a:r>
            <a:r>
              <a:rPr lang="uk-UA" sz="2000" dirty="0">
                <a:solidFill>
                  <a:srgbClr val="002060"/>
                </a:solidFill>
              </a:rPr>
              <a:t>. - Вінниця, 2020. – 92 с.</a:t>
            </a:r>
          </a:p>
          <a:p>
            <a:pPr>
              <a:spcBef>
                <a:spcPts val="0"/>
              </a:spcBef>
            </a:pPr>
            <a:r>
              <a:rPr lang="uk-UA" sz="2000" dirty="0">
                <a:solidFill>
                  <a:srgbClr val="002060"/>
                </a:solidFill>
              </a:rPr>
              <a:t>Історія кафедри нормальної фізіології Вінницького національного медичного університету ім. М. І. Пирогова : до 90-річчя з часу заснування : монографія / М. В. Йолтухівський ;  </a:t>
            </a:r>
            <a:r>
              <a:rPr lang="uk-UA" sz="2000" dirty="0" err="1">
                <a:solidFill>
                  <a:srgbClr val="002060"/>
                </a:solidFill>
              </a:rPr>
              <a:t>Вінниц</a:t>
            </a:r>
            <a:r>
              <a:rPr lang="uk-UA" sz="2000" dirty="0">
                <a:solidFill>
                  <a:srgbClr val="002060"/>
                </a:solidFill>
              </a:rPr>
              <a:t>. НМУ ім. М. І. Пирогова, Наук. б-ка. – Вінниця, 2023. – 152 с. фот., </a:t>
            </a:r>
            <a:r>
              <a:rPr lang="uk-UA" sz="2000" dirty="0" err="1">
                <a:solidFill>
                  <a:srgbClr val="002060"/>
                </a:solidFill>
              </a:rPr>
              <a:t>іл</a:t>
            </a:r>
            <a:r>
              <a:rPr lang="uk-UA" sz="2000" dirty="0">
                <a:solidFill>
                  <a:srgbClr val="002060"/>
                </a:solidFill>
              </a:rPr>
              <a:t>.</a:t>
            </a:r>
          </a:p>
          <a:p>
            <a:pPr>
              <a:spcBef>
                <a:spcPts val="0"/>
              </a:spcBef>
            </a:pPr>
            <a:r>
              <a:rPr lang="uk-UA" sz="2000">
                <a:solidFill>
                  <a:srgbClr val="002060"/>
                </a:solidFill>
              </a:rPr>
              <a:t> </a:t>
            </a:r>
            <a:r>
              <a:rPr lang="uk-UA" sz="2300" b="1">
                <a:solidFill>
                  <a:srgbClr val="FF0000"/>
                </a:solidFill>
              </a:rPr>
              <a:t>Інформаційні </a:t>
            </a:r>
            <a:r>
              <a:rPr lang="uk-UA" sz="2300" b="1" dirty="0">
                <a:solidFill>
                  <a:srgbClr val="FF0000"/>
                </a:solidFill>
              </a:rPr>
              <a:t>ресурси</a:t>
            </a:r>
            <a:endParaRPr lang="uk-UA" sz="2300" dirty="0">
              <a:solidFill>
                <a:srgbClr val="FF0000"/>
              </a:solidFill>
            </a:endParaRPr>
          </a:p>
          <a:p>
            <a:pPr>
              <a:spcBef>
                <a:spcPts val="0"/>
              </a:spcBef>
            </a:pPr>
            <a:r>
              <a:rPr lang="uk-UA" sz="2000" dirty="0">
                <a:solidFill>
                  <a:srgbClr val="002060"/>
                </a:solidFill>
              </a:rPr>
              <a:t>1.</a:t>
            </a:r>
            <a:r>
              <a:rPr lang="uk-UA" sz="2000" b="1" dirty="0">
                <a:solidFill>
                  <a:srgbClr val="002060"/>
                </a:solidFill>
              </a:rPr>
              <a:t> </a:t>
            </a:r>
            <a:r>
              <a:rPr lang="uk-UA" sz="2000" dirty="0">
                <a:solidFill>
                  <a:srgbClr val="002060"/>
                </a:solidFill>
              </a:rPr>
              <a:t>Сайт університету ВНМУ ім. М.І. Пирогова: </a:t>
            </a:r>
            <a:r>
              <a:rPr lang="uk-UA" sz="2000" u="sng" dirty="0">
                <a:solidFill>
                  <a:srgbClr val="002060"/>
                </a:solidFill>
              </a:rPr>
              <a:t>http://www.vnmu.edu.ua</a:t>
            </a:r>
            <a:endParaRPr lang="uk-UA" sz="2000" dirty="0">
              <a:solidFill>
                <a:srgbClr val="002060"/>
              </a:solidFill>
            </a:endParaRPr>
          </a:p>
          <a:p>
            <a:pPr>
              <a:spcBef>
                <a:spcPts val="0"/>
              </a:spcBef>
            </a:pPr>
            <a:r>
              <a:rPr lang="uk-UA" sz="2000" dirty="0">
                <a:solidFill>
                  <a:srgbClr val="002060"/>
                </a:solidFill>
              </a:rPr>
              <a:t>2. Сайт кафедри нормальної фізіології ВНМУ ім. М.І. Пирогова: </a:t>
            </a:r>
            <a:r>
              <a:rPr lang="uk-UA" sz="2000" u="sng" dirty="0">
                <a:solidFill>
                  <a:srgbClr val="002060"/>
                </a:solidFill>
                <a:hlinkClick r:id="rId2">
                  <a:extLst>
                    <a:ext uri="{A12FA001-AC4F-418D-AE19-62706E023703}">
                      <ahyp:hlinkClr xmlns:ahyp="http://schemas.microsoft.com/office/drawing/2018/hyperlinkcolor" xmlns="" val="tx"/>
                    </a:ext>
                  </a:extLst>
                </a:hlinkClick>
              </a:rPr>
              <a:t>http://www.vnmu.edu.ua/кафедра</a:t>
            </a:r>
            <a:r>
              <a:rPr lang="uk-UA" sz="2000" dirty="0">
                <a:solidFill>
                  <a:srgbClr val="002060"/>
                </a:solidFill>
              </a:rPr>
              <a:t> нормальної фізіології</a:t>
            </a:r>
          </a:p>
          <a:p>
            <a:pPr>
              <a:spcBef>
                <a:spcPts val="0"/>
              </a:spcBef>
            </a:pPr>
            <a:r>
              <a:rPr lang="uk-UA" sz="2000" dirty="0">
                <a:solidFill>
                  <a:srgbClr val="002060"/>
                </a:solidFill>
              </a:rPr>
              <a:t>3. Сайт бібліотеки </a:t>
            </a:r>
            <a:r>
              <a:rPr lang="uk-UA" sz="2000" u="sng" dirty="0">
                <a:solidFill>
                  <a:srgbClr val="002060"/>
                </a:solidFill>
                <a:hlinkClick r:id="rId3">
                  <a:extLst>
                    <a:ext uri="{A12FA001-AC4F-418D-AE19-62706E023703}">
                      <ahyp:hlinkClr xmlns:ahyp="http://schemas.microsoft.com/office/drawing/2018/hyperlinkcolor" xmlns="" val="tx"/>
                    </a:ext>
                  </a:extLst>
                </a:hlinkClick>
              </a:rPr>
              <a:t>http://library.v</a:t>
            </a:r>
            <a:r>
              <a:rPr lang="en-US" sz="2000" u="sng" dirty="0">
                <a:solidFill>
                  <a:srgbClr val="002060"/>
                </a:solidFill>
                <a:hlinkClick r:id="rId3">
                  <a:extLst>
                    <a:ext uri="{A12FA001-AC4F-418D-AE19-62706E023703}">
                      <ahyp:hlinkClr xmlns:ahyp="http://schemas.microsoft.com/office/drawing/2018/hyperlinkcolor" xmlns="" val="tx"/>
                    </a:ext>
                  </a:extLst>
                </a:hlinkClick>
              </a:rPr>
              <a:t>n</a:t>
            </a:r>
            <a:r>
              <a:rPr lang="uk-UA" sz="2000" u="sng" dirty="0">
                <a:solidFill>
                  <a:srgbClr val="002060"/>
                </a:solidFill>
                <a:hlinkClick r:id="rId3">
                  <a:extLst>
                    <a:ext uri="{A12FA001-AC4F-418D-AE19-62706E023703}">
                      <ahyp:hlinkClr xmlns:ahyp="http://schemas.microsoft.com/office/drawing/2018/hyperlinkcolor" xmlns="" val="tx"/>
                    </a:ext>
                  </a:extLst>
                </a:hlinkClick>
              </a:rPr>
              <a:t>mu.edu.ua</a:t>
            </a:r>
            <a:endParaRPr lang="uk-UA" sz="2000" dirty="0">
              <a:solidFill>
                <a:srgbClr val="002060"/>
              </a:solidFill>
            </a:endParaRPr>
          </a:p>
          <a:p>
            <a:pPr>
              <a:spcBef>
                <a:spcPts val="0"/>
              </a:spcBef>
            </a:pPr>
            <a:r>
              <a:rPr lang="uk-UA" sz="2000" dirty="0">
                <a:solidFill>
                  <a:srgbClr val="002060"/>
                </a:solidFill>
              </a:rPr>
              <a:t>4. Індексні пошукові машини</a:t>
            </a:r>
          </a:p>
          <a:p>
            <a:pPr>
              <a:spcBef>
                <a:spcPts val="0"/>
              </a:spcBef>
            </a:pPr>
            <a:r>
              <a:rPr lang="uk-UA" sz="2000" u="sng" dirty="0">
                <a:solidFill>
                  <a:srgbClr val="002060"/>
                </a:solidFill>
                <a:hlinkClick r:id="rId4">
                  <a:extLst>
                    <a:ext uri="{A12FA001-AC4F-418D-AE19-62706E023703}">
                      <ahyp:hlinkClr xmlns:ahyp="http://schemas.microsoft.com/office/drawing/2018/hyperlinkcolor" xmlns="" val="tx"/>
                    </a:ext>
                  </a:extLst>
                </a:hlinkClick>
              </a:rPr>
              <a:t>http://</a:t>
            </a:r>
            <a:r>
              <a:rPr lang="en-US" sz="2000" u="sng" dirty="0">
                <a:solidFill>
                  <a:srgbClr val="002060"/>
                </a:solidFill>
                <a:hlinkClick r:id="rId4">
                  <a:extLst>
                    <a:ext uri="{A12FA001-AC4F-418D-AE19-62706E023703}">
                      <ahyp:hlinkClr xmlns:ahyp="http://schemas.microsoft.com/office/drawing/2018/hyperlinkcolor" xmlns="" val="tx"/>
                    </a:ext>
                  </a:extLst>
                </a:hlinkClick>
              </a:rPr>
              <a:t>www</a:t>
            </a:r>
            <a:r>
              <a:rPr lang="uk-UA" sz="2000" u="sng" dirty="0">
                <a:solidFill>
                  <a:srgbClr val="002060"/>
                </a:solidFill>
                <a:hlinkClick r:id="rId4">
                  <a:extLst>
                    <a:ext uri="{A12FA001-AC4F-418D-AE19-62706E023703}">
                      <ahyp:hlinkClr xmlns:ahyp="http://schemas.microsoft.com/office/drawing/2018/hyperlinkcolor" xmlns="" val="tx"/>
                    </a:ext>
                  </a:extLst>
                </a:hlinkClick>
              </a:rPr>
              <a:t>.</a:t>
            </a:r>
            <a:r>
              <a:rPr lang="en-US" sz="2000" u="sng" dirty="0" err="1">
                <a:solidFill>
                  <a:srgbClr val="002060"/>
                </a:solidFill>
                <a:hlinkClick r:id="rId4">
                  <a:extLst>
                    <a:ext uri="{A12FA001-AC4F-418D-AE19-62706E023703}">
                      <ahyp:hlinkClr xmlns:ahyp="http://schemas.microsoft.com/office/drawing/2018/hyperlinkcolor" xmlns="" val="tx"/>
                    </a:ext>
                  </a:extLst>
                </a:hlinkClick>
              </a:rPr>
              <a:t>altavista</a:t>
            </a:r>
            <a:r>
              <a:rPr lang="uk-UA" sz="2000" u="sng" dirty="0">
                <a:solidFill>
                  <a:srgbClr val="002060"/>
                </a:solidFill>
                <a:hlinkClick r:id="rId4">
                  <a:extLst>
                    <a:ext uri="{A12FA001-AC4F-418D-AE19-62706E023703}">
                      <ahyp:hlinkClr xmlns:ahyp="http://schemas.microsoft.com/office/drawing/2018/hyperlinkcolor" xmlns="" val="tx"/>
                    </a:ext>
                  </a:extLst>
                </a:hlinkClick>
              </a:rPr>
              <a:t>.</a:t>
            </a:r>
            <a:r>
              <a:rPr lang="en-US" sz="2000" u="sng" dirty="0">
                <a:solidFill>
                  <a:srgbClr val="002060"/>
                </a:solidFill>
                <a:hlinkClick r:id="rId4">
                  <a:extLst>
                    <a:ext uri="{A12FA001-AC4F-418D-AE19-62706E023703}">
                      <ahyp:hlinkClr xmlns:ahyp="http://schemas.microsoft.com/office/drawing/2018/hyperlinkcolor" xmlns="" val="tx"/>
                    </a:ext>
                  </a:extLst>
                </a:hlinkClick>
              </a:rPr>
              <a:t>com</a:t>
            </a:r>
            <a:endParaRPr lang="uk-UA" sz="2000" dirty="0">
              <a:solidFill>
                <a:srgbClr val="002060"/>
              </a:solidFill>
            </a:endParaRPr>
          </a:p>
          <a:p>
            <a:pPr>
              <a:spcBef>
                <a:spcPts val="0"/>
              </a:spcBef>
            </a:pPr>
            <a:r>
              <a:rPr lang="en-US" sz="2000" u="sng" dirty="0">
                <a:solidFill>
                  <a:srgbClr val="002060"/>
                </a:solidFill>
                <a:hlinkClick r:id="rId5">
                  <a:extLst>
                    <a:ext uri="{A12FA001-AC4F-418D-AE19-62706E023703}">
                      <ahyp:hlinkClr xmlns:ahyp="http://schemas.microsoft.com/office/drawing/2018/hyperlinkcolor" xmlns="" val="tx"/>
                    </a:ext>
                  </a:extLst>
                </a:hlinkClick>
              </a:rPr>
              <a:t>http</a:t>
            </a:r>
            <a:r>
              <a:rPr lang="uk-UA" sz="2000" u="sng" dirty="0">
                <a:solidFill>
                  <a:srgbClr val="002060"/>
                </a:solidFill>
                <a:hlinkClick r:id="rId5">
                  <a:extLst>
                    <a:ext uri="{A12FA001-AC4F-418D-AE19-62706E023703}">
                      <ahyp:hlinkClr xmlns:ahyp="http://schemas.microsoft.com/office/drawing/2018/hyperlinkcolor" xmlns="" val="tx"/>
                    </a:ext>
                  </a:extLst>
                </a:hlinkClick>
              </a:rPr>
              <a:t>://</a:t>
            </a:r>
            <a:r>
              <a:rPr lang="en-US" sz="2000" u="sng" dirty="0">
                <a:solidFill>
                  <a:srgbClr val="002060"/>
                </a:solidFill>
                <a:hlinkClick r:id="rId5">
                  <a:extLst>
                    <a:ext uri="{A12FA001-AC4F-418D-AE19-62706E023703}">
                      <ahyp:hlinkClr xmlns:ahyp="http://schemas.microsoft.com/office/drawing/2018/hyperlinkcolor" xmlns="" val="tx"/>
                    </a:ext>
                  </a:extLst>
                </a:hlinkClick>
              </a:rPr>
              <a:t>www</a:t>
            </a:r>
            <a:r>
              <a:rPr lang="uk-UA" sz="2000" u="sng" dirty="0">
                <a:solidFill>
                  <a:srgbClr val="002060"/>
                </a:solidFill>
                <a:hlinkClick r:id="rId5">
                  <a:extLst>
                    <a:ext uri="{A12FA001-AC4F-418D-AE19-62706E023703}">
                      <ahyp:hlinkClr xmlns:ahyp="http://schemas.microsoft.com/office/drawing/2018/hyperlinkcolor" xmlns="" val="tx"/>
                    </a:ext>
                  </a:extLst>
                </a:hlinkClick>
              </a:rPr>
              <a:t>.</a:t>
            </a:r>
            <a:r>
              <a:rPr lang="en-US" sz="2000" u="sng" dirty="0" err="1">
                <a:solidFill>
                  <a:srgbClr val="002060"/>
                </a:solidFill>
                <a:hlinkClick r:id="rId5">
                  <a:extLst>
                    <a:ext uri="{A12FA001-AC4F-418D-AE19-62706E023703}">
                      <ahyp:hlinkClr xmlns:ahyp="http://schemas.microsoft.com/office/drawing/2018/hyperlinkcolor" xmlns="" val="tx"/>
                    </a:ext>
                  </a:extLst>
                </a:hlinkClick>
              </a:rPr>
              <a:t>askjeeves</a:t>
            </a:r>
            <a:r>
              <a:rPr lang="uk-UA" sz="2000" u="sng" dirty="0">
                <a:solidFill>
                  <a:srgbClr val="002060"/>
                </a:solidFill>
                <a:hlinkClick r:id="rId5">
                  <a:extLst>
                    <a:ext uri="{A12FA001-AC4F-418D-AE19-62706E023703}">
                      <ahyp:hlinkClr xmlns:ahyp="http://schemas.microsoft.com/office/drawing/2018/hyperlinkcolor" xmlns="" val="tx"/>
                    </a:ext>
                  </a:extLst>
                </a:hlinkClick>
              </a:rPr>
              <a:t>.</a:t>
            </a:r>
            <a:r>
              <a:rPr lang="en-US" sz="2000" u="sng" dirty="0">
                <a:solidFill>
                  <a:srgbClr val="002060"/>
                </a:solidFill>
                <a:hlinkClick r:id="rId5">
                  <a:extLst>
                    <a:ext uri="{A12FA001-AC4F-418D-AE19-62706E023703}">
                      <ahyp:hlinkClr xmlns:ahyp="http://schemas.microsoft.com/office/drawing/2018/hyperlinkcolor" xmlns="" val="tx"/>
                    </a:ext>
                  </a:extLst>
                </a:hlinkClick>
              </a:rPr>
              <a:t>com</a:t>
            </a:r>
            <a:endParaRPr lang="uk-UA" sz="2000" dirty="0">
              <a:solidFill>
                <a:srgbClr val="002060"/>
              </a:solidFill>
            </a:endParaRPr>
          </a:p>
          <a:p>
            <a:pPr>
              <a:spcBef>
                <a:spcPts val="0"/>
              </a:spcBef>
            </a:pPr>
            <a:r>
              <a:rPr lang="en-US" sz="2000" u="sng" dirty="0">
                <a:solidFill>
                  <a:srgbClr val="002060"/>
                </a:solidFill>
                <a:hlinkClick r:id="rId6">
                  <a:extLst>
                    <a:ext uri="{A12FA001-AC4F-418D-AE19-62706E023703}">
                      <ahyp:hlinkClr xmlns:ahyp="http://schemas.microsoft.com/office/drawing/2018/hyperlinkcolor" xmlns="" val="tx"/>
                    </a:ext>
                  </a:extLst>
                </a:hlinkClick>
              </a:rPr>
              <a:t>http</a:t>
            </a:r>
            <a:r>
              <a:rPr lang="uk-UA" sz="2000" u="sng" dirty="0">
                <a:solidFill>
                  <a:srgbClr val="002060"/>
                </a:solidFill>
                <a:hlinkClick r:id="rId6">
                  <a:extLst>
                    <a:ext uri="{A12FA001-AC4F-418D-AE19-62706E023703}">
                      <ahyp:hlinkClr xmlns:ahyp="http://schemas.microsoft.com/office/drawing/2018/hyperlinkcolor" xmlns="" val="tx"/>
                    </a:ext>
                  </a:extLst>
                </a:hlinkClick>
              </a:rPr>
              <a:t>://</a:t>
            </a:r>
            <a:r>
              <a:rPr lang="en-US" sz="2000" u="sng" dirty="0">
                <a:solidFill>
                  <a:srgbClr val="002060"/>
                </a:solidFill>
                <a:hlinkClick r:id="rId6">
                  <a:extLst>
                    <a:ext uri="{A12FA001-AC4F-418D-AE19-62706E023703}">
                      <ahyp:hlinkClr xmlns:ahyp="http://schemas.microsoft.com/office/drawing/2018/hyperlinkcolor" xmlns="" val="tx"/>
                    </a:ext>
                  </a:extLst>
                </a:hlinkClick>
              </a:rPr>
              <a:t>www</a:t>
            </a:r>
            <a:r>
              <a:rPr lang="uk-UA" sz="2000" u="sng" dirty="0">
                <a:solidFill>
                  <a:srgbClr val="002060"/>
                </a:solidFill>
                <a:hlinkClick r:id="rId6">
                  <a:extLst>
                    <a:ext uri="{A12FA001-AC4F-418D-AE19-62706E023703}">
                      <ahyp:hlinkClr xmlns:ahyp="http://schemas.microsoft.com/office/drawing/2018/hyperlinkcolor" xmlns="" val="tx"/>
                    </a:ext>
                  </a:extLst>
                </a:hlinkClick>
              </a:rPr>
              <a:t>.</a:t>
            </a:r>
            <a:r>
              <a:rPr lang="en-US" sz="2000" u="sng" dirty="0">
                <a:solidFill>
                  <a:srgbClr val="002060"/>
                </a:solidFill>
                <a:hlinkClick r:id="rId6">
                  <a:extLst>
                    <a:ext uri="{A12FA001-AC4F-418D-AE19-62706E023703}">
                      <ahyp:hlinkClr xmlns:ahyp="http://schemas.microsoft.com/office/drawing/2018/hyperlinkcolor" xmlns="" val="tx"/>
                    </a:ext>
                  </a:extLst>
                </a:hlinkClick>
              </a:rPr>
              <a:t>excite</a:t>
            </a:r>
            <a:r>
              <a:rPr lang="uk-UA" sz="2000" u="sng" dirty="0">
                <a:solidFill>
                  <a:srgbClr val="002060"/>
                </a:solidFill>
                <a:hlinkClick r:id="rId6">
                  <a:extLst>
                    <a:ext uri="{A12FA001-AC4F-418D-AE19-62706E023703}">
                      <ahyp:hlinkClr xmlns:ahyp="http://schemas.microsoft.com/office/drawing/2018/hyperlinkcolor" xmlns="" val="tx"/>
                    </a:ext>
                  </a:extLst>
                </a:hlinkClick>
              </a:rPr>
              <a:t>.</a:t>
            </a:r>
            <a:r>
              <a:rPr lang="en-US" sz="2000" u="sng" dirty="0">
                <a:solidFill>
                  <a:srgbClr val="002060"/>
                </a:solidFill>
                <a:hlinkClick r:id="rId6">
                  <a:extLst>
                    <a:ext uri="{A12FA001-AC4F-418D-AE19-62706E023703}">
                      <ahyp:hlinkClr xmlns:ahyp="http://schemas.microsoft.com/office/drawing/2018/hyperlinkcolor" xmlns="" val="tx"/>
                    </a:ext>
                  </a:extLst>
                </a:hlinkClick>
              </a:rPr>
              <a:t>com</a:t>
            </a:r>
            <a:endParaRPr lang="uk-UA" sz="2000" dirty="0">
              <a:solidFill>
                <a:srgbClr val="002060"/>
              </a:solidFill>
            </a:endParaRPr>
          </a:p>
          <a:p>
            <a:pPr>
              <a:spcBef>
                <a:spcPts val="0"/>
              </a:spcBef>
            </a:pPr>
            <a:r>
              <a:rPr lang="uk-UA" sz="2000" dirty="0">
                <a:solidFill>
                  <a:srgbClr val="002060"/>
                </a:solidFill>
              </a:rPr>
              <a:t>5. Медичні тематично-предметні каталоги</a:t>
            </a:r>
          </a:p>
          <a:p>
            <a:pPr>
              <a:spcBef>
                <a:spcPts val="0"/>
              </a:spcBef>
            </a:pPr>
            <a:r>
              <a:rPr lang="en-US" sz="2000" u="sng" dirty="0">
                <a:solidFill>
                  <a:srgbClr val="002060"/>
                </a:solidFill>
                <a:hlinkClick r:id="rId7">
                  <a:extLst>
                    <a:ext uri="{A12FA001-AC4F-418D-AE19-62706E023703}">
                      <ahyp:hlinkClr xmlns:ahyp="http://schemas.microsoft.com/office/drawing/2018/hyperlinkcolor" xmlns="" val="tx"/>
                    </a:ext>
                  </a:extLst>
                </a:hlinkClick>
              </a:rPr>
              <a:t>http</a:t>
            </a:r>
            <a:r>
              <a:rPr lang="uk-UA" sz="2000" u="sng" dirty="0">
                <a:solidFill>
                  <a:srgbClr val="002060"/>
                </a:solidFill>
                <a:hlinkClick r:id="rId7">
                  <a:extLst>
                    <a:ext uri="{A12FA001-AC4F-418D-AE19-62706E023703}">
                      <ahyp:hlinkClr xmlns:ahyp="http://schemas.microsoft.com/office/drawing/2018/hyperlinkcolor" xmlns="" val="tx"/>
                    </a:ext>
                  </a:extLst>
                </a:hlinkClick>
              </a:rPr>
              <a:t>://</a:t>
            </a:r>
            <a:r>
              <a:rPr lang="en-US" sz="2000" u="sng" dirty="0">
                <a:solidFill>
                  <a:srgbClr val="002060"/>
                </a:solidFill>
                <a:hlinkClick r:id="rId7">
                  <a:extLst>
                    <a:ext uri="{A12FA001-AC4F-418D-AE19-62706E023703}">
                      <ahyp:hlinkClr xmlns:ahyp="http://schemas.microsoft.com/office/drawing/2018/hyperlinkcolor" xmlns="" val="tx"/>
                    </a:ext>
                  </a:extLst>
                </a:hlinkClick>
              </a:rPr>
              <a:t>www</a:t>
            </a:r>
            <a:r>
              <a:rPr lang="uk-UA" sz="2000" u="sng" dirty="0">
                <a:solidFill>
                  <a:srgbClr val="002060"/>
                </a:solidFill>
                <a:hlinkClick r:id="rId7">
                  <a:extLst>
                    <a:ext uri="{A12FA001-AC4F-418D-AE19-62706E023703}">
                      <ahyp:hlinkClr xmlns:ahyp="http://schemas.microsoft.com/office/drawing/2018/hyperlinkcolor" xmlns="" val="tx"/>
                    </a:ext>
                  </a:extLst>
                </a:hlinkClick>
              </a:rPr>
              <a:t>.</a:t>
            </a:r>
            <a:r>
              <a:rPr lang="en-US" sz="2000" u="sng" dirty="0" err="1">
                <a:solidFill>
                  <a:srgbClr val="002060"/>
                </a:solidFill>
                <a:hlinkClick r:id="rId7">
                  <a:extLst>
                    <a:ext uri="{A12FA001-AC4F-418D-AE19-62706E023703}">
                      <ahyp:hlinkClr xmlns:ahyp="http://schemas.microsoft.com/office/drawing/2018/hyperlinkcolor" xmlns="" val="tx"/>
                    </a:ext>
                  </a:extLst>
                </a:hlinkClick>
              </a:rPr>
              <a:t>einet</a:t>
            </a:r>
            <a:r>
              <a:rPr lang="uk-UA" sz="2000" u="sng" dirty="0">
                <a:solidFill>
                  <a:srgbClr val="002060"/>
                </a:solidFill>
                <a:hlinkClick r:id="rId7">
                  <a:extLst>
                    <a:ext uri="{A12FA001-AC4F-418D-AE19-62706E023703}">
                      <ahyp:hlinkClr xmlns:ahyp="http://schemas.microsoft.com/office/drawing/2018/hyperlinkcolor" xmlns="" val="tx"/>
                    </a:ext>
                  </a:extLst>
                </a:hlinkClick>
              </a:rPr>
              <a:t>.</a:t>
            </a:r>
            <a:r>
              <a:rPr lang="en-US" sz="2000" u="sng" dirty="0">
                <a:solidFill>
                  <a:srgbClr val="002060"/>
                </a:solidFill>
                <a:hlinkClick r:id="rId7">
                  <a:extLst>
                    <a:ext uri="{A12FA001-AC4F-418D-AE19-62706E023703}">
                      <ahyp:hlinkClr xmlns:ahyp="http://schemas.microsoft.com/office/drawing/2018/hyperlinkcolor" xmlns="" val="tx"/>
                    </a:ext>
                  </a:extLst>
                </a:hlinkClick>
              </a:rPr>
              <a:t>net</a:t>
            </a:r>
            <a:r>
              <a:rPr lang="uk-UA" sz="2000" u="sng" dirty="0">
                <a:solidFill>
                  <a:srgbClr val="002060"/>
                </a:solidFill>
                <a:hlinkClick r:id="rId7">
                  <a:extLst>
                    <a:ext uri="{A12FA001-AC4F-418D-AE19-62706E023703}">
                      <ahyp:hlinkClr xmlns:ahyp="http://schemas.microsoft.com/office/drawing/2018/hyperlinkcolor" xmlns="" val="tx"/>
                    </a:ext>
                  </a:extLst>
                </a:hlinkClick>
              </a:rPr>
              <a:t>/</a:t>
            </a:r>
            <a:r>
              <a:rPr lang="en-US" sz="2000" u="sng" dirty="0">
                <a:solidFill>
                  <a:srgbClr val="002060"/>
                </a:solidFill>
                <a:hlinkClick r:id="rId7">
                  <a:extLst>
                    <a:ext uri="{A12FA001-AC4F-418D-AE19-62706E023703}">
                      <ahyp:hlinkClr xmlns:ahyp="http://schemas.microsoft.com/office/drawing/2018/hyperlinkcolor" xmlns="" val="tx"/>
                    </a:ext>
                  </a:extLst>
                </a:hlinkClick>
              </a:rPr>
              <a:t>galaxy</a:t>
            </a:r>
            <a:r>
              <a:rPr lang="uk-UA" sz="2000" u="sng" dirty="0">
                <a:solidFill>
                  <a:srgbClr val="002060"/>
                </a:solidFill>
                <a:hlinkClick r:id="rId7">
                  <a:extLst>
                    <a:ext uri="{A12FA001-AC4F-418D-AE19-62706E023703}">
                      <ahyp:hlinkClr xmlns:ahyp="http://schemas.microsoft.com/office/drawing/2018/hyperlinkcolor" xmlns="" val="tx"/>
                    </a:ext>
                  </a:extLst>
                </a:hlinkClick>
              </a:rPr>
              <a:t>/</a:t>
            </a:r>
            <a:r>
              <a:rPr lang="en-US" sz="2000" u="sng" dirty="0">
                <a:solidFill>
                  <a:srgbClr val="002060"/>
                </a:solidFill>
                <a:hlinkClick r:id="rId7">
                  <a:extLst>
                    <a:ext uri="{A12FA001-AC4F-418D-AE19-62706E023703}">
                      <ahyp:hlinkClr xmlns:ahyp="http://schemas.microsoft.com/office/drawing/2018/hyperlinkcolor" xmlns="" val="tx"/>
                    </a:ext>
                  </a:extLst>
                </a:hlinkClick>
              </a:rPr>
              <a:t>Medicine</a:t>
            </a:r>
            <a:r>
              <a:rPr lang="uk-UA" sz="2000" u="sng" dirty="0">
                <a:solidFill>
                  <a:srgbClr val="002060"/>
                </a:solidFill>
                <a:hlinkClick r:id="rId7">
                  <a:extLst>
                    <a:ext uri="{A12FA001-AC4F-418D-AE19-62706E023703}">
                      <ahyp:hlinkClr xmlns:ahyp="http://schemas.microsoft.com/office/drawing/2018/hyperlinkcolor" xmlns="" val="tx"/>
                    </a:ext>
                  </a:extLst>
                </a:hlinkClick>
              </a:rPr>
              <a:t>.</a:t>
            </a:r>
            <a:r>
              <a:rPr lang="en-US" sz="2000" u="sng" dirty="0">
                <a:solidFill>
                  <a:srgbClr val="002060"/>
                </a:solidFill>
                <a:hlinkClick r:id="rId7">
                  <a:extLst>
                    <a:ext uri="{A12FA001-AC4F-418D-AE19-62706E023703}">
                      <ahyp:hlinkClr xmlns:ahyp="http://schemas.microsoft.com/office/drawing/2018/hyperlinkcolor" xmlns="" val="tx"/>
                    </a:ext>
                  </a:extLst>
                </a:hlinkClick>
              </a:rPr>
              <a:t>html</a:t>
            </a:r>
            <a:endParaRPr lang="uk-UA" sz="2000" dirty="0">
              <a:solidFill>
                <a:srgbClr val="002060"/>
              </a:solidFill>
            </a:endParaRPr>
          </a:p>
          <a:p>
            <a:pPr>
              <a:spcBef>
                <a:spcPts val="0"/>
              </a:spcBef>
            </a:pPr>
            <a:r>
              <a:rPr lang="en-US" sz="2000" u="sng" dirty="0">
                <a:solidFill>
                  <a:srgbClr val="002060"/>
                </a:solidFill>
                <a:hlinkClick r:id="rId8">
                  <a:extLst>
                    <a:ext uri="{A12FA001-AC4F-418D-AE19-62706E023703}">
                      <ahyp:hlinkClr xmlns:ahyp="http://schemas.microsoft.com/office/drawing/2018/hyperlinkcolor" xmlns="" val="tx"/>
                    </a:ext>
                  </a:extLst>
                </a:hlinkClick>
              </a:rPr>
              <a:t>http</a:t>
            </a:r>
            <a:r>
              <a:rPr lang="ru-RU" sz="2000" u="sng" dirty="0">
                <a:solidFill>
                  <a:srgbClr val="002060"/>
                </a:solidFill>
                <a:hlinkClick r:id="rId8">
                  <a:extLst>
                    <a:ext uri="{A12FA001-AC4F-418D-AE19-62706E023703}">
                      <ahyp:hlinkClr xmlns:ahyp="http://schemas.microsoft.com/office/drawing/2018/hyperlinkcolor" xmlns="" val="tx"/>
                    </a:ext>
                  </a:extLst>
                </a:hlinkClick>
              </a:rPr>
              <a:t>://</a:t>
            </a:r>
            <a:r>
              <a:rPr lang="en-US" sz="2000" u="sng" dirty="0" err="1">
                <a:solidFill>
                  <a:srgbClr val="002060"/>
                </a:solidFill>
                <a:hlinkClick r:id="rId8">
                  <a:extLst>
                    <a:ext uri="{A12FA001-AC4F-418D-AE19-62706E023703}">
                      <ahyp:hlinkClr xmlns:ahyp="http://schemas.microsoft.com/office/drawing/2018/hyperlinkcolor" xmlns="" val="tx"/>
                    </a:ext>
                  </a:extLst>
                </a:hlinkClick>
              </a:rPr>
              <a:t>healthweb</a:t>
            </a:r>
            <a:r>
              <a:rPr lang="ru-RU" sz="2000" u="sng" dirty="0">
                <a:solidFill>
                  <a:srgbClr val="002060"/>
                </a:solidFill>
                <a:hlinkClick r:id="rId8">
                  <a:extLst>
                    <a:ext uri="{A12FA001-AC4F-418D-AE19-62706E023703}">
                      <ahyp:hlinkClr xmlns:ahyp="http://schemas.microsoft.com/office/drawing/2018/hyperlinkcolor" xmlns="" val="tx"/>
                    </a:ext>
                  </a:extLst>
                </a:hlinkClick>
              </a:rPr>
              <a:t>.</a:t>
            </a:r>
            <a:r>
              <a:rPr lang="en-US" sz="2000" u="sng" dirty="0">
                <a:solidFill>
                  <a:srgbClr val="002060"/>
                </a:solidFill>
                <a:hlinkClick r:id="rId8">
                  <a:extLst>
                    <a:ext uri="{A12FA001-AC4F-418D-AE19-62706E023703}">
                      <ahyp:hlinkClr xmlns:ahyp="http://schemas.microsoft.com/office/drawing/2018/hyperlinkcolor" xmlns="" val="tx"/>
                    </a:ext>
                  </a:extLst>
                </a:hlinkClick>
              </a:rPr>
              <a:t>org</a:t>
            </a:r>
            <a:endParaRPr lang="uk-UA" sz="2000" dirty="0">
              <a:solidFill>
                <a:srgbClr val="002060"/>
              </a:solidFill>
            </a:endParaRPr>
          </a:p>
          <a:p>
            <a:pPr>
              <a:spcBef>
                <a:spcPts val="0"/>
              </a:spcBef>
            </a:pPr>
            <a:r>
              <a:rPr lang="uk-UA" sz="2000" dirty="0">
                <a:solidFill>
                  <a:srgbClr val="002060"/>
                </a:solidFill>
              </a:rPr>
              <a:t>6. Спеціальні системи пошуку медичної інформації</a:t>
            </a:r>
          </a:p>
          <a:p>
            <a:pPr>
              <a:spcBef>
                <a:spcPts val="0"/>
              </a:spcBef>
            </a:pPr>
            <a:r>
              <a:rPr lang="en-US" sz="2000" u="sng" dirty="0">
                <a:solidFill>
                  <a:srgbClr val="002060"/>
                </a:solidFill>
                <a:hlinkClick r:id="rId9">
                  <a:extLst>
                    <a:ext uri="{A12FA001-AC4F-418D-AE19-62706E023703}">
                      <ahyp:hlinkClr xmlns:ahyp="http://schemas.microsoft.com/office/drawing/2018/hyperlinkcolor" xmlns="" val="tx"/>
                    </a:ext>
                  </a:extLst>
                </a:hlinkClick>
              </a:rPr>
              <a:t>http</a:t>
            </a:r>
            <a:r>
              <a:rPr lang="uk-UA" sz="2000" u="sng" dirty="0">
                <a:solidFill>
                  <a:srgbClr val="002060"/>
                </a:solidFill>
                <a:hlinkClick r:id="rId9">
                  <a:extLst>
                    <a:ext uri="{A12FA001-AC4F-418D-AE19-62706E023703}">
                      <ahyp:hlinkClr xmlns:ahyp="http://schemas.microsoft.com/office/drawing/2018/hyperlinkcolor" xmlns="" val="tx"/>
                    </a:ext>
                  </a:extLst>
                </a:hlinkClick>
              </a:rPr>
              <a:t>://</a:t>
            </a:r>
            <a:r>
              <a:rPr lang="en-US" sz="2000" u="sng" dirty="0">
                <a:solidFill>
                  <a:srgbClr val="002060"/>
                </a:solidFill>
                <a:hlinkClick r:id="rId9">
                  <a:extLst>
                    <a:ext uri="{A12FA001-AC4F-418D-AE19-62706E023703}">
                      <ahyp:hlinkClr xmlns:ahyp="http://schemas.microsoft.com/office/drawing/2018/hyperlinkcolor" xmlns="" val="tx"/>
                    </a:ext>
                  </a:extLst>
                </a:hlinkClick>
              </a:rPr>
              <a:t>www</a:t>
            </a:r>
            <a:r>
              <a:rPr lang="uk-UA" sz="2000" u="sng" dirty="0">
                <a:solidFill>
                  <a:srgbClr val="002060"/>
                </a:solidFill>
                <a:hlinkClick r:id="rId9">
                  <a:extLst>
                    <a:ext uri="{A12FA001-AC4F-418D-AE19-62706E023703}">
                      <ahyp:hlinkClr xmlns:ahyp="http://schemas.microsoft.com/office/drawing/2018/hyperlinkcolor" xmlns="" val="tx"/>
                    </a:ext>
                  </a:extLst>
                </a:hlinkClick>
              </a:rPr>
              <a:t>.</a:t>
            </a:r>
            <a:r>
              <a:rPr lang="en-US" sz="2000" u="sng" dirty="0" err="1">
                <a:solidFill>
                  <a:srgbClr val="002060"/>
                </a:solidFill>
                <a:hlinkClick r:id="rId9">
                  <a:extLst>
                    <a:ext uri="{A12FA001-AC4F-418D-AE19-62706E023703}">
                      <ahyp:hlinkClr xmlns:ahyp="http://schemas.microsoft.com/office/drawing/2018/hyperlinkcolor" xmlns="" val="tx"/>
                    </a:ext>
                  </a:extLst>
                </a:hlinkClick>
              </a:rPr>
              <a:t>kfinder</a:t>
            </a:r>
            <a:r>
              <a:rPr lang="uk-UA" sz="2000" u="sng" dirty="0">
                <a:solidFill>
                  <a:srgbClr val="002060"/>
                </a:solidFill>
                <a:hlinkClick r:id="rId9">
                  <a:extLst>
                    <a:ext uri="{A12FA001-AC4F-418D-AE19-62706E023703}">
                      <ahyp:hlinkClr xmlns:ahyp="http://schemas.microsoft.com/office/drawing/2018/hyperlinkcolor" xmlns="" val="tx"/>
                    </a:ext>
                  </a:extLst>
                </a:hlinkClick>
              </a:rPr>
              <a:t>.</a:t>
            </a:r>
            <a:r>
              <a:rPr lang="en-US" sz="2000" u="sng" dirty="0">
                <a:solidFill>
                  <a:srgbClr val="002060"/>
                </a:solidFill>
                <a:hlinkClick r:id="rId9">
                  <a:extLst>
                    <a:ext uri="{A12FA001-AC4F-418D-AE19-62706E023703}">
                      <ahyp:hlinkClr xmlns:ahyp="http://schemas.microsoft.com/office/drawing/2018/hyperlinkcolor" xmlns="" val="tx"/>
                    </a:ext>
                  </a:extLst>
                </a:hlinkClick>
              </a:rPr>
              <a:t>com</a:t>
            </a:r>
            <a:endParaRPr lang="uk-UA" sz="2000" dirty="0">
              <a:solidFill>
                <a:srgbClr val="002060"/>
              </a:solidFill>
            </a:endParaRPr>
          </a:p>
          <a:p>
            <a:pPr>
              <a:spcBef>
                <a:spcPts val="0"/>
              </a:spcBef>
            </a:pPr>
            <a:r>
              <a:rPr lang="en-US" sz="2000" u="sng" dirty="0">
                <a:solidFill>
                  <a:srgbClr val="002060"/>
                </a:solidFill>
                <a:hlinkClick r:id="rId10">
                  <a:extLst>
                    <a:ext uri="{A12FA001-AC4F-418D-AE19-62706E023703}">
                      <ahyp:hlinkClr xmlns:ahyp="http://schemas.microsoft.com/office/drawing/2018/hyperlinkcolor" xmlns="" val="tx"/>
                    </a:ext>
                  </a:extLst>
                </a:hlinkClick>
              </a:rPr>
              <a:t>http</a:t>
            </a:r>
            <a:r>
              <a:rPr lang="uk-UA" sz="2000" u="sng" dirty="0">
                <a:solidFill>
                  <a:srgbClr val="002060"/>
                </a:solidFill>
                <a:hlinkClick r:id="rId10">
                  <a:extLst>
                    <a:ext uri="{A12FA001-AC4F-418D-AE19-62706E023703}">
                      <ahyp:hlinkClr xmlns:ahyp="http://schemas.microsoft.com/office/drawing/2018/hyperlinkcolor" xmlns="" val="tx"/>
                    </a:ext>
                  </a:extLst>
                </a:hlinkClick>
              </a:rPr>
              <a:t>://</a:t>
            </a:r>
            <a:r>
              <a:rPr lang="en-US" sz="2000" u="sng" dirty="0">
                <a:solidFill>
                  <a:srgbClr val="002060"/>
                </a:solidFill>
                <a:hlinkClick r:id="rId10">
                  <a:extLst>
                    <a:ext uri="{A12FA001-AC4F-418D-AE19-62706E023703}">
                      <ahyp:hlinkClr xmlns:ahyp="http://schemas.microsoft.com/office/drawing/2018/hyperlinkcolor" xmlns="" val="tx"/>
                    </a:ext>
                  </a:extLst>
                </a:hlinkClick>
              </a:rPr>
              <a:t>www</a:t>
            </a:r>
            <a:r>
              <a:rPr lang="uk-UA" sz="2000" u="sng" dirty="0">
                <a:solidFill>
                  <a:srgbClr val="002060"/>
                </a:solidFill>
                <a:hlinkClick r:id="rId10">
                  <a:extLst>
                    <a:ext uri="{A12FA001-AC4F-418D-AE19-62706E023703}">
                      <ahyp:hlinkClr xmlns:ahyp="http://schemas.microsoft.com/office/drawing/2018/hyperlinkcolor" xmlns="" val="tx"/>
                    </a:ext>
                  </a:extLst>
                </a:hlinkClick>
              </a:rPr>
              <a:t>.</a:t>
            </a:r>
            <a:r>
              <a:rPr lang="en-US" sz="2000" u="sng" dirty="0" err="1">
                <a:solidFill>
                  <a:srgbClr val="002060"/>
                </a:solidFill>
                <a:hlinkClick r:id="rId10">
                  <a:extLst>
                    <a:ext uri="{A12FA001-AC4F-418D-AE19-62706E023703}">
                      <ahyp:hlinkClr xmlns:ahyp="http://schemas.microsoft.com/office/drawing/2018/hyperlinkcolor" xmlns="" val="tx"/>
                    </a:ext>
                  </a:extLst>
                </a:hlinkClick>
              </a:rPr>
              <a:t>medwebplus</a:t>
            </a:r>
            <a:r>
              <a:rPr lang="uk-UA" sz="2000" u="sng" dirty="0">
                <a:solidFill>
                  <a:srgbClr val="002060"/>
                </a:solidFill>
                <a:hlinkClick r:id="rId10">
                  <a:extLst>
                    <a:ext uri="{A12FA001-AC4F-418D-AE19-62706E023703}">
                      <ahyp:hlinkClr xmlns:ahyp="http://schemas.microsoft.com/office/drawing/2018/hyperlinkcolor" xmlns="" val="tx"/>
                    </a:ext>
                  </a:extLst>
                </a:hlinkClick>
              </a:rPr>
              <a:t>.</a:t>
            </a:r>
            <a:r>
              <a:rPr lang="en-US" sz="2000" u="sng" dirty="0">
                <a:solidFill>
                  <a:srgbClr val="002060"/>
                </a:solidFill>
                <a:hlinkClick r:id="rId10">
                  <a:extLst>
                    <a:ext uri="{A12FA001-AC4F-418D-AE19-62706E023703}">
                      <ahyp:hlinkClr xmlns:ahyp="http://schemas.microsoft.com/office/drawing/2018/hyperlinkcolor" xmlns="" val="tx"/>
                    </a:ext>
                  </a:extLst>
                </a:hlinkClick>
              </a:rPr>
              <a:t>com</a:t>
            </a:r>
            <a:endParaRPr lang="uk-UA" sz="2000" dirty="0">
              <a:solidFill>
                <a:srgbClr val="002060"/>
              </a:solidFill>
            </a:endParaRPr>
          </a:p>
          <a:p>
            <a:pPr>
              <a:spcBef>
                <a:spcPts val="0"/>
              </a:spcBef>
            </a:pPr>
            <a:r>
              <a:rPr lang="uk-UA" b="1" dirty="0"/>
              <a:t> </a:t>
            </a:r>
            <a:endParaRPr lang="uk-UA" dirty="0"/>
          </a:p>
          <a:p>
            <a:endParaRPr lang="uk-UA" dirty="0"/>
          </a:p>
        </p:txBody>
      </p:sp>
      <p:sp>
        <p:nvSpPr>
          <p:cNvPr id="4" name="Місце для номера слайда 3">
            <a:extLst>
              <a:ext uri="{FF2B5EF4-FFF2-40B4-BE49-F238E27FC236}">
                <a16:creationId xmlns:a16="http://schemas.microsoft.com/office/drawing/2014/main" xmlns="" id="{598AE891-81CA-4DA7-812C-0390095ADB44}"/>
              </a:ext>
            </a:extLst>
          </p:cNvPr>
          <p:cNvSpPr>
            <a:spLocks noGrp="1"/>
          </p:cNvSpPr>
          <p:nvPr>
            <p:ph type="sldNum" sz="quarter" idx="12"/>
          </p:nvPr>
        </p:nvSpPr>
        <p:spPr/>
        <p:txBody>
          <a:bodyPr/>
          <a:lstStyle/>
          <a:p>
            <a:fld id="{284801C4-8E5F-4E3F-909F-225E0D84110A}" type="slidenum">
              <a:rPr lang="uk-UA" smtClean="0"/>
              <a:pPr/>
              <a:t>21</a:t>
            </a:fld>
            <a:endParaRPr lang="uk-UA"/>
          </a:p>
        </p:txBody>
      </p:sp>
    </p:spTree>
    <p:extLst>
      <p:ext uri="{BB962C8B-B14F-4D97-AF65-F5344CB8AC3E}">
        <p14:creationId xmlns:p14="http://schemas.microsoft.com/office/powerpoint/2010/main" xmlns="" val="14471141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925AB2E-F307-4366-A773-0A51418DBB9B}"/>
              </a:ext>
            </a:extLst>
          </p:cNvPr>
          <p:cNvSpPr>
            <a:spLocks noGrp="1"/>
          </p:cNvSpPr>
          <p:nvPr>
            <p:ph type="title"/>
          </p:nvPr>
        </p:nvSpPr>
        <p:spPr>
          <a:xfrm>
            <a:off x="827029" y="330851"/>
            <a:ext cx="8596668" cy="776140"/>
          </a:xfrm>
        </p:spPr>
        <p:txBody>
          <a:bodyPr>
            <a:normAutofit fontScale="90000"/>
          </a:bodyPr>
          <a:lstStyle/>
          <a:p>
            <a:pPr algn="ctr"/>
            <a:r>
              <a:rPr lang="uk-UA" b="1" spc="100" dirty="0">
                <a:solidFill>
                  <a:srgbClr val="FF0000"/>
                </a:solidFill>
                <a:latin typeface="Calibri" panose="020F0502020204030204" pitchFamily="34" charset="0"/>
                <a:ea typeface="Calibri" panose="020F0502020204030204" pitchFamily="34" charset="0"/>
                <a:cs typeface="Times New Roman" panose="02020603050405020304" pitchFamily="18" charset="0"/>
              </a:rPr>
              <a:t>АКТУАЛЬНІСТЬ</a:t>
            </a:r>
            <a:br>
              <a:rPr lang="uk-UA" b="1" spc="100" dirty="0">
                <a:solidFill>
                  <a:srgbClr val="FF0000"/>
                </a:solidFill>
                <a:latin typeface="Calibri" panose="020F0502020204030204" pitchFamily="34" charset="0"/>
                <a:ea typeface="Calibri" panose="020F0502020204030204" pitchFamily="34" charset="0"/>
                <a:cs typeface="Times New Roman" panose="02020603050405020304" pitchFamily="18" charset="0"/>
              </a:rPr>
            </a:br>
            <a:endParaRPr lang="uk-UA" dirty="0"/>
          </a:p>
        </p:txBody>
      </p:sp>
      <p:sp>
        <p:nvSpPr>
          <p:cNvPr id="3" name="Місце для вмісту 2">
            <a:extLst>
              <a:ext uri="{FF2B5EF4-FFF2-40B4-BE49-F238E27FC236}">
                <a16:creationId xmlns:a16="http://schemas.microsoft.com/office/drawing/2014/main" xmlns="" id="{D98A52AF-8DB3-45D0-AA61-613829FC5F15}"/>
              </a:ext>
            </a:extLst>
          </p:cNvPr>
          <p:cNvSpPr>
            <a:spLocks noGrp="1"/>
          </p:cNvSpPr>
          <p:nvPr>
            <p:ph idx="1"/>
          </p:nvPr>
        </p:nvSpPr>
        <p:spPr>
          <a:xfrm>
            <a:off x="677334" y="2493068"/>
            <a:ext cx="8596668" cy="3880773"/>
          </a:xfrm>
        </p:spPr>
        <p:txBody>
          <a:bodyPr/>
          <a:lstStyle/>
          <a:p>
            <a:endParaRPr lang="uk-UA" dirty="0"/>
          </a:p>
        </p:txBody>
      </p:sp>
      <p:sp>
        <p:nvSpPr>
          <p:cNvPr id="4" name="Місце для номера слайда 3">
            <a:extLst>
              <a:ext uri="{FF2B5EF4-FFF2-40B4-BE49-F238E27FC236}">
                <a16:creationId xmlns:a16="http://schemas.microsoft.com/office/drawing/2014/main" xmlns="" id="{31A7F4E8-741C-46C3-821C-D8C7D6F34B93}"/>
              </a:ext>
            </a:extLst>
          </p:cNvPr>
          <p:cNvSpPr>
            <a:spLocks noGrp="1"/>
          </p:cNvSpPr>
          <p:nvPr>
            <p:ph type="sldNum" sz="quarter" idx="12"/>
          </p:nvPr>
        </p:nvSpPr>
        <p:spPr/>
        <p:txBody>
          <a:bodyPr/>
          <a:lstStyle/>
          <a:p>
            <a:fld id="{284801C4-8E5F-4E3F-909F-225E0D84110A}" type="slidenum">
              <a:rPr lang="uk-UA" smtClean="0"/>
              <a:pPr/>
              <a:t>3</a:t>
            </a:fld>
            <a:endParaRPr lang="uk-UA"/>
          </a:p>
        </p:txBody>
      </p:sp>
      <p:sp>
        <p:nvSpPr>
          <p:cNvPr id="5" name="Прямокутник 4">
            <a:extLst>
              <a:ext uri="{FF2B5EF4-FFF2-40B4-BE49-F238E27FC236}">
                <a16:creationId xmlns:a16="http://schemas.microsoft.com/office/drawing/2014/main" xmlns="" id="{AC032BD2-FEE3-4EE0-B6D4-0118763A2A3A}"/>
              </a:ext>
            </a:extLst>
          </p:cNvPr>
          <p:cNvSpPr/>
          <p:nvPr/>
        </p:nvSpPr>
        <p:spPr>
          <a:xfrm>
            <a:off x="637182" y="824289"/>
            <a:ext cx="10917635" cy="4721292"/>
          </a:xfrm>
          <a:prstGeom prst="rect">
            <a:avLst/>
          </a:prstGeom>
        </p:spPr>
        <p:txBody>
          <a:bodyPr wrap="square">
            <a:spAutoFit/>
          </a:bodyPr>
          <a:lstStyle/>
          <a:p>
            <a:pPr algn="just">
              <a:lnSpc>
                <a:spcPct val="80000"/>
              </a:lnSpc>
              <a:spcAft>
                <a:spcPts val="0"/>
              </a:spcAft>
            </a:pPr>
            <a:r>
              <a:rPr lang="uk-UA" sz="2400" b="1" dirty="0">
                <a:solidFill>
                  <a:srgbClr val="002060"/>
                </a:solidFill>
                <a:latin typeface="Times New Roman" panose="02020603050405020304" pitchFamily="18" charset="0"/>
                <a:ea typeface="Times New Roman" panose="02020603050405020304" pitchFamily="18" charset="0"/>
              </a:rPr>
              <a:t>Нейрофізіологія</a:t>
            </a:r>
            <a:r>
              <a:rPr lang="uk-UA" sz="2400" dirty="0">
                <a:solidFill>
                  <a:srgbClr val="002060"/>
                </a:solidFill>
                <a:latin typeface="Times New Roman" panose="02020603050405020304" pitchFamily="18" charset="0"/>
                <a:ea typeface="Times New Roman" panose="02020603050405020304" pitchFamily="18" charset="0"/>
              </a:rPr>
              <a:t> займає одне з провідних місць в системі науково-теоретичної підготовки лікаря. Лікар повинен розуміти та інтерпретувати механізми й закономірності функціонування цілісного організму, зокрема, центральної та периферичної нервової системи, її соматичного та вегетативного відділів</a:t>
            </a:r>
            <a:r>
              <a:rPr lang="uk-UA" sz="24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p>
            <a:pPr algn="just">
              <a:spcAft>
                <a:spcPts val="0"/>
              </a:spcAft>
            </a:pPr>
            <a:r>
              <a:rPr lang="uk-UA" sz="2400" b="1" dirty="0">
                <a:solidFill>
                  <a:srgbClr val="FF0000"/>
                </a:solidFill>
              </a:rPr>
              <a:t>Основними завданнями</a:t>
            </a:r>
            <a:r>
              <a:rPr lang="uk-UA" sz="2400" dirty="0">
                <a:solidFill>
                  <a:srgbClr val="FF0000"/>
                </a:solidFill>
              </a:rPr>
              <a:t> </a:t>
            </a:r>
            <a:r>
              <a:rPr lang="uk-UA" dirty="0"/>
              <a:t>вивчення дисципліни «Нейрофізіологія» єː</a:t>
            </a:r>
            <a:endParaRPr lang="de-DE" dirty="0"/>
          </a:p>
          <a:p>
            <a:r>
              <a:rPr lang="uk-UA" dirty="0"/>
              <a:t>-   сформувати систему знань, професійних умінь та практичних навичок, що складають основу        майбутньої  професійної діяльності;</a:t>
            </a:r>
            <a:endParaRPr lang="de-DE" dirty="0"/>
          </a:p>
          <a:p>
            <a:pPr marL="285750" indent="-285750">
              <a:buFontTx/>
              <a:buChar char="-"/>
            </a:pPr>
            <a:r>
              <a:rPr lang="uk-UA" dirty="0"/>
              <a:t>навчити студентів умінню застосовувати природничо-наукові знання біля ліжка хворого;</a:t>
            </a:r>
          </a:p>
          <a:p>
            <a:pPr marL="285750" indent="-285750">
              <a:buFontTx/>
              <a:buChar char="-"/>
            </a:pPr>
            <a:r>
              <a:rPr lang="uk-UA" dirty="0"/>
              <a:t>оцінювати функціонування нервової системи організму, інтерпретувати стан регуляторних процесів в залежності від рівня фізичного навантаження; </a:t>
            </a:r>
          </a:p>
          <a:p>
            <a:pPr marL="285750" indent="-285750">
              <a:buFontTx/>
              <a:buChar char="-"/>
            </a:pPr>
            <a:r>
              <a:rPr lang="uk-UA" dirty="0"/>
              <a:t>аналізувати  причини і механізми функціональних та  метаболічних відхилень у функціонуванні нервової системи при змінах умов зовнішнього середовища;</a:t>
            </a:r>
          </a:p>
          <a:p>
            <a:pPr marL="285750" indent="-285750">
              <a:buFontTx/>
              <a:buChar char="-"/>
            </a:pPr>
            <a:r>
              <a:rPr lang="uk-UA" dirty="0"/>
              <a:t>надати природничо-наукове обґрунтування принципів індивідуального підходу до хворого, сформувати розуміння основних положень лікарської етики й медичної деонтології, психопрофілактики та психотерапії.</a:t>
            </a:r>
            <a:endParaRPr lang="de-DE" dirty="0"/>
          </a:p>
          <a:p>
            <a:pPr algn="just">
              <a:spcAft>
                <a:spcPts val="0"/>
              </a:spcAft>
            </a:pPr>
            <a:endParaRPr lang="uk-UA" sz="2000" dirty="0">
              <a:solidFill>
                <a:srgbClr val="00206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xmlns="" val="3918700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A047F5D-1ABD-492D-B3FD-9753CE182C16}"/>
              </a:ext>
            </a:extLst>
          </p:cNvPr>
          <p:cNvSpPr>
            <a:spLocks noGrp="1"/>
          </p:cNvSpPr>
          <p:nvPr>
            <p:ph type="title"/>
          </p:nvPr>
        </p:nvSpPr>
        <p:spPr>
          <a:xfrm>
            <a:off x="677332" y="298516"/>
            <a:ext cx="10361455" cy="634738"/>
          </a:xfrm>
        </p:spPr>
        <p:txBody>
          <a:bodyPr>
            <a:normAutofit fontScale="90000"/>
          </a:bodyPr>
          <a:lstStyle/>
          <a:p>
            <a:pPr algn="ctr"/>
            <a:r>
              <a:rPr lang="uk-UA" sz="2700" b="1" dirty="0">
                <a:solidFill>
                  <a:srgbClr val="FF0000"/>
                </a:solidFill>
              </a:rPr>
              <a:t>Кадровий потенціал Вінницької ф</a:t>
            </a:r>
            <a:r>
              <a:rPr lang="uk-UA" sz="2700" b="1" dirty="0">
                <a:solidFill>
                  <a:srgbClr val="FF0000"/>
                </a:solidFill>
                <a:latin typeface="Bookman Old Style" pitchFamily="18" charset="0"/>
                <a:ea typeface="Times New Roman" pitchFamily="18" charset="0"/>
                <a:cs typeface="Arial" pitchFamily="34" charset="0"/>
              </a:rPr>
              <a:t>ізіологічної наукової школи</a:t>
            </a:r>
            <a:r>
              <a:rPr lang="de-DE" dirty="0">
                <a:solidFill>
                  <a:srgbClr val="CCFF33"/>
                </a:solidFill>
                <a:latin typeface="Arial" pitchFamily="34" charset="0"/>
                <a:cs typeface="Arial" pitchFamily="34" charset="0"/>
              </a:rPr>
              <a:t/>
            </a:r>
            <a:br>
              <a:rPr lang="de-DE" dirty="0">
                <a:solidFill>
                  <a:srgbClr val="CCFF33"/>
                </a:solidFill>
                <a:latin typeface="Arial" pitchFamily="34" charset="0"/>
                <a:cs typeface="Arial" pitchFamily="34" charset="0"/>
              </a:rPr>
            </a:br>
            <a:endParaRPr lang="uk-UA" b="1" dirty="0">
              <a:solidFill>
                <a:srgbClr val="FF0000"/>
              </a:solidFill>
            </a:endParaRPr>
          </a:p>
        </p:txBody>
      </p:sp>
      <p:sp>
        <p:nvSpPr>
          <p:cNvPr id="3" name="Місце для вмісту 2">
            <a:extLst>
              <a:ext uri="{FF2B5EF4-FFF2-40B4-BE49-F238E27FC236}">
                <a16:creationId xmlns:a16="http://schemas.microsoft.com/office/drawing/2014/main" xmlns="" id="{0FEF3DEB-C136-44AE-884A-F52DB472962A}"/>
              </a:ext>
            </a:extLst>
          </p:cNvPr>
          <p:cNvSpPr>
            <a:spLocks noGrp="1"/>
          </p:cNvSpPr>
          <p:nvPr>
            <p:ph idx="1"/>
          </p:nvPr>
        </p:nvSpPr>
        <p:spPr>
          <a:xfrm>
            <a:off x="587605" y="673684"/>
            <a:ext cx="10729099" cy="4797023"/>
          </a:xfrm>
        </p:spPr>
        <p:txBody>
          <a:bodyPr>
            <a:normAutofit/>
          </a:bodyPr>
          <a:lstStyle/>
          <a:p>
            <a:pPr marL="0" lvl="0" indent="0" algn="just" defTabSz="914400" eaLnBrk="0" fontAlgn="base" hangingPunct="0">
              <a:spcBef>
                <a:spcPct val="0"/>
              </a:spcBef>
              <a:spcAft>
                <a:spcPct val="0"/>
              </a:spcAft>
              <a:buClrTx/>
              <a:buSzTx/>
              <a:buNone/>
              <a:defRPr/>
            </a:pPr>
            <a:r>
              <a:rPr lang="uk-UA" dirty="0">
                <a:solidFill>
                  <a:srgbClr val="FF0000"/>
                </a:solidFill>
                <a:latin typeface="Bookman Old Style" pitchFamily="18" charset="0"/>
                <a:ea typeface="Calibri" pitchFamily="34" charset="0"/>
                <a:cs typeface="Arial" pitchFamily="34" charset="0"/>
              </a:rPr>
              <a:t>Рік заснування – 1932. За період існування школи: </a:t>
            </a:r>
          </a:p>
          <a:p>
            <a:pPr marL="0" lvl="0" indent="0" algn="just" defTabSz="914400" eaLnBrk="0" fontAlgn="base" hangingPunct="0">
              <a:spcBef>
                <a:spcPct val="0"/>
              </a:spcBef>
              <a:spcAft>
                <a:spcPct val="0"/>
              </a:spcAft>
              <a:buClrTx/>
              <a:buSzTx/>
              <a:buNone/>
              <a:defRPr/>
            </a:pPr>
            <a:r>
              <a:rPr lang="uk-UA" dirty="0">
                <a:solidFill>
                  <a:srgbClr val="FF0000"/>
                </a:solidFill>
                <a:latin typeface="Bookman Old Style" pitchFamily="18" charset="0"/>
                <a:ea typeface="Calibri" pitchFamily="34" charset="0"/>
                <a:cs typeface="Arial" pitchFamily="34" charset="0"/>
              </a:rPr>
              <a:t>	захищено  дисертацій д. мед. н. -  15, к. мед. н. – 80,</a:t>
            </a:r>
            <a:endParaRPr lang="de-DE" dirty="0">
              <a:solidFill>
                <a:srgbClr val="FF0000"/>
              </a:solidFill>
              <a:latin typeface="Arial" pitchFamily="34" charset="0"/>
              <a:cs typeface="Arial" pitchFamily="34" charset="0"/>
            </a:endParaRPr>
          </a:p>
          <a:p>
            <a:pPr marL="0" lvl="0" indent="0" algn="just" defTabSz="914400" eaLnBrk="0" fontAlgn="base" hangingPunct="0">
              <a:spcBef>
                <a:spcPct val="0"/>
              </a:spcBef>
              <a:spcAft>
                <a:spcPct val="0"/>
              </a:spcAft>
              <a:buClrTx/>
              <a:buSzTx/>
              <a:buNone/>
              <a:defRPr/>
            </a:pPr>
            <a:r>
              <a:rPr lang="uk-UA" dirty="0">
                <a:solidFill>
                  <a:srgbClr val="FF0000"/>
                </a:solidFill>
                <a:latin typeface="Bookman Old Style" pitchFamily="18" charset="0"/>
                <a:ea typeface="Calibri" pitchFamily="34" charset="0"/>
                <a:cs typeface="Arial" pitchFamily="34" charset="0"/>
              </a:rPr>
              <a:t>	присвоєно наукових звань професора – 9, доцента – 29.</a:t>
            </a:r>
            <a:endParaRPr lang="en-US" dirty="0">
              <a:solidFill>
                <a:srgbClr val="FF0000"/>
              </a:solidFill>
              <a:latin typeface="Bookman Old Style" pitchFamily="18" charset="0"/>
              <a:ea typeface="Calibri" pitchFamily="34" charset="0"/>
              <a:cs typeface="Arial" pitchFamily="34" charset="0"/>
            </a:endParaRPr>
          </a:p>
          <a:p>
            <a:pPr marL="0" lvl="0" indent="0" algn="just" defTabSz="914400" eaLnBrk="0" fontAlgn="base" hangingPunct="0">
              <a:spcBef>
                <a:spcPct val="0"/>
              </a:spcBef>
              <a:spcAft>
                <a:spcPct val="0"/>
              </a:spcAft>
              <a:buClrTx/>
              <a:buSzTx/>
              <a:buNone/>
              <a:defRPr/>
            </a:pPr>
            <a:r>
              <a:rPr lang="uk-UA" dirty="0">
                <a:solidFill>
                  <a:srgbClr val="FF0000"/>
                </a:solidFill>
                <a:latin typeface="Bookman Old Style" pitchFamily="18" charset="0"/>
                <a:ea typeface="Times New Roman" pitchFamily="18" charset="0"/>
                <a:cs typeface="Arial" pitchFamily="34" charset="0"/>
              </a:rPr>
              <a:t>	публікацій у </a:t>
            </a:r>
            <a:r>
              <a:rPr lang="uk-UA" dirty="0" err="1">
                <a:solidFill>
                  <a:srgbClr val="FF0000"/>
                </a:solidFill>
                <a:latin typeface="Bookman Old Style" pitchFamily="18" charset="0"/>
                <a:ea typeface="Times New Roman" pitchFamily="18" charset="0"/>
                <a:cs typeface="Arial" pitchFamily="34" charset="0"/>
              </a:rPr>
              <a:t>Scopus</a:t>
            </a:r>
            <a:r>
              <a:rPr lang="uk-UA" dirty="0">
                <a:solidFill>
                  <a:srgbClr val="FF0000"/>
                </a:solidFill>
                <a:latin typeface="Bookman Old Style" pitchFamily="18" charset="0"/>
                <a:ea typeface="Times New Roman" pitchFamily="18" charset="0"/>
                <a:cs typeface="Arial" pitchFamily="34" charset="0"/>
              </a:rPr>
              <a:t> -139, WoS-793,</a:t>
            </a:r>
            <a:endParaRPr lang="de-DE" dirty="0">
              <a:solidFill>
                <a:srgbClr val="FF0000"/>
              </a:solidFill>
              <a:latin typeface="Arial" pitchFamily="34" charset="0"/>
              <a:cs typeface="Arial" pitchFamily="34" charset="0"/>
            </a:endParaRPr>
          </a:p>
          <a:p>
            <a:pPr marL="0" lvl="0" indent="0" algn="just" defTabSz="914400" eaLnBrk="0" fontAlgn="base" hangingPunct="0">
              <a:spcBef>
                <a:spcPct val="0"/>
              </a:spcBef>
              <a:spcAft>
                <a:spcPct val="0"/>
              </a:spcAft>
              <a:buClrTx/>
              <a:buSzTx/>
              <a:buNone/>
              <a:defRPr/>
            </a:pPr>
            <a:r>
              <a:rPr lang="uk-UA" dirty="0">
                <a:solidFill>
                  <a:srgbClr val="FF0000"/>
                </a:solidFill>
                <a:latin typeface="Bookman Old Style" pitchFamily="18" charset="0"/>
                <a:ea typeface="Times New Roman" pitchFamily="18" charset="0"/>
                <a:cs typeface="Arial" pitchFamily="34" charset="0"/>
              </a:rPr>
              <a:t>	видано 3 підручники загальнодержавного використання, </a:t>
            </a:r>
            <a:endParaRPr lang="de-DE" dirty="0">
              <a:solidFill>
                <a:srgbClr val="FF0000"/>
              </a:solidFill>
              <a:latin typeface="Arial" pitchFamily="34" charset="0"/>
              <a:cs typeface="Arial" pitchFamily="34" charset="0"/>
            </a:endParaRPr>
          </a:p>
          <a:p>
            <a:pPr marL="0" lvl="0" indent="0" algn="just" defTabSz="914400" eaLnBrk="0" fontAlgn="base" hangingPunct="0">
              <a:spcBef>
                <a:spcPct val="0"/>
              </a:spcBef>
              <a:spcAft>
                <a:spcPct val="0"/>
              </a:spcAft>
              <a:buClrTx/>
              <a:buSzTx/>
              <a:buNone/>
              <a:defRPr/>
            </a:pPr>
            <a:r>
              <a:rPr lang="uk-UA" dirty="0">
                <a:solidFill>
                  <a:srgbClr val="FF0000"/>
                </a:solidFill>
                <a:latin typeface="Bookman Old Style" pitchFamily="18" charset="0"/>
                <a:ea typeface="Times New Roman" pitchFamily="18" charset="0"/>
                <a:cs typeface="Arial" pitchFamily="34" charset="0"/>
              </a:rPr>
              <a:t>	розроблено комп’ютерну функціональну модель організму людини «СКІФ»</a:t>
            </a:r>
            <a:endParaRPr lang="uk-UA" dirty="0">
              <a:solidFill>
                <a:srgbClr val="FF0000"/>
              </a:solidFill>
              <a:latin typeface="Arial" pitchFamily="34" charset="0"/>
              <a:cs typeface="Arial" pitchFamily="34" charset="0"/>
            </a:endParaRPr>
          </a:p>
          <a:p>
            <a:pPr marL="0" lvl="0" indent="0" algn="just" defTabSz="914400" eaLnBrk="0" fontAlgn="base" hangingPunct="0">
              <a:spcBef>
                <a:spcPct val="0"/>
              </a:spcBef>
              <a:spcAft>
                <a:spcPct val="0"/>
              </a:spcAft>
              <a:buClrTx/>
              <a:buSzTx/>
              <a:buNone/>
              <a:defRPr/>
            </a:pPr>
            <a:r>
              <a:rPr lang="uk-UA" b="1" dirty="0">
                <a:solidFill>
                  <a:srgbClr val="FF0000"/>
                </a:solidFill>
                <a:latin typeface="Bookman Old Style" pitchFamily="18" charset="0"/>
                <a:ea typeface="Calibri" pitchFamily="34" charset="0"/>
                <a:cs typeface="Arial" pitchFamily="34" charset="0"/>
              </a:rPr>
              <a:t>З часу заснування кафедри </a:t>
            </a:r>
            <a:r>
              <a:rPr lang="uk-UA" b="1">
                <a:solidFill>
                  <a:srgbClr val="FF0000"/>
                </a:solidFill>
                <a:latin typeface="Bookman Old Style" pitchFamily="18" charset="0"/>
                <a:ea typeface="Calibri" pitchFamily="34" charset="0"/>
                <a:cs typeface="Arial" pitchFamily="34" charset="0"/>
              </a:rPr>
              <a:t>майже </a:t>
            </a:r>
            <a:r>
              <a:rPr lang="uk-UA" b="1" smtClean="0">
                <a:solidFill>
                  <a:srgbClr val="FF0000"/>
                </a:solidFill>
                <a:latin typeface="Bookman Old Style" pitchFamily="18" charset="0"/>
                <a:ea typeface="Calibri" pitchFamily="34" charset="0"/>
                <a:cs typeface="Arial" pitchFamily="34" charset="0"/>
              </a:rPr>
              <a:t>90 </a:t>
            </a:r>
            <a:r>
              <a:rPr lang="uk-UA" b="1" dirty="0">
                <a:solidFill>
                  <a:srgbClr val="FF0000"/>
                </a:solidFill>
                <a:latin typeface="Bookman Old Style" pitchFamily="18" charset="0"/>
                <a:ea typeface="Calibri" pitchFamily="34" charset="0"/>
                <a:cs typeface="Arial" pitchFamily="34" charset="0"/>
              </a:rPr>
              <a:t>років науковим напрямком Вінницької ф</a:t>
            </a:r>
            <a:r>
              <a:rPr lang="uk-UA" b="1" dirty="0">
                <a:solidFill>
                  <a:srgbClr val="FF0000"/>
                </a:solidFill>
                <a:latin typeface="Bookman Old Style" pitchFamily="18" charset="0"/>
                <a:ea typeface="Times New Roman" pitchFamily="18" charset="0"/>
                <a:cs typeface="Arial" pitchFamily="34" charset="0"/>
              </a:rPr>
              <a:t>ізіологічної наукової школи</a:t>
            </a:r>
            <a:r>
              <a:rPr lang="uk-UA" b="1" dirty="0">
                <a:solidFill>
                  <a:srgbClr val="FF0000"/>
                </a:solidFill>
                <a:latin typeface="Bookman Old Style" pitchFamily="18" charset="0"/>
                <a:ea typeface="Calibri" pitchFamily="34" charset="0"/>
                <a:cs typeface="Arial" pitchFamily="34" charset="0"/>
              </a:rPr>
              <a:t> були дослідження з ключових проблем нейрофізіології.</a:t>
            </a:r>
          </a:p>
          <a:p>
            <a:pPr marL="0" lvl="0" indent="0" algn="just" defTabSz="914400" eaLnBrk="0" fontAlgn="base" hangingPunct="0">
              <a:spcBef>
                <a:spcPct val="0"/>
              </a:spcBef>
              <a:spcAft>
                <a:spcPct val="0"/>
              </a:spcAft>
              <a:buClrTx/>
              <a:buSzTx/>
              <a:buNone/>
              <a:defRPr/>
            </a:pPr>
            <a:endParaRPr lang="uk-UA" b="1" dirty="0">
              <a:solidFill>
                <a:srgbClr val="FF0000"/>
              </a:solidFill>
              <a:latin typeface="Bookman Old Style" pitchFamily="18" charset="0"/>
              <a:ea typeface="Calibri" pitchFamily="34" charset="0"/>
              <a:cs typeface="Arial" pitchFamily="34" charset="0"/>
            </a:endParaRPr>
          </a:p>
          <a:p>
            <a:pPr marL="0" lvl="0" indent="0" algn="just" defTabSz="914400" eaLnBrk="0" fontAlgn="base" hangingPunct="0">
              <a:spcBef>
                <a:spcPct val="0"/>
              </a:spcBef>
              <a:spcAft>
                <a:spcPct val="0"/>
              </a:spcAft>
              <a:buClrTx/>
              <a:buSzTx/>
              <a:buNone/>
              <a:defRPr/>
            </a:pPr>
            <a:endParaRPr lang="uk-UA" b="1" dirty="0">
              <a:solidFill>
                <a:srgbClr val="FF0000"/>
              </a:solidFill>
              <a:latin typeface="Bookman Old Style" pitchFamily="18" charset="0"/>
              <a:ea typeface="Calibri" pitchFamily="34" charset="0"/>
              <a:cs typeface="Arial" pitchFamily="34" charset="0"/>
            </a:endParaRPr>
          </a:p>
          <a:p>
            <a:endParaRPr lang="uk-UA" dirty="0"/>
          </a:p>
        </p:txBody>
      </p:sp>
      <p:sp>
        <p:nvSpPr>
          <p:cNvPr id="4" name="Місце для номера слайда 3">
            <a:extLst>
              <a:ext uri="{FF2B5EF4-FFF2-40B4-BE49-F238E27FC236}">
                <a16:creationId xmlns:a16="http://schemas.microsoft.com/office/drawing/2014/main" xmlns="" id="{BE16F38E-42CD-4190-854C-328DA4C6C94F}"/>
              </a:ext>
            </a:extLst>
          </p:cNvPr>
          <p:cNvSpPr>
            <a:spLocks noGrp="1"/>
          </p:cNvSpPr>
          <p:nvPr>
            <p:ph type="sldNum" sz="quarter" idx="12"/>
          </p:nvPr>
        </p:nvSpPr>
        <p:spPr/>
        <p:txBody>
          <a:bodyPr/>
          <a:lstStyle/>
          <a:p>
            <a:fld id="{284801C4-8E5F-4E3F-909F-225E0D84110A}" type="slidenum">
              <a:rPr lang="uk-UA" smtClean="0"/>
              <a:pPr/>
              <a:t>4</a:t>
            </a:fld>
            <a:endParaRPr lang="uk-UA"/>
          </a:p>
        </p:txBody>
      </p:sp>
      <p:graphicFrame>
        <p:nvGraphicFramePr>
          <p:cNvPr id="5" name="Таблиця 4">
            <a:extLst>
              <a:ext uri="{FF2B5EF4-FFF2-40B4-BE49-F238E27FC236}">
                <a16:creationId xmlns:a16="http://schemas.microsoft.com/office/drawing/2014/main" xmlns="" id="{FF0F333C-F868-461C-8DB4-07A858E370FF}"/>
              </a:ext>
            </a:extLst>
          </p:cNvPr>
          <p:cNvGraphicFramePr>
            <a:graphicFrameLocks noGrp="1"/>
          </p:cNvGraphicFramePr>
          <p:nvPr>
            <p:extLst>
              <p:ext uri="{D42A27DB-BD31-4B8C-83A1-F6EECF244321}">
                <p14:modId xmlns:p14="http://schemas.microsoft.com/office/powerpoint/2010/main" xmlns="" val="3726371166"/>
              </p:ext>
            </p:extLst>
          </p:nvPr>
        </p:nvGraphicFramePr>
        <p:xfrm>
          <a:off x="587605" y="3206087"/>
          <a:ext cx="10927237" cy="3200400"/>
        </p:xfrm>
        <a:graphic>
          <a:graphicData uri="http://schemas.openxmlformats.org/drawingml/2006/table">
            <a:tbl>
              <a:tblPr>
                <a:tableStyleId>{5C22544A-7EE6-4342-B048-85BDC9FD1C3A}</a:tableStyleId>
              </a:tblPr>
              <a:tblGrid>
                <a:gridCol w="10927237">
                  <a:extLst>
                    <a:ext uri="{9D8B030D-6E8A-4147-A177-3AD203B41FA5}">
                      <a16:colId xmlns:a16="http://schemas.microsoft.com/office/drawing/2014/main" xmlns="" val="1719096335"/>
                    </a:ext>
                  </a:extLst>
                </a:gridCol>
              </a:tblGrid>
              <a:tr h="2255558">
                <a:tc>
                  <a:txBody>
                    <a:bodyPr/>
                    <a:lstStyle/>
                    <a:p>
                      <a:pPr algn="l">
                        <a:spcAft>
                          <a:spcPts val="0"/>
                        </a:spcAft>
                      </a:pPr>
                      <a:r>
                        <a:rPr lang="uk-UA" sz="2000" b="1" kern="1200" dirty="0">
                          <a:solidFill>
                            <a:srgbClr val="FF0000"/>
                          </a:solidFill>
                          <a:latin typeface="Bookman Old Style" pitchFamily="18" charset="0"/>
                          <a:cs typeface="Arial" pitchFamily="34" charset="0"/>
                        </a:rPr>
                        <a:t>Сьогодні головними напрямками наукових досліджень є:</a:t>
                      </a:r>
                    </a:p>
                    <a:p>
                      <a:pPr marL="285750" indent="-285750" algn="l">
                        <a:spcAft>
                          <a:spcPts val="0"/>
                        </a:spcAft>
                        <a:buFont typeface="Wingdings" panose="05000000000000000000" pitchFamily="2" charset="2"/>
                        <a:buChar char="Ø"/>
                      </a:pPr>
                      <a:r>
                        <a:rPr lang="uk-UA" sz="1800" b="0" kern="1200" dirty="0">
                          <a:solidFill>
                            <a:srgbClr val="FF0000"/>
                          </a:solidFill>
                          <a:latin typeface="Bookman Old Style" pitchFamily="18" charset="0"/>
                          <a:cs typeface="Arial" pitchFamily="34" charset="0"/>
                        </a:rPr>
                        <a:t>Вивчення  просторово-часової організації ходьби людини при одночасному виконанні додаткових завдань (моторних, когнітивних та інших).</a:t>
                      </a:r>
                    </a:p>
                    <a:p>
                      <a:pPr marL="285750" indent="-285750" algn="l">
                        <a:spcAft>
                          <a:spcPts val="0"/>
                        </a:spcAft>
                        <a:buFont typeface="Wingdings" panose="05000000000000000000" pitchFamily="2" charset="2"/>
                        <a:buChar char="Ø"/>
                      </a:pPr>
                      <a:r>
                        <a:rPr lang="uk-UA" sz="1800" b="0" kern="1200" dirty="0">
                          <a:solidFill>
                            <a:srgbClr val="FF0000"/>
                          </a:solidFill>
                          <a:latin typeface="Bookman Old Style" pitchFamily="18" charset="0"/>
                          <a:cs typeface="Arial" pitchFamily="34" charset="0"/>
                        </a:rPr>
                        <a:t>Вплив нервових та гуморальних факторів на електричну активність </a:t>
                      </a:r>
                      <a:r>
                        <a:rPr lang="uk-UA" sz="1800" b="0" kern="1200" dirty="0" err="1">
                          <a:solidFill>
                            <a:srgbClr val="FF0000"/>
                          </a:solidFill>
                          <a:latin typeface="Bookman Old Style" pitchFamily="18" charset="0"/>
                          <a:cs typeface="Arial" pitchFamily="34" charset="0"/>
                        </a:rPr>
                        <a:t>кардіоміоцитів</a:t>
                      </a:r>
                      <a:r>
                        <a:rPr lang="uk-UA" sz="1800" b="0" kern="1200" dirty="0">
                          <a:solidFill>
                            <a:srgbClr val="FF0000"/>
                          </a:solidFill>
                          <a:latin typeface="Bookman Old Style" pitchFamily="18" charset="0"/>
                          <a:cs typeface="Arial" pitchFamily="34" charset="0"/>
                        </a:rPr>
                        <a:t> серця жаби.</a:t>
                      </a:r>
                    </a:p>
                    <a:p>
                      <a:pPr marL="285750" indent="-285750" algn="l">
                        <a:spcAft>
                          <a:spcPts val="0"/>
                        </a:spcAft>
                        <a:buFont typeface="Wingdings" panose="05000000000000000000" pitchFamily="2" charset="2"/>
                        <a:buChar char="Ø"/>
                      </a:pPr>
                      <a:r>
                        <a:rPr lang="uk-UA" sz="1800" b="0" kern="1200" dirty="0">
                          <a:solidFill>
                            <a:srgbClr val="FF0000"/>
                          </a:solidFill>
                          <a:latin typeface="Bookman Old Style" pitchFamily="18" charset="0"/>
                          <a:cs typeface="Arial" pitchFamily="34" charset="0"/>
                        </a:rPr>
                        <a:t>Зміни мозкової активності при різних станах </a:t>
                      </a:r>
                      <a:r>
                        <a:rPr lang="uk-UA" sz="1800" b="0" kern="1200" dirty="0" err="1">
                          <a:solidFill>
                            <a:srgbClr val="FF0000"/>
                          </a:solidFill>
                          <a:latin typeface="Bookman Old Style" pitchFamily="18" charset="0"/>
                          <a:cs typeface="Arial" pitchFamily="34" charset="0"/>
                        </a:rPr>
                        <a:t>дофамінергічної</a:t>
                      </a:r>
                      <a:r>
                        <a:rPr lang="uk-UA" sz="1800" b="0" kern="1200" dirty="0">
                          <a:solidFill>
                            <a:srgbClr val="FF0000"/>
                          </a:solidFill>
                          <a:latin typeface="Bookman Old Style" pitchFamily="18" charset="0"/>
                          <a:cs typeface="Arial" pitchFamily="34" charset="0"/>
                        </a:rPr>
                        <a:t> системи в </a:t>
                      </a:r>
                      <a:r>
                        <a:rPr lang="uk-UA" sz="1800" b="0" kern="1200" dirty="0" err="1">
                          <a:solidFill>
                            <a:srgbClr val="FF0000"/>
                          </a:solidFill>
                          <a:latin typeface="Bookman Old Style" pitchFamily="18" charset="0"/>
                          <a:cs typeface="Arial" pitchFamily="34" charset="0"/>
                        </a:rPr>
                        <a:t>експеременті</a:t>
                      </a:r>
                      <a:r>
                        <a:rPr lang="uk-UA" sz="1800" b="0" kern="1200" dirty="0">
                          <a:solidFill>
                            <a:srgbClr val="FF0000"/>
                          </a:solidFill>
                          <a:latin typeface="Bookman Old Style" pitchFamily="18" charset="0"/>
                          <a:cs typeface="Arial" pitchFamily="34" charset="0"/>
                        </a:rPr>
                        <a:t>.</a:t>
                      </a:r>
                    </a:p>
                    <a:p>
                      <a:pPr marL="285750" indent="-285750" algn="l">
                        <a:spcBef>
                          <a:spcPts val="600"/>
                        </a:spcBef>
                        <a:spcAft>
                          <a:spcPts val="0"/>
                        </a:spcAft>
                        <a:buFont typeface="Wingdings" panose="05000000000000000000" pitchFamily="2" charset="2"/>
                        <a:buChar char="Ø"/>
                      </a:pPr>
                      <a:r>
                        <a:rPr lang="uk-UA" sz="1800" b="0" kern="1200" dirty="0">
                          <a:solidFill>
                            <a:srgbClr val="FF0000"/>
                          </a:solidFill>
                          <a:latin typeface="Bookman Old Style" pitchFamily="18" charset="0"/>
                          <a:ea typeface="+mn-ea"/>
                          <a:cs typeface="Arial" pitchFamily="34" charset="0"/>
                        </a:rPr>
                        <a:t>Реєстрація у тварин електричних реакцій окремих нейронів мозкових центрів у вільній поведінці під час руху. </a:t>
                      </a:r>
                    </a:p>
                    <a:p>
                      <a:pPr marL="285750" indent="-285750" algn="l">
                        <a:spcBef>
                          <a:spcPts val="600"/>
                        </a:spcBef>
                        <a:spcAft>
                          <a:spcPts val="0"/>
                        </a:spcAft>
                        <a:buFont typeface="Wingdings" panose="05000000000000000000" pitchFamily="2" charset="2"/>
                        <a:buChar char="Ø"/>
                      </a:pPr>
                      <a:r>
                        <a:rPr lang="uk-UA" sz="1800" b="0" kern="1200" dirty="0">
                          <a:solidFill>
                            <a:srgbClr val="FF0000"/>
                          </a:solidFill>
                          <a:latin typeface="Bookman Old Style" pitchFamily="18" charset="0"/>
                          <a:ea typeface="+mn-ea"/>
                          <a:cs typeface="Arial" pitchFamily="34" charset="0"/>
                        </a:rPr>
                        <a:t>Встановлення структурних особливостей експресії гену c-</a:t>
                      </a:r>
                      <a:r>
                        <a:rPr lang="uk-UA" sz="1800" b="0" kern="1200" dirty="0" err="1">
                          <a:solidFill>
                            <a:srgbClr val="FF0000"/>
                          </a:solidFill>
                          <a:latin typeface="Bookman Old Style" pitchFamily="18" charset="0"/>
                          <a:ea typeface="+mn-ea"/>
                          <a:cs typeface="Arial" pitchFamily="34" charset="0"/>
                        </a:rPr>
                        <a:t>fos</a:t>
                      </a:r>
                      <a:r>
                        <a:rPr lang="uk-UA" sz="1800" b="0" kern="1200" dirty="0">
                          <a:solidFill>
                            <a:srgbClr val="FF0000"/>
                          </a:solidFill>
                          <a:latin typeface="Bookman Old Style" pitchFamily="18" charset="0"/>
                          <a:ea typeface="+mn-ea"/>
                          <a:cs typeface="Arial" pitchFamily="34" charset="0"/>
                        </a:rPr>
                        <a:t> у нейронах головного та спинного мозку під час реалізації </a:t>
                      </a:r>
                      <a:r>
                        <a:rPr lang="uk-UA" sz="1800" b="0" kern="1200" dirty="0" err="1">
                          <a:solidFill>
                            <a:srgbClr val="FF0000"/>
                          </a:solidFill>
                          <a:latin typeface="Bookman Old Style" pitchFamily="18" charset="0"/>
                          <a:ea typeface="+mn-ea"/>
                          <a:cs typeface="Arial" pitchFamily="34" charset="0"/>
                        </a:rPr>
                        <a:t>оперантного</a:t>
                      </a:r>
                      <a:r>
                        <a:rPr lang="uk-UA" sz="1800" b="0" kern="1200" dirty="0">
                          <a:solidFill>
                            <a:srgbClr val="FF0000"/>
                          </a:solidFill>
                          <a:latin typeface="Bookman Old Style" pitchFamily="18" charset="0"/>
                          <a:ea typeface="+mn-ea"/>
                          <a:cs typeface="Arial" pitchFamily="34" charset="0"/>
                        </a:rPr>
                        <a:t> рефлексу. </a:t>
                      </a:r>
                    </a:p>
                    <a:p>
                      <a:pPr marL="285750" indent="-285750" algn="l">
                        <a:spcAft>
                          <a:spcPts val="0"/>
                        </a:spcAft>
                        <a:buFont typeface="Wingdings" panose="05000000000000000000" pitchFamily="2" charset="2"/>
                        <a:buChar char="Ø"/>
                      </a:pPr>
                      <a:endParaRPr lang="uk-UA" sz="1800" b="0" kern="1200" dirty="0">
                        <a:solidFill>
                          <a:srgbClr val="FF0000"/>
                        </a:solidFill>
                        <a:latin typeface="Bookman Old Style" pitchFamily="18" charset="0"/>
                        <a:ea typeface="Times New Roman" panose="02020603050405020304" pitchFamily="18" charset="0"/>
                        <a:cs typeface="Arial" pitchFamily="34" charset="0"/>
                      </a:endParaRPr>
                    </a:p>
                  </a:txBody>
                  <a:tcPr marL="114300" marR="114300" marT="0" marB="0"/>
                </a:tc>
                <a:extLst>
                  <a:ext uri="{0D108BD9-81ED-4DB2-BD59-A6C34878D82A}">
                    <a16:rowId xmlns:a16="http://schemas.microsoft.com/office/drawing/2014/main" xmlns="" val="2183696144"/>
                  </a:ext>
                </a:extLst>
              </a:tr>
            </a:tbl>
          </a:graphicData>
        </a:graphic>
      </p:graphicFrame>
    </p:spTree>
    <p:extLst>
      <p:ext uri="{BB962C8B-B14F-4D97-AF65-F5344CB8AC3E}">
        <p14:creationId xmlns:p14="http://schemas.microsoft.com/office/powerpoint/2010/main" xmlns="" val="47442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a:extLst>
              <a:ext uri="{FF2B5EF4-FFF2-40B4-BE49-F238E27FC236}">
                <a16:creationId xmlns:a16="http://schemas.microsoft.com/office/drawing/2014/main" xmlns="" id="{70A1A658-2555-4481-B301-B535A31D8C1A}"/>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2245" y="2232740"/>
            <a:ext cx="2806626" cy="373442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47" name="Text Box 5">
            <a:extLst>
              <a:ext uri="{FF2B5EF4-FFF2-40B4-BE49-F238E27FC236}">
                <a16:creationId xmlns:a16="http://schemas.microsoft.com/office/drawing/2014/main" xmlns="" id="{01A43D27-4206-4A46-BDFE-0EA4C00FD393}"/>
              </a:ext>
            </a:extLst>
          </p:cNvPr>
          <p:cNvSpPr txBox="1">
            <a:spLocks noChangeArrowheads="1"/>
          </p:cNvSpPr>
          <p:nvPr/>
        </p:nvSpPr>
        <p:spPr bwMode="auto">
          <a:xfrm>
            <a:off x="744718" y="155576"/>
            <a:ext cx="10935092" cy="175872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5793" tIns="47896" rIns="95793" bIns="47896">
            <a:spAutoFit/>
          </a:bodyPr>
          <a:lstStyle>
            <a:lvl1pPr defTabSz="957263" eaLnBrk="0" hangingPunct="0">
              <a:defRPr sz="1700">
                <a:solidFill>
                  <a:schemeClr val="tx1"/>
                </a:solidFill>
                <a:latin typeface="Arial" panose="020B0604020202020204" pitchFamily="34" charset="0"/>
              </a:defRPr>
            </a:lvl1pPr>
            <a:lvl2pPr marL="742950" indent="-285750" defTabSz="957263" eaLnBrk="0" hangingPunct="0">
              <a:defRPr sz="1700">
                <a:solidFill>
                  <a:schemeClr val="tx1"/>
                </a:solidFill>
                <a:latin typeface="Arial" panose="020B0604020202020204" pitchFamily="34" charset="0"/>
              </a:defRPr>
            </a:lvl2pPr>
            <a:lvl3pPr marL="1143000" indent="-228600" defTabSz="957263" eaLnBrk="0" hangingPunct="0">
              <a:defRPr sz="1700">
                <a:solidFill>
                  <a:schemeClr val="tx1"/>
                </a:solidFill>
                <a:latin typeface="Arial" panose="020B0604020202020204" pitchFamily="34" charset="0"/>
              </a:defRPr>
            </a:lvl3pPr>
            <a:lvl4pPr marL="1600200" indent="-228600" defTabSz="957263" eaLnBrk="0" hangingPunct="0">
              <a:defRPr sz="1700">
                <a:solidFill>
                  <a:schemeClr val="tx1"/>
                </a:solidFill>
                <a:latin typeface="Arial" panose="020B0604020202020204" pitchFamily="34" charset="0"/>
              </a:defRPr>
            </a:lvl4pPr>
            <a:lvl5pPr marL="2057400" indent="-228600" defTabSz="957263" eaLnBrk="0" hangingPunct="0">
              <a:defRPr sz="1700">
                <a:solidFill>
                  <a:schemeClr val="tx1"/>
                </a:solidFill>
                <a:latin typeface="Arial" panose="020B0604020202020204" pitchFamily="34" charset="0"/>
              </a:defRPr>
            </a:lvl5pPr>
            <a:lvl6pPr marL="2514600" indent="-228600" defTabSz="95726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5726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5726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57263" eaLnBrk="0" fontAlgn="base" hangingPunct="0">
              <a:spcBef>
                <a:spcPct val="0"/>
              </a:spcBef>
              <a:spcAft>
                <a:spcPct val="0"/>
              </a:spcAft>
              <a:defRPr sz="1700">
                <a:solidFill>
                  <a:schemeClr val="tx1"/>
                </a:solidFill>
                <a:latin typeface="Arial" panose="020B0604020202020204" pitchFamily="34" charset="0"/>
              </a:defRPr>
            </a:lvl9pPr>
          </a:lstStyle>
          <a:p>
            <a:pPr lvl="0" algn="just" fontAlgn="base">
              <a:spcBef>
                <a:spcPct val="0"/>
              </a:spcBef>
              <a:spcAft>
                <a:spcPct val="0"/>
              </a:spcAft>
              <a:defRPr/>
            </a:pPr>
            <a:r>
              <a:rPr lang="uk-UA" sz="2800" b="1" dirty="0">
                <a:solidFill>
                  <a:srgbClr val="FF0000"/>
                </a:solidFill>
                <a:latin typeface="Bookman Old Style" pitchFamily="18" charset="0"/>
                <a:ea typeface="Calibri" pitchFamily="34" charset="0"/>
                <a:cs typeface="Arial" pitchFamily="34" charset="0"/>
              </a:rPr>
              <a:t>Визначні представники школи:</a:t>
            </a:r>
            <a:endParaRPr lang="de-DE" sz="2800" dirty="0">
              <a:solidFill>
                <a:srgbClr val="FF0000"/>
              </a:solidFill>
              <a:cs typeface="Arial" pitchFamily="34" charset="0"/>
            </a:endParaRPr>
          </a:p>
          <a:p>
            <a:pPr lvl="0" algn="just" fontAlgn="base">
              <a:spcBef>
                <a:spcPct val="0"/>
              </a:spcBef>
              <a:spcAft>
                <a:spcPct val="0"/>
              </a:spcAft>
              <a:defRPr/>
            </a:pPr>
            <a:r>
              <a:rPr lang="uk-UA" sz="2000" b="1" dirty="0">
                <a:solidFill>
                  <a:srgbClr val="FF0000"/>
                </a:solidFill>
              </a:rPr>
              <a:t>Академік НАН України </a:t>
            </a:r>
            <a:r>
              <a:rPr lang="uk-UA" sz="2000" b="1" dirty="0" err="1">
                <a:solidFill>
                  <a:srgbClr val="FF0000"/>
                </a:solidFill>
              </a:rPr>
              <a:t>П.М.Сєрков</a:t>
            </a:r>
            <a:r>
              <a:rPr lang="uk-UA" sz="2000" dirty="0">
                <a:solidFill>
                  <a:srgbClr val="FF0000"/>
                </a:solidFill>
              </a:rPr>
              <a:t> (зав. кафедри 1944-1953 рр.) Заслужений діяч науки України, двічі лауреат Державної премії України, лауреат премії ім. О.О. Богомольця, </a:t>
            </a:r>
          </a:p>
          <a:p>
            <a:pPr lvl="0" algn="just" fontAlgn="base">
              <a:spcBef>
                <a:spcPct val="0"/>
              </a:spcBef>
              <a:spcAft>
                <a:spcPct val="0"/>
              </a:spcAft>
              <a:defRPr/>
            </a:pPr>
            <a:r>
              <a:rPr lang="uk-UA" sz="2000" dirty="0">
                <a:solidFill>
                  <a:srgbClr val="FF0000"/>
                </a:solidFill>
              </a:rPr>
              <a:t>автор більш як 250 наукових робіт, керівник 16 докторських і 46 кандидатських дисертацій. Член Всесвітньої організації з вивчення мозку (</a:t>
            </a:r>
            <a:r>
              <a:rPr lang="en-US" sz="2000" dirty="0">
                <a:solidFill>
                  <a:srgbClr val="FF0000"/>
                </a:solidFill>
              </a:rPr>
              <a:t>IBRO</a:t>
            </a:r>
            <a:r>
              <a:rPr lang="uk-UA" sz="2000" dirty="0">
                <a:solidFill>
                  <a:srgbClr val="FF0000"/>
                </a:solidFill>
              </a:rPr>
              <a:t>).</a:t>
            </a:r>
            <a:endParaRPr lang="en-US" sz="2000" b="1" dirty="0">
              <a:solidFill>
                <a:srgbClr val="FF0000"/>
              </a:solidFill>
              <a:latin typeface="Bookman Old Style" pitchFamily="18" charset="0"/>
              <a:cs typeface="Arial" pitchFamily="34" charset="0"/>
            </a:endParaRPr>
          </a:p>
        </p:txBody>
      </p:sp>
      <p:sp>
        <p:nvSpPr>
          <p:cNvPr id="6148" name="Text Box 0">
            <a:extLst>
              <a:ext uri="{FF2B5EF4-FFF2-40B4-BE49-F238E27FC236}">
                <a16:creationId xmlns:a16="http://schemas.microsoft.com/office/drawing/2014/main" xmlns="" id="{E2F9AAC2-7165-4090-AF1E-00BDDDB73C5C}"/>
              </a:ext>
            </a:extLst>
          </p:cNvPr>
          <p:cNvSpPr txBox="1">
            <a:spLocks noChangeArrowheads="1"/>
          </p:cNvSpPr>
          <p:nvPr/>
        </p:nvSpPr>
        <p:spPr bwMode="auto">
          <a:xfrm>
            <a:off x="747635" y="5967167"/>
            <a:ext cx="5464629" cy="40450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lIns="95793" tIns="47896" rIns="95793" bIns="47896">
            <a:spAutoFit/>
          </a:bodyPr>
          <a:lstStyle>
            <a:lvl1pPr defTabSz="957263" eaLnBrk="0" hangingPunct="0">
              <a:defRPr sz="1700">
                <a:solidFill>
                  <a:schemeClr val="tx1"/>
                </a:solidFill>
                <a:latin typeface="Arial" panose="020B0604020202020204" pitchFamily="34" charset="0"/>
              </a:defRPr>
            </a:lvl1pPr>
            <a:lvl2pPr marL="742950" indent="-285750" defTabSz="957263" eaLnBrk="0" hangingPunct="0">
              <a:defRPr sz="1700">
                <a:solidFill>
                  <a:schemeClr val="tx1"/>
                </a:solidFill>
                <a:latin typeface="Arial" panose="020B0604020202020204" pitchFamily="34" charset="0"/>
              </a:defRPr>
            </a:lvl2pPr>
            <a:lvl3pPr marL="1143000" indent="-228600" defTabSz="957263" eaLnBrk="0" hangingPunct="0">
              <a:defRPr sz="1700">
                <a:solidFill>
                  <a:schemeClr val="tx1"/>
                </a:solidFill>
                <a:latin typeface="Arial" panose="020B0604020202020204" pitchFamily="34" charset="0"/>
              </a:defRPr>
            </a:lvl3pPr>
            <a:lvl4pPr marL="1600200" indent="-228600" defTabSz="957263" eaLnBrk="0" hangingPunct="0">
              <a:defRPr sz="1700">
                <a:solidFill>
                  <a:schemeClr val="tx1"/>
                </a:solidFill>
                <a:latin typeface="Arial" panose="020B0604020202020204" pitchFamily="34" charset="0"/>
              </a:defRPr>
            </a:lvl4pPr>
            <a:lvl5pPr marL="2057400" indent="-228600" defTabSz="957263" eaLnBrk="0" hangingPunct="0">
              <a:defRPr sz="1700">
                <a:solidFill>
                  <a:schemeClr val="tx1"/>
                </a:solidFill>
                <a:latin typeface="Arial" panose="020B0604020202020204" pitchFamily="34" charset="0"/>
              </a:defRPr>
            </a:lvl5pPr>
            <a:lvl6pPr marL="2514600" indent="-228600" defTabSz="957263" eaLnBrk="0" fontAlgn="base" hangingPunct="0">
              <a:spcBef>
                <a:spcPct val="0"/>
              </a:spcBef>
              <a:spcAft>
                <a:spcPct val="0"/>
              </a:spcAft>
              <a:defRPr sz="1700">
                <a:solidFill>
                  <a:schemeClr val="tx1"/>
                </a:solidFill>
                <a:latin typeface="Arial" panose="020B0604020202020204" pitchFamily="34" charset="0"/>
              </a:defRPr>
            </a:lvl6pPr>
            <a:lvl7pPr marL="2971800" indent="-228600" defTabSz="957263" eaLnBrk="0" fontAlgn="base" hangingPunct="0">
              <a:spcBef>
                <a:spcPct val="0"/>
              </a:spcBef>
              <a:spcAft>
                <a:spcPct val="0"/>
              </a:spcAft>
              <a:defRPr sz="1700">
                <a:solidFill>
                  <a:schemeClr val="tx1"/>
                </a:solidFill>
                <a:latin typeface="Arial" panose="020B0604020202020204" pitchFamily="34" charset="0"/>
              </a:defRPr>
            </a:lvl7pPr>
            <a:lvl8pPr marL="3429000" indent="-228600" defTabSz="957263" eaLnBrk="0" fontAlgn="base" hangingPunct="0">
              <a:spcBef>
                <a:spcPct val="0"/>
              </a:spcBef>
              <a:spcAft>
                <a:spcPct val="0"/>
              </a:spcAft>
              <a:defRPr sz="1700">
                <a:solidFill>
                  <a:schemeClr val="tx1"/>
                </a:solidFill>
                <a:latin typeface="Arial" panose="020B0604020202020204" pitchFamily="34" charset="0"/>
              </a:defRPr>
            </a:lvl8pPr>
            <a:lvl9pPr marL="3886200" indent="-228600" defTabSz="957263" eaLnBrk="0" fontAlgn="base" hangingPunct="0">
              <a:spcBef>
                <a:spcPct val="0"/>
              </a:spcBef>
              <a:spcAft>
                <a:spcPct val="0"/>
              </a:spcAft>
              <a:defRPr sz="1700">
                <a:solidFill>
                  <a:schemeClr val="tx1"/>
                </a:solidFill>
                <a:latin typeface="Arial" panose="020B0604020202020204" pitchFamily="34" charset="0"/>
              </a:defRPr>
            </a:lvl9pPr>
          </a:lstStyle>
          <a:p>
            <a:pPr eaLnBrk="1" fontAlgn="base" hangingPunct="1">
              <a:spcBef>
                <a:spcPct val="20000"/>
              </a:spcBef>
              <a:spcAft>
                <a:spcPct val="0"/>
              </a:spcAft>
            </a:pPr>
            <a:r>
              <a:rPr lang="ru-RU" altLang="uk-UA" sz="2000" b="1" dirty="0" err="1">
                <a:solidFill>
                  <a:srgbClr val="0070C0"/>
                </a:solidFill>
              </a:rPr>
              <a:t>Вінниця</a:t>
            </a:r>
            <a:r>
              <a:rPr lang="ru-RU" altLang="uk-UA" sz="2000" b="1" dirty="0">
                <a:solidFill>
                  <a:srgbClr val="0070C0"/>
                </a:solidFill>
              </a:rPr>
              <a:t>, 1950-і роки</a:t>
            </a:r>
          </a:p>
        </p:txBody>
      </p:sp>
      <p:pic>
        <p:nvPicPr>
          <p:cNvPr id="5" name="Picture 4">
            <a:extLst>
              <a:ext uri="{FF2B5EF4-FFF2-40B4-BE49-F238E27FC236}">
                <a16:creationId xmlns:a16="http://schemas.microsoft.com/office/drawing/2014/main" xmlns="" id="{6853F08E-B185-4240-A4B7-304EB184D2BB}"/>
              </a:ext>
            </a:extLst>
          </p:cNvPr>
          <p:cNvPicPr>
            <a:picLocks noChangeAspect="1" noChangeArrowheads="1"/>
          </p:cNvPicPr>
          <p:nvPr/>
        </p:nvPicPr>
        <p:blipFill>
          <a:blip r:embed="rId3" cstate="print"/>
          <a:srcRect/>
          <a:stretch>
            <a:fillRect/>
          </a:stretch>
        </p:blipFill>
        <p:spPr bwMode="auto">
          <a:xfrm>
            <a:off x="5191027" y="2228049"/>
            <a:ext cx="5583810" cy="3425366"/>
          </a:xfrm>
          <a:prstGeom prst="rect">
            <a:avLst/>
          </a:prstGeom>
          <a:noFill/>
          <a:ln w="9525">
            <a:noFill/>
            <a:miter lim="800000"/>
            <a:headEnd/>
            <a:tailEnd/>
          </a:ln>
        </p:spPr>
      </p:pic>
      <p:sp>
        <p:nvSpPr>
          <p:cNvPr id="2" name="Прямокутник 1">
            <a:extLst>
              <a:ext uri="{FF2B5EF4-FFF2-40B4-BE49-F238E27FC236}">
                <a16:creationId xmlns:a16="http://schemas.microsoft.com/office/drawing/2014/main" xmlns="" id="{43A462B0-63F5-490E-A3EA-3BE8A33BFE17}"/>
              </a:ext>
            </a:extLst>
          </p:cNvPr>
          <p:cNvSpPr/>
          <p:nvPr/>
        </p:nvSpPr>
        <p:spPr>
          <a:xfrm>
            <a:off x="4977353" y="5648724"/>
            <a:ext cx="7343480" cy="769441"/>
          </a:xfrm>
          <a:prstGeom prst="rect">
            <a:avLst/>
          </a:prstGeom>
        </p:spPr>
        <p:txBody>
          <a:bodyPr wrap="square">
            <a:spAutoFit/>
          </a:bodyPr>
          <a:lstStyle/>
          <a:p>
            <a:pPr lvl="0" defTabSz="957263">
              <a:spcBef>
                <a:spcPct val="20000"/>
              </a:spcBef>
              <a:defRPr/>
            </a:pPr>
            <a:r>
              <a:rPr lang="uk-UA" sz="2000" b="1" dirty="0" err="1">
                <a:solidFill>
                  <a:srgbClr val="0070C0"/>
                </a:solidFill>
                <a:latin typeface="Times New Roman"/>
              </a:rPr>
              <a:t>П.М.Сєрков</a:t>
            </a:r>
            <a:r>
              <a:rPr lang="uk-UA" sz="2000" b="1" dirty="0">
                <a:solidFill>
                  <a:srgbClr val="0070C0"/>
                </a:solidFill>
                <a:latin typeface="Times New Roman"/>
              </a:rPr>
              <a:t> і перші аспіранти Костянтин </a:t>
            </a:r>
            <a:r>
              <a:rPr lang="uk-UA" sz="2000" b="1" dirty="0" err="1">
                <a:solidFill>
                  <a:srgbClr val="0070C0"/>
                </a:solidFill>
                <a:latin typeface="Times New Roman"/>
              </a:rPr>
              <a:t>Осташков</a:t>
            </a:r>
            <a:r>
              <a:rPr lang="uk-UA" sz="2000" b="1" dirty="0">
                <a:solidFill>
                  <a:srgbClr val="0070C0"/>
                </a:solidFill>
                <a:latin typeface="Times New Roman"/>
              </a:rPr>
              <a:t> та </a:t>
            </a:r>
          </a:p>
          <a:p>
            <a:pPr lvl="0" defTabSz="957263">
              <a:spcBef>
                <a:spcPct val="20000"/>
              </a:spcBef>
              <a:defRPr/>
            </a:pPr>
            <a:r>
              <a:rPr lang="uk-UA" sz="2000" b="1" dirty="0">
                <a:solidFill>
                  <a:srgbClr val="0070C0"/>
                </a:solidFill>
                <a:latin typeface="Times New Roman"/>
              </a:rPr>
              <a:t>Ніна Братусь, надалі – професори. Ф</a:t>
            </a:r>
            <a:r>
              <a:rPr lang="ru-RU" sz="2000" b="1" dirty="0">
                <a:solidFill>
                  <a:srgbClr val="0070C0"/>
                </a:solidFill>
                <a:latin typeface="Times New Roman"/>
              </a:rPr>
              <a:t>ото  1950-х </a:t>
            </a:r>
            <a:r>
              <a:rPr lang="ru-RU" sz="2000" b="1" dirty="0" err="1">
                <a:solidFill>
                  <a:srgbClr val="0070C0"/>
                </a:solidFill>
                <a:latin typeface="Times New Roman"/>
              </a:rPr>
              <a:t>років</a:t>
            </a:r>
            <a:endParaRPr lang="ru-RU" sz="2000" b="1" dirty="0">
              <a:solidFill>
                <a:srgbClr val="0070C0"/>
              </a:solidFill>
              <a:latin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p:cNvPicPr>
            <a:picLocks noChangeAspect="1" noChangeArrowheads="1"/>
          </p:cNvPicPr>
          <p:nvPr/>
        </p:nvPicPr>
        <p:blipFill>
          <a:blip r:embed="rId2" cstate="print"/>
          <a:srcRect/>
          <a:stretch>
            <a:fillRect/>
          </a:stretch>
        </p:blipFill>
        <p:spPr bwMode="auto">
          <a:xfrm>
            <a:off x="633614" y="1002036"/>
            <a:ext cx="5185867" cy="3146308"/>
          </a:xfrm>
          <a:prstGeom prst="rect">
            <a:avLst/>
          </a:prstGeom>
          <a:noFill/>
          <a:ln w="9525">
            <a:noFill/>
            <a:miter lim="800000"/>
            <a:headEnd/>
            <a:tailEnd/>
          </a:ln>
        </p:spPr>
      </p:pic>
      <p:sp>
        <p:nvSpPr>
          <p:cNvPr id="15364" name="Text Box 0"/>
          <p:cNvSpPr txBox="1">
            <a:spLocks noChangeArrowheads="1"/>
          </p:cNvSpPr>
          <p:nvPr/>
        </p:nvSpPr>
        <p:spPr bwMode="auto">
          <a:xfrm>
            <a:off x="485116" y="4420665"/>
            <a:ext cx="5463197" cy="1450944"/>
          </a:xfrm>
          <a:prstGeom prst="rect">
            <a:avLst/>
          </a:prstGeom>
          <a:noFill/>
          <a:ln w="9525">
            <a:noFill/>
            <a:miter lim="800000"/>
            <a:headEnd/>
            <a:tailEnd/>
          </a:ln>
        </p:spPr>
        <p:txBody>
          <a:bodyPr wrap="square" lIns="95793" tIns="47896" rIns="95793" bIns="47896">
            <a:spAutoFit/>
          </a:bodyPr>
          <a:lstStyle/>
          <a:p>
            <a:pPr marL="0" marR="0" lvl="0" indent="0" algn="l" defTabSz="957263" rtl="0" eaLnBrk="1" fontAlgn="auto" latinLnBrk="0" hangingPunct="1">
              <a:lnSpc>
                <a:spcPct val="100000"/>
              </a:lnSpc>
              <a:spcBef>
                <a:spcPct val="20000"/>
              </a:spcBef>
              <a:spcAft>
                <a:spcPts val="0"/>
              </a:spcAft>
              <a:buClrTx/>
              <a:buSzTx/>
              <a:buFontTx/>
              <a:buNone/>
              <a:tabLst/>
              <a:defRPr/>
            </a:pPr>
            <a:r>
              <a:rPr kumimoji="0" lang="uk-UA" sz="2200" b="1" i="0" u="none" strike="noStrike" kern="1200" cap="none" spc="0" normalizeH="0" baseline="0" noProof="0" dirty="0">
                <a:ln>
                  <a:noFill/>
                </a:ln>
                <a:solidFill>
                  <a:srgbClr val="FF0000"/>
                </a:solidFill>
                <a:effectLst/>
                <a:uLnTx/>
                <a:uFillTx/>
                <a:latin typeface="Trebuchet MS"/>
                <a:ea typeface="+mn-ea"/>
                <a:cs typeface="+mn-cs"/>
              </a:rPr>
              <a:t>Проф.</a:t>
            </a:r>
            <a:r>
              <a:rPr kumimoji="0" lang="uk-UA" sz="2200" b="1" i="0" u="none" strike="noStrike" kern="1200" cap="none" spc="0" normalizeH="0" baseline="0" noProof="0" dirty="0">
                <a:ln>
                  <a:noFill/>
                </a:ln>
                <a:solidFill>
                  <a:prstClr val="black"/>
                </a:solidFill>
                <a:effectLst/>
                <a:uLnTx/>
                <a:uFillTx/>
                <a:latin typeface="Trebuchet MS"/>
                <a:ea typeface="+mn-ea"/>
                <a:cs typeface="+mn-cs"/>
              </a:rPr>
              <a:t> </a:t>
            </a:r>
            <a:r>
              <a:rPr kumimoji="0" lang="uk-UA" sz="2200" b="1" i="0" u="none" strike="noStrike" kern="1200" cap="none" spc="0" normalizeH="0" baseline="0" noProof="0" dirty="0" err="1">
                <a:ln>
                  <a:noFill/>
                </a:ln>
                <a:solidFill>
                  <a:srgbClr val="FF0000"/>
                </a:solidFill>
                <a:effectLst/>
                <a:uLnTx/>
                <a:uFillTx/>
                <a:latin typeface="Trebuchet MS"/>
                <a:ea typeface="+mn-ea"/>
                <a:cs typeface="+mn-cs"/>
              </a:rPr>
              <a:t>Н.В.Братусь</a:t>
            </a:r>
            <a:r>
              <a:rPr kumimoji="0" lang="uk-UA" sz="2200" b="1" i="0" u="none" strike="noStrike" kern="1200" cap="none" spc="0" normalizeH="0" baseline="0" noProof="0" dirty="0">
                <a:ln>
                  <a:noFill/>
                </a:ln>
                <a:solidFill>
                  <a:srgbClr val="FF0000"/>
                </a:solidFill>
                <a:effectLst/>
                <a:uLnTx/>
                <a:uFillTx/>
                <a:latin typeface="Trebuchet MS"/>
                <a:ea typeface="+mn-ea"/>
                <a:cs typeface="+mn-cs"/>
              </a:rPr>
              <a:t>, акад. </a:t>
            </a:r>
            <a:r>
              <a:rPr kumimoji="0" lang="uk-UA" sz="2200" b="1" i="0" u="none" strike="noStrike" kern="1200" cap="none" spc="0" normalizeH="0" baseline="0" noProof="0" dirty="0" err="1">
                <a:ln>
                  <a:noFill/>
                </a:ln>
                <a:solidFill>
                  <a:srgbClr val="FF0000"/>
                </a:solidFill>
                <a:effectLst/>
                <a:uLnTx/>
                <a:uFillTx/>
                <a:latin typeface="Trebuchet MS"/>
                <a:ea typeface="+mn-ea"/>
                <a:cs typeface="+mn-cs"/>
              </a:rPr>
              <a:t>П.М.Сєрков</a:t>
            </a:r>
            <a:r>
              <a:rPr kumimoji="0" lang="uk-UA" sz="2200" b="1" i="0" u="none" strike="noStrike" kern="1200" cap="none" spc="0" normalizeH="0" baseline="0" noProof="0" dirty="0">
                <a:ln>
                  <a:noFill/>
                </a:ln>
                <a:solidFill>
                  <a:srgbClr val="FF0000"/>
                </a:solidFill>
                <a:effectLst/>
                <a:uLnTx/>
                <a:uFillTx/>
                <a:latin typeface="Trebuchet MS"/>
                <a:ea typeface="+mn-ea"/>
                <a:cs typeface="+mn-cs"/>
              </a:rPr>
              <a:t>, акад. </a:t>
            </a:r>
            <a:r>
              <a:rPr kumimoji="0" lang="uk-UA" sz="2200" b="1" i="0" u="none" strike="noStrike" kern="1200" cap="none" spc="0" normalizeH="0" baseline="0" noProof="0" dirty="0" err="1">
                <a:ln>
                  <a:noFill/>
                </a:ln>
                <a:solidFill>
                  <a:srgbClr val="FF0000"/>
                </a:solidFill>
                <a:effectLst/>
                <a:uLnTx/>
                <a:uFillTx/>
                <a:latin typeface="Trebuchet MS"/>
                <a:ea typeface="+mn-ea"/>
                <a:cs typeface="+mn-cs"/>
              </a:rPr>
              <a:t>В.В.Фанарджян</a:t>
            </a:r>
            <a:endParaRPr kumimoji="0" lang="uk-UA" sz="2200" b="1" i="0" u="none" strike="noStrike" kern="1200" cap="none" spc="0" normalizeH="0" baseline="0" noProof="0" dirty="0">
              <a:ln>
                <a:noFill/>
              </a:ln>
              <a:solidFill>
                <a:srgbClr val="FF0000"/>
              </a:solidFill>
              <a:effectLst/>
              <a:uLnTx/>
              <a:uFillTx/>
              <a:latin typeface="Trebuchet MS"/>
              <a:ea typeface="+mn-ea"/>
              <a:cs typeface="+mn-cs"/>
            </a:endParaRPr>
          </a:p>
          <a:p>
            <a:pPr lvl="0" defTabSz="957263">
              <a:spcBef>
                <a:spcPct val="20000"/>
              </a:spcBef>
              <a:defRPr/>
            </a:pPr>
            <a:r>
              <a:rPr lang="uk-UA" sz="2000" b="1" dirty="0">
                <a:solidFill>
                  <a:srgbClr val="0070C0"/>
                </a:solidFill>
              </a:rPr>
              <a:t>Симпозіум “Структурна і функціональна організація мозочка”. </a:t>
            </a:r>
            <a:r>
              <a:rPr lang="ru-RU" sz="2000" b="1" dirty="0">
                <a:solidFill>
                  <a:srgbClr val="0070C0"/>
                </a:solidFill>
              </a:rPr>
              <a:t> </a:t>
            </a:r>
            <a:r>
              <a:rPr lang="ru-RU" sz="2000" b="1" dirty="0" err="1">
                <a:solidFill>
                  <a:srgbClr val="0070C0"/>
                </a:solidFill>
              </a:rPr>
              <a:t>Вінниця</a:t>
            </a:r>
            <a:r>
              <a:rPr lang="ru-RU" sz="2000" b="1" dirty="0">
                <a:solidFill>
                  <a:srgbClr val="0070C0"/>
                </a:solidFill>
              </a:rPr>
              <a:t>, 1972</a:t>
            </a:r>
            <a:endParaRPr kumimoji="0" lang="ru-RU" sz="2200" b="1" i="0" u="none" strike="noStrike" kern="1200" cap="none" spc="0" normalizeH="0" baseline="0" noProof="0" dirty="0">
              <a:ln>
                <a:noFill/>
              </a:ln>
              <a:solidFill>
                <a:srgbClr val="FF0000"/>
              </a:solidFill>
              <a:effectLst/>
              <a:uLnTx/>
              <a:uFillTx/>
              <a:latin typeface="Trebuchet MS"/>
              <a:ea typeface="+mn-ea"/>
              <a:cs typeface="+mn-cs"/>
            </a:endParaRPr>
          </a:p>
        </p:txBody>
      </p:sp>
      <p:pic>
        <p:nvPicPr>
          <p:cNvPr id="6" name="Picture 4" descr="foto 4">
            <a:extLst>
              <a:ext uri="{FF2B5EF4-FFF2-40B4-BE49-F238E27FC236}">
                <a16:creationId xmlns:a16="http://schemas.microsoft.com/office/drawing/2014/main" xmlns="" id="{6DD6E446-D8AB-4BF0-BE61-46A95797A00A}"/>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372520" y="930166"/>
            <a:ext cx="4496586" cy="337322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Прямокутник 2">
            <a:extLst>
              <a:ext uri="{FF2B5EF4-FFF2-40B4-BE49-F238E27FC236}">
                <a16:creationId xmlns:a16="http://schemas.microsoft.com/office/drawing/2014/main" xmlns="" id="{BD64438E-72EF-41F0-BC17-6BBBF76730B6}"/>
              </a:ext>
            </a:extLst>
          </p:cNvPr>
          <p:cNvSpPr/>
          <p:nvPr/>
        </p:nvSpPr>
        <p:spPr>
          <a:xfrm>
            <a:off x="5734639" y="4303386"/>
            <a:ext cx="6096000" cy="2185214"/>
          </a:xfrm>
          <a:prstGeom prst="rect">
            <a:avLst/>
          </a:prstGeom>
        </p:spPr>
        <p:txBody>
          <a:bodyPr>
            <a:spAutoFit/>
          </a:bodyPr>
          <a:lstStyle/>
          <a:p>
            <a:pPr algn="ctr" defTabSz="957263"/>
            <a:r>
              <a:rPr lang="uk-UA" sz="2400" b="1" dirty="0">
                <a:solidFill>
                  <a:srgbClr val="2D05F3"/>
                </a:solidFill>
                <a:latin typeface="Times New Roman" pitchFamily="18" charset="0"/>
              </a:rPr>
              <a:t>Академік Пилип Миколайович </a:t>
            </a:r>
            <a:r>
              <a:rPr lang="uk-UA" sz="2400" b="1" dirty="0" err="1">
                <a:solidFill>
                  <a:srgbClr val="2D05F3"/>
                </a:solidFill>
                <a:latin typeface="Times New Roman" pitchFamily="18" charset="0"/>
              </a:rPr>
              <a:t>Сєрков</a:t>
            </a:r>
            <a:endParaRPr lang="ru-RU" sz="2400" b="1" dirty="0">
              <a:solidFill>
                <a:srgbClr val="2D05F3"/>
              </a:solidFill>
              <a:latin typeface="Times New Roman" pitchFamily="18" charset="0"/>
            </a:endParaRPr>
          </a:p>
          <a:p>
            <a:pPr algn="ctr" defTabSz="957263"/>
            <a:r>
              <a:rPr lang="uk-UA" sz="2400" b="1" dirty="0">
                <a:solidFill>
                  <a:srgbClr val="2D05F3"/>
                </a:solidFill>
                <a:latin typeface="Times New Roman" pitchFamily="18" charset="0"/>
              </a:rPr>
              <a:t>9 жовтня 2008 р., м. Київ,  </a:t>
            </a:r>
          </a:p>
          <a:p>
            <a:pPr algn="ctr" defTabSz="957263"/>
            <a:r>
              <a:rPr lang="uk-UA" sz="2400" b="1" dirty="0">
                <a:solidFill>
                  <a:srgbClr val="2D05F3"/>
                </a:solidFill>
                <a:latin typeface="Times New Roman" pitchFamily="18" charset="0"/>
              </a:rPr>
              <a:t>Академія наук України.</a:t>
            </a:r>
          </a:p>
          <a:p>
            <a:pPr algn="ctr" defTabSz="957263"/>
            <a:r>
              <a:rPr lang="uk-UA" sz="3200" b="1" dirty="0">
                <a:solidFill>
                  <a:srgbClr val="2D05F3"/>
                </a:solidFill>
                <a:latin typeface="Times New Roman" pitchFamily="18" charset="0"/>
              </a:rPr>
              <a:t>Під час святкування </a:t>
            </a:r>
          </a:p>
          <a:p>
            <a:pPr algn="ctr" defTabSz="957263"/>
            <a:r>
              <a:rPr lang="uk-UA" sz="3200" b="1" dirty="0">
                <a:solidFill>
                  <a:srgbClr val="2D05F3"/>
                </a:solidFill>
                <a:latin typeface="Times New Roman" pitchFamily="18" charset="0"/>
              </a:rPr>
              <a:t>сторічного ювілею!</a:t>
            </a:r>
            <a:endParaRPr lang="ru-RU" sz="3200" b="1" dirty="0">
              <a:solidFill>
                <a:srgbClr val="2D05F3"/>
              </a:solidFill>
              <a:latin typeface="Times New Roman" pitchFamily="18" charset="0"/>
            </a:endParaRPr>
          </a:p>
        </p:txBody>
      </p:sp>
      <p:sp>
        <p:nvSpPr>
          <p:cNvPr id="4" name="Прямокутник 3">
            <a:extLst>
              <a:ext uri="{FF2B5EF4-FFF2-40B4-BE49-F238E27FC236}">
                <a16:creationId xmlns:a16="http://schemas.microsoft.com/office/drawing/2014/main" xmlns="" id="{FEEAE11A-DBE9-4463-ACF1-0466966ACC48}"/>
              </a:ext>
            </a:extLst>
          </p:cNvPr>
          <p:cNvSpPr/>
          <p:nvPr/>
        </p:nvSpPr>
        <p:spPr>
          <a:xfrm>
            <a:off x="1766440" y="231279"/>
            <a:ext cx="6415539" cy="523220"/>
          </a:xfrm>
          <a:prstGeom prst="rect">
            <a:avLst/>
          </a:prstGeom>
        </p:spPr>
        <p:txBody>
          <a:bodyPr wrap="none">
            <a:spAutoFit/>
          </a:bodyPr>
          <a:lstStyle/>
          <a:p>
            <a:pPr lvl="0" algn="just" fontAlgn="base">
              <a:spcBef>
                <a:spcPct val="0"/>
              </a:spcBef>
              <a:spcAft>
                <a:spcPct val="0"/>
              </a:spcAft>
              <a:defRPr/>
            </a:pPr>
            <a:r>
              <a:rPr lang="uk-UA" sz="2800" b="1" dirty="0">
                <a:solidFill>
                  <a:srgbClr val="FF0000"/>
                </a:solidFill>
                <a:latin typeface="Bookman Old Style" pitchFamily="18" charset="0"/>
                <a:ea typeface="Calibri" pitchFamily="34" charset="0"/>
                <a:cs typeface="Arial" pitchFamily="34" charset="0"/>
              </a:rPr>
              <a:t>Визначні представники школи:</a:t>
            </a:r>
            <a:endParaRPr lang="de-DE" sz="2800" dirty="0">
              <a:solidFill>
                <a:srgbClr val="FF0000"/>
              </a:solidFill>
              <a:cs typeface="Arial" pitchFamily="34" charset="0"/>
            </a:endParaRPr>
          </a:p>
        </p:txBody>
      </p:sp>
    </p:spTree>
    <p:extLst>
      <p:ext uri="{BB962C8B-B14F-4D97-AF65-F5344CB8AC3E}">
        <p14:creationId xmlns:p14="http://schemas.microsoft.com/office/powerpoint/2010/main" xmlns="" val="2360106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770467" y="829827"/>
            <a:ext cx="10168465" cy="1846659"/>
          </a:xfrm>
          <a:prstGeom prst="rect">
            <a:avLst/>
          </a:prstGeom>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uk-UA" sz="2400" b="1" i="0" u="none" strike="noStrike" kern="1200" cap="none" spc="0" normalizeH="0" baseline="0" noProof="0" dirty="0">
                <a:ln>
                  <a:noFill/>
                </a:ln>
                <a:solidFill>
                  <a:srgbClr val="FF0000"/>
                </a:solidFill>
                <a:effectLst/>
                <a:uLnTx/>
                <a:uFillTx/>
                <a:latin typeface="Times New Roman"/>
                <a:ea typeface="+mn-ea"/>
                <a:cs typeface="+mn-cs"/>
              </a:rPr>
              <a:t>Професор Н.В. Братусь </a:t>
            </a:r>
            <a:r>
              <a:rPr kumimoji="0" lang="uk-UA" sz="1800" b="0" i="0" u="none" strike="noStrike" kern="1200" cap="none" spc="0" normalizeH="0" baseline="0" noProof="0" dirty="0">
                <a:ln>
                  <a:noFill/>
                </a:ln>
                <a:solidFill>
                  <a:srgbClr val="FF0000"/>
                </a:solidFill>
                <a:effectLst/>
                <a:uLnTx/>
                <a:uFillTx/>
                <a:latin typeface="Times New Roman"/>
                <a:ea typeface="+mn-ea"/>
                <a:cs typeface="+mn-cs"/>
              </a:rPr>
              <a:t>(зав. кафедри 1961-1991 рр.). Заслужений діяч науки і техніки 			України, нагороджена орденами “Знак Пошани”</a:t>
            </a:r>
            <a:r>
              <a:rPr kumimoji="0" lang="uk-UA" sz="1800" b="0" i="0" u="none" strike="noStrike" kern="1200" cap="none" spc="0" normalizeH="0" baseline="0" noProof="0" dirty="0">
                <a:ln>
                  <a:noFill/>
                </a:ln>
                <a:solidFill>
                  <a:srgbClr val="FF0000"/>
                </a:solidFill>
                <a:effectLst/>
                <a:uLnTx/>
                <a:uFillTx/>
                <a:latin typeface="Times New Roman"/>
                <a:ea typeface="+mn-ea"/>
              </a:rPr>
              <a:t> і Трудового Червоного 			Прапора, керівник 3 докторських і 13 кандидатських дисертацій, автор 			180 наукових робіт. Член Всесвітньої організації з вивчення мозку 			(IBRO).</a:t>
            </a:r>
            <a:endParaRPr kumimoji="0" lang="de-DE" sz="1800" b="0" i="0" u="none" strike="noStrike" kern="1200" cap="none" spc="0" normalizeH="0" baseline="0" noProof="0" dirty="0">
              <a:ln>
                <a:noFill/>
              </a:ln>
              <a:solidFill>
                <a:srgbClr val="FF0000"/>
              </a:solidFill>
              <a:effectLst/>
              <a:uLnTx/>
              <a:uFillTx/>
              <a:latin typeface="Arial" pitchFamily="34" charset="0"/>
              <a:ea typeface="+mn-ea"/>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endParaRPr kumimoji="0" lang="uk-UA" sz="1800" b="0" i="0" u="none" strike="noStrike" kern="1200" cap="none" spc="0" normalizeH="0" baseline="0" noProof="0" dirty="0">
              <a:ln>
                <a:noFill/>
              </a:ln>
              <a:solidFill>
                <a:srgbClr val="FF0000"/>
              </a:solidFill>
              <a:effectLst/>
              <a:uLnTx/>
              <a:uFillTx/>
              <a:latin typeface="Bookman Old Style" pitchFamily="18" charset="0"/>
              <a:ea typeface="Times New Roman" pitchFamily="18" charset="0"/>
              <a:cs typeface="Arial" pitchFamily="34" charset="0"/>
            </a:endParaRPr>
          </a:p>
        </p:txBody>
      </p:sp>
      <p:sp>
        <p:nvSpPr>
          <p:cNvPr id="2" name="Прямокутник 1">
            <a:extLst>
              <a:ext uri="{FF2B5EF4-FFF2-40B4-BE49-F238E27FC236}">
                <a16:creationId xmlns:a16="http://schemas.microsoft.com/office/drawing/2014/main" xmlns="" id="{FE5FA08B-661B-4A58-82C8-5B350D678D04}"/>
              </a:ext>
            </a:extLst>
          </p:cNvPr>
          <p:cNvSpPr/>
          <p:nvPr/>
        </p:nvSpPr>
        <p:spPr>
          <a:xfrm>
            <a:off x="3521317" y="2301431"/>
            <a:ext cx="4496585" cy="2031325"/>
          </a:xfrm>
          <a:prstGeom prst="rect">
            <a:avLst/>
          </a:prstGeom>
        </p:spPr>
        <p:txBody>
          <a:bodyPr wrap="square">
            <a:spAutoFit/>
          </a:bodyPr>
          <a:lstStyle/>
          <a:p>
            <a:r>
              <a:rPr lang="uk-UA" dirty="0">
                <a:solidFill>
                  <a:srgbClr val="FF0000"/>
                </a:solidFill>
                <a:latin typeface="Times New Roman" panose="02020603050405020304" pitchFamily="18" charset="0"/>
                <a:ea typeface="Times New Roman" panose="02020603050405020304" pitchFamily="18" charset="0"/>
              </a:rPr>
              <a:t>Наукова діяльність професора Н.В. Братусь, присвячена електрофізіологічним дослідженням різних структур головного мозку У 2000 році їй була призначена довічно Державна стипендія як видатному діячу науки. Є автором монографії „</a:t>
            </a:r>
            <a:r>
              <a:rPr lang="uk-UA" dirty="0" err="1">
                <a:solidFill>
                  <a:srgbClr val="FF0000"/>
                </a:solidFill>
                <a:latin typeface="Times New Roman" panose="02020603050405020304" pitchFamily="18" charset="0"/>
                <a:ea typeface="Times New Roman" panose="02020603050405020304" pitchFamily="18" charset="0"/>
              </a:rPr>
              <a:t>Висцерорецепторы</a:t>
            </a:r>
            <a:r>
              <a:rPr lang="uk-UA" dirty="0">
                <a:solidFill>
                  <a:srgbClr val="FF0000"/>
                </a:solidFill>
                <a:latin typeface="Times New Roman" panose="02020603050405020304" pitchFamily="18" charset="0"/>
                <a:ea typeface="Times New Roman" panose="02020603050405020304" pitchFamily="18" charset="0"/>
              </a:rPr>
              <a:t> и </a:t>
            </a:r>
            <a:r>
              <a:rPr lang="uk-UA" dirty="0" err="1">
                <a:solidFill>
                  <a:srgbClr val="FF0000"/>
                </a:solidFill>
                <a:latin typeface="Times New Roman" panose="02020603050405020304" pitchFamily="18" charset="0"/>
                <a:ea typeface="Times New Roman" panose="02020603050405020304" pitchFamily="18" charset="0"/>
              </a:rPr>
              <a:t>мозжечок</a:t>
            </a:r>
            <a:r>
              <a:rPr lang="uk-UA" dirty="0">
                <a:solidFill>
                  <a:srgbClr val="FF0000"/>
                </a:solidFill>
                <a:latin typeface="Times New Roman" panose="02020603050405020304" pitchFamily="18" charset="0"/>
                <a:ea typeface="Times New Roman" panose="02020603050405020304" pitchFamily="18" charset="0"/>
              </a:rPr>
              <a:t>”.</a:t>
            </a:r>
            <a:endParaRPr lang="uk-UA" dirty="0">
              <a:solidFill>
                <a:srgbClr val="FF0000"/>
              </a:solidFill>
            </a:endParaRPr>
          </a:p>
        </p:txBody>
      </p:sp>
      <p:pic>
        <p:nvPicPr>
          <p:cNvPr id="2050" name="Picture 2">
            <a:extLst>
              <a:ext uri="{FF2B5EF4-FFF2-40B4-BE49-F238E27FC236}">
                <a16:creationId xmlns:a16="http://schemas.microsoft.com/office/drawing/2014/main" xmlns="" id="{0BA18855-E0D1-423E-9206-1E8F589469B0}"/>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l="19308" t="43520" r="57495" b="380"/>
          <a:stretch>
            <a:fillRect/>
          </a:stretch>
        </p:blipFill>
        <p:spPr bwMode="auto">
          <a:xfrm>
            <a:off x="770467" y="1717693"/>
            <a:ext cx="2632075" cy="388143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Рисунок 3">
            <a:extLst>
              <a:ext uri="{FF2B5EF4-FFF2-40B4-BE49-F238E27FC236}">
                <a16:creationId xmlns:a16="http://schemas.microsoft.com/office/drawing/2014/main" xmlns="" id="{A37F55CD-218F-4A84-9DD9-6296883722A1}"/>
              </a:ext>
            </a:extLst>
          </p:cNvPr>
          <p:cNvPicPr>
            <a:picLocks noChangeAspect="1"/>
          </p:cNvPicPr>
          <p:nvPr/>
        </p:nvPicPr>
        <p:blipFill>
          <a:blip r:embed="rId3" cstate="print"/>
          <a:stretch>
            <a:fillRect/>
          </a:stretch>
        </p:blipFill>
        <p:spPr>
          <a:xfrm>
            <a:off x="8017902" y="2119528"/>
            <a:ext cx="3447253" cy="3675497"/>
          </a:xfrm>
          <a:prstGeom prst="rect">
            <a:avLst/>
          </a:prstGeom>
        </p:spPr>
      </p:pic>
      <p:sp>
        <p:nvSpPr>
          <p:cNvPr id="5" name="Прямокутник 4">
            <a:extLst>
              <a:ext uri="{FF2B5EF4-FFF2-40B4-BE49-F238E27FC236}">
                <a16:creationId xmlns:a16="http://schemas.microsoft.com/office/drawing/2014/main" xmlns="" id="{BAB18464-DB22-4688-906F-11619CF6B0C6}"/>
              </a:ext>
            </a:extLst>
          </p:cNvPr>
          <p:cNvSpPr/>
          <p:nvPr/>
        </p:nvSpPr>
        <p:spPr>
          <a:xfrm>
            <a:off x="8097623" y="5599130"/>
            <a:ext cx="4427779" cy="923330"/>
          </a:xfrm>
          <a:prstGeom prst="rect">
            <a:avLst/>
          </a:prstGeom>
        </p:spPr>
        <p:txBody>
          <a:bodyPr wrap="square">
            <a:spAutoFit/>
          </a:bodyPr>
          <a:lstStyle/>
          <a:p>
            <a:pPr lvl="0">
              <a:defRPr/>
            </a:pPr>
            <a:r>
              <a:rPr lang="uk-UA" b="1" dirty="0">
                <a:solidFill>
                  <a:srgbClr val="0070C0"/>
                </a:solidFill>
              </a:rPr>
              <a:t>Асистент П.Т. Дацишин </a:t>
            </a:r>
          </a:p>
          <a:p>
            <a:pPr lvl="0">
              <a:defRPr/>
            </a:pPr>
            <a:r>
              <a:rPr lang="uk-UA" b="1" dirty="0">
                <a:solidFill>
                  <a:srgbClr val="0070C0"/>
                </a:solidFill>
              </a:rPr>
              <a:t>з проф. Н.В. Братусь </a:t>
            </a:r>
          </a:p>
          <a:p>
            <a:pPr lvl="0">
              <a:defRPr/>
            </a:pPr>
            <a:r>
              <a:rPr lang="uk-UA" b="1" dirty="0">
                <a:solidFill>
                  <a:srgbClr val="0070C0"/>
                </a:solidFill>
              </a:rPr>
              <a:t>під час експерименту.</a:t>
            </a:r>
            <a:endParaRPr lang="de-DE" dirty="0">
              <a:solidFill>
                <a:srgbClr val="0070C0"/>
              </a:solidFill>
            </a:endParaRPr>
          </a:p>
        </p:txBody>
      </p:sp>
      <p:sp>
        <p:nvSpPr>
          <p:cNvPr id="6" name="Прямокутник 5">
            <a:extLst>
              <a:ext uri="{FF2B5EF4-FFF2-40B4-BE49-F238E27FC236}">
                <a16:creationId xmlns:a16="http://schemas.microsoft.com/office/drawing/2014/main" xmlns="" id="{2D4EA5D1-07B2-4CA1-B51B-13C22008B3BD}"/>
              </a:ext>
            </a:extLst>
          </p:cNvPr>
          <p:cNvSpPr/>
          <p:nvPr/>
        </p:nvSpPr>
        <p:spPr>
          <a:xfrm>
            <a:off x="1841855" y="273265"/>
            <a:ext cx="6415539" cy="523220"/>
          </a:xfrm>
          <a:prstGeom prst="rect">
            <a:avLst/>
          </a:prstGeom>
        </p:spPr>
        <p:txBody>
          <a:bodyPr wrap="none">
            <a:spAutoFit/>
          </a:bodyPr>
          <a:lstStyle/>
          <a:p>
            <a:pPr lvl="0" algn="just" fontAlgn="base">
              <a:spcBef>
                <a:spcPct val="0"/>
              </a:spcBef>
              <a:spcAft>
                <a:spcPct val="0"/>
              </a:spcAft>
              <a:defRPr/>
            </a:pPr>
            <a:r>
              <a:rPr lang="uk-UA" sz="2800" b="1" dirty="0">
                <a:solidFill>
                  <a:srgbClr val="FF0000"/>
                </a:solidFill>
                <a:latin typeface="Bookman Old Style" pitchFamily="18" charset="0"/>
                <a:ea typeface="Calibri" pitchFamily="34" charset="0"/>
                <a:cs typeface="Arial" pitchFamily="34" charset="0"/>
              </a:rPr>
              <a:t>Визначні представники школи:</a:t>
            </a:r>
            <a:endParaRPr lang="de-DE" sz="2800" dirty="0">
              <a:solidFill>
                <a:srgbClr val="FF0000"/>
              </a:solidFill>
              <a:cs typeface="Arial" pitchFamily="34" charset="0"/>
            </a:endParaRPr>
          </a:p>
        </p:txBody>
      </p:sp>
    </p:spTree>
    <p:extLst>
      <p:ext uri="{BB962C8B-B14F-4D97-AF65-F5344CB8AC3E}">
        <p14:creationId xmlns:p14="http://schemas.microsoft.com/office/powerpoint/2010/main" xmlns="" val="229006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номера слайда 1">
            <a:extLst>
              <a:ext uri="{FF2B5EF4-FFF2-40B4-BE49-F238E27FC236}">
                <a16:creationId xmlns:a16="http://schemas.microsoft.com/office/drawing/2014/main" xmlns="" id="{FCBFDDF1-526D-475A-819A-F8A0F126B864}"/>
              </a:ext>
            </a:extLst>
          </p:cNvPr>
          <p:cNvSpPr>
            <a:spLocks noGrp="1"/>
          </p:cNvSpPr>
          <p:nvPr>
            <p:ph type="sldNum" sz="quarter" idx="12"/>
          </p:nvPr>
        </p:nvSpPr>
        <p:spPr/>
        <p:txBody>
          <a:bodyPr/>
          <a:lstStyle/>
          <a:p>
            <a:fld id="{284801C4-8E5F-4E3F-909F-225E0D84110A}" type="slidenum">
              <a:rPr lang="uk-UA" smtClean="0"/>
              <a:pPr/>
              <a:t>8</a:t>
            </a:fld>
            <a:endParaRPr lang="uk-UA"/>
          </a:p>
        </p:txBody>
      </p:sp>
      <p:pic>
        <p:nvPicPr>
          <p:cNvPr id="4" name="Рисунок 3">
            <a:extLst>
              <a:ext uri="{FF2B5EF4-FFF2-40B4-BE49-F238E27FC236}">
                <a16:creationId xmlns:a16="http://schemas.microsoft.com/office/drawing/2014/main" xmlns="" id="{520F48BB-4ED2-4A2C-BABE-058C9D5FC63E}"/>
              </a:ext>
            </a:extLst>
          </p:cNvPr>
          <p:cNvPicPr>
            <a:picLocks noChangeAspect="1"/>
          </p:cNvPicPr>
          <p:nvPr/>
        </p:nvPicPr>
        <p:blipFill>
          <a:blip r:embed="rId2" cstate="print"/>
          <a:stretch>
            <a:fillRect/>
          </a:stretch>
        </p:blipFill>
        <p:spPr>
          <a:xfrm>
            <a:off x="6096000" y="1206065"/>
            <a:ext cx="5376826" cy="3573326"/>
          </a:xfrm>
          <a:prstGeom prst="rect">
            <a:avLst/>
          </a:prstGeom>
        </p:spPr>
      </p:pic>
      <p:sp>
        <p:nvSpPr>
          <p:cNvPr id="5" name="Прямокутник 4">
            <a:extLst>
              <a:ext uri="{FF2B5EF4-FFF2-40B4-BE49-F238E27FC236}">
                <a16:creationId xmlns:a16="http://schemas.microsoft.com/office/drawing/2014/main" xmlns="" id="{0B7C9FCD-6C49-491E-A78F-965BCBF4C2DD}"/>
              </a:ext>
            </a:extLst>
          </p:cNvPr>
          <p:cNvSpPr/>
          <p:nvPr/>
        </p:nvSpPr>
        <p:spPr>
          <a:xfrm>
            <a:off x="446203" y="1053278"/>
            <a:ext cx="5649797" cy="5170646"/>
          </a:xfrm>
          <a:prstGeom prst="rect">
            <a:avLst/>
          </a:prstGeom>
        </p:spPr>
        <p:txBody>
          <a:bodyPr wrap="square">
            <a:spAutoFit/>
          </a:bodyPr>
          <a:lstStyle/>
          <a:p>
            <a:r>
              <a:rPr lang="uk-UA" sz="2400" b="1" dirty="0">
                <a:solidFill>
                  <a:srgbClr val="FF0000"/>
                </a:solidFill>
                <a:latin typeface="Bookman Old Style" pitchFamily="18" charset="0"/>
                <a:ea typeface="Times New Roman" pitchFamily="18" charset="0"/>
                <a:cs typeface="Arial" pitchFamily="34" charset="0"/>
              </a:rPr>
              <a:t>Академік</a:t>
            </a:r>
            <a:r>
              <a:rPr lang="uk-UA" sz="2400" dirty="0">
                <a:solidFill>
                  <a:srgbClr val="FF0000"/>
                </a:solidFill>
                <a:latin typeface="Bookman Old Style" pitchFamily="18" charset="0"/>
                <a:ea typeface="Times New Roman" pitchFamily="18" charset="0"/>
                <a:cs typeface="Arial" pitchFamily="34" charset="0"/>
              </a:rPr>
              <a:t> </a:t>
            </a:r>
            <a:r>
              <a:rPr lang="uk-UA" sz="2400" b="1" dirty="0">
                <a:solidFill>
                  <a:srgbClr val="FF0000"/>
                </a:solidFill>
                <a:latin typeface="Bookman Old Style" pitchFamily="18" charset="0"/>
                <a:ea typeface="Times New Roman" pitchFamily="18" charset="0"/>
                <a:cs typeface="Arial" pitchFamily="34" charset="0"/>
              </a:rPr>
              <a:t>В. М. Мороз</a:t>
            </a:r>
            <a:r>
              <a:rPr lang="uk-UA" sz="2400" dirty="0">
                <a:solidFill>
                  <a:srgbClr val="FF0000"/>
                </a:solidFill>
              </a:rPr>
              <a:t> </a:t>
            </a:r>
          </a:p>
          <a:p>
            <a:r>
              <a:rPr lang="uk-UA" dirty="0">
                <a:solidFill>
                  <a:srgbClr val="FF0000"/>
                </a:solidFill>
              </a:rPr>
              <a:t>(зав. кафедри 1991-2014 рр.). </a:t>
            </a:r>
            <a:endParaRPr lang="en-US" dirty="0">
              <a:solidFill>
                <a:srgbClr val="FF0000"/>
              </a:solidFill>
            </a:endParaRPr>
          </a:p>
          <a:p>
            <a:r>
              <a:rPr lang="uk-UA" dirty="0">
                <a:solidFill>
                  <a:srgbClr val="FF0000"/>
                </a:solidFill>
              </a:rPr>
              <a:t>Академік Національної академії медичних наук України, ректор Вінницького національного медичного університету ім. M.I. Пирогова Заслужений діяч науки та техніки України, лауреат Державної премії України у галузі науки і техніки, академік Академії вищої школи. </a:t>
            </a:r>
          </a:p>
          <a:p>
            <a:r>
              <a:rPr lang="uk-UA" dirty="0">
                <a:solidFill>
                  <a:srgbClr val="FF0000"/>
                </a:solidFill>
              </a:rPr>
              <a:t>Один з провідних учених в галузі  фізіології людини. </a:t>
            </a:r>
            <a:endParaRPr lang="en-US" dirty="0">
              <a:solidFill>
                <a:srgbClr val="FF0000"/>
              </a:solidFill>
            </a:endParaRPr>
          </a:p>
          <a:p>
            <a:r>
              <a:rPr lang="uk-UA" dirty="0">
                <a:solidFill>
                  <a:srgbClr val="FF0000"/>
                </a:solidFill>
              </a:rPr>
              <a:t>Основні напрями наукової діяльності: нейрофізіологія - центральні механізми регуляції довільних рухів; медична антропологія; вивчення порушень серцевого ритму; розробка моніторингового контролю за ефективністю лікування захворювань </a:t>
            </a:r>
            <a:r>
              <a:rPr lang="uk-UA" dirty="0" err="1">
                <a:solidFill>
                  <a:srgbClr val="FF0000"/>
                </a:solidFill>
              </a:rPr>
              <a:t>вертеброгенного</a:t>
            </a:r>
            <a:r>
              <a:rPr lang="uk-UA" dirty="0">
                <a:solidFill>
                  <a:srgbClr val="FF0000"/>
                </a:solidFill>
              </a:rPr>
              <a:t> генезу; </a:t>
            </a:r>
            <a:endParaRPr lang="en-US" dirty="0">
              <a:solidFill>
                <a:srgbClr val="FF0000"/>
              </a:solidFill>
            </a:endParaRPr>
          </a:p>
          <a:p>
            <a:r>
              <a:rPr lang="uk-UA" dirty="0">
                <a:solidFill>
                  <a:srgbClr val="FF0000"/>
                </a:solidFill>
              </a:rPr>
              <a:t>курортологія - вплив радонових ванн курорту Хмільник.</a:t>
            </a:r>
            <a:endParaRPr lang="de-DE" dirty="0">
              <a:solidFill>
                <a:srgbClr val="FF0000"/>
              </a:solidFill>
            </a:endParaRPr>
          </a:p>
        </p:txBody>
      </p:sp>
      <p:sp>
        <p:nvSpPr>
          <p:cNvPr id="6" name="Прямокутник 5">
            <a:extLst>
              <a:ext uri="{FF2B5EF4-FFF2-40B4-BE49-F238E27FC236}">
                <a16:creationId xmlns:a16="http://schemas.microsoft.com/office/drawing/2014/main" xmlns="" id="{81BEE474-E242-4C0C-A611-C2DA8505DEA2}"/>
              </a:ext>
            </a:extLst>
          </p:cNvPr>
          <p:cNvSpPr/>
          <p:nvPr/>
        </p:nvSpPr>
        <p:spPr>
          <a:xfrm>
            <a:off x="1832427" y="242844"/>
            <a:ext cx="6415539" cy="523220"/>
          </a:xfrm>
          <a:prstGeom prst="rect">
            <a:avLst/>
          </a:prstGeom>
        </p:spPr>
        <p:txBody>
          <a:bodyPr wrap="none">
            <a:spAutoFit/>
          </a:bodyPr>
          <a:lstStyle/>
          <a:p>
            <a:pPr lvl="0" algn="just" fontAlgn="base">
              <a:spcBef>
                <a:spcPct val="0"/>
              </a:spcBef>
              <a:spcAft>
                <a:spcPct val="0"/>
              </a:spcAft>
              <a:defRPr/>
            </a:pPr>
            <a:r>
              <a:rPr lang="uk-UA" sz="2800" b="1" dirty="0">
                <a:solidFill>
                  <a:srgbClr val="FF0000"/>
                </a:solidFill>
                <a:latin typeface="Bookman Old Style" pitchFamily="18" charset="0"/>
                <a:ea typeface="Calibri" pitchFamily="34" charset="0"/>
                <a:cs typeface="Arial" pitchFamily="34" charset="0"/>
              </a:rPr>
              <a:t>Визначні представники школи:</a:t>
            </a:r>
            <a:endParaRPr lang="de-DE" sz="2800" dirty="0">
              <a:solidFill>
                <a:srgbClr val="FF0000"/>
              </a:solidFill>
              <a:cs typeface="Arial" pitchFamily="34" charset="0"/>
            </a:endParaRPr>
          </a:p>
        </p:txBody>
      </p:sp>
    </p:spTree>
    <p:extLst>
      <p:ext uri="{BB962C8B-B14F-4D97-AF65-F5344CB8AC3E}">
        <p14:creationId xmlns:p14="http://schemas.microsoft.com/office/powerpoint/2010/main" xmlns="" val="12266766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B3381821-E799-44A5-B759-9AFA311D9107}"/>
              </a:ext>
            </a:extLst>
          </p:cNvPr>
          <p:cNvPicPr>
            <a:picLocks noChangeAspect="1"/>
          </p:cNvPicPr>
          <p:nvPr/>
        </p:nvPicPr>
        <p:blipFill>
          <a:blip r:embed="rId2" cstate="print"/>
          <a:stretch>
            <a:fillRect/>
          </a:stretch>
        </p:blipFill>
        <p:spPr>
          <a:xfrm>
            <a:off x="4949072" y="986866"/>
            <a:ext cx="6014301" cy="4009534"/>
          </a:xfrm>
          <a:prstGeom prst="rect">
            <a:avLst/>
          </a:prstGeom>
        </p:spPr>
      </p:pic>
      <p:sp>
        <p:nvSpPr>
          <p:cNvPr id="4" name="Прямокутник 3">
            <a:extLst>
              <a:ext uri="{FF2B5EF4-FFF2-40B4-BE49-F238E27FC236}">
                <a16:creationId xmlns:a16="http://schemas.microsoft.com/office/drawing/2014/main" xmlns="" id="{DB6F4CD6-2D37-46A7-8067-79FD0E709D2C}"/>
              </a:ext>
            </a:extLst>
          </p:cNvPr>
          <p:cNvSpPr/>
          <p:nvPr/>
        </p:nvSpPr>
        <p:spPr>
          <a:xfrm>
            <a:off x="342507" y="986866"/>
            <a:ext cx="4483855" cy="5632311"/>
          </a:xfrm>
          <a:prstGeom prst="rect">
            <a:avLst/>
          </a:prstGeom>
        </p:spPr>
        <p:txBody>
          <a:bodyPr wrap="square">
            <a:spAutoFit/>
          </a:bodyPr>
          <a:lstStyle/>
          <a:p>
            <a:r>
              <a:rPr lang="uk-UA" b="1" dirty="0">
                <a:solidFill>
                  <a:srgbClr val="FF0000"/>
                </a:solidFill>
                <a:latin typeface="Bookman Old Style" pitchFamily="18" charset="0"/>
                <a:ea typeface="Times New Roman" pitchFamily="18" charset="0"/>
                <a:cs typeface="Arial" pitchFamily="34" charset="0"/>
              </a:rPr>
              <a:t>Академік </a:t>
            </a:r>
            <a:r>
              <a:rPr lang="uk-UA" b="1" dirty="0" err="1">
                <a:solidFill>
                  <a:srgbClr val="FF0000"/>
                </a:solidFill>
                <a:latin typeface="Bookman Old Style" pitchFamily="18" charset="0"/>
                <a:ea typeface="Times New Roman" pitchFamily="18" charset="0"/>
                <a:cs typeface="Arial" pitchFamily="34" charset="0"/>
              </a:rPr>
              <a:t>В.М.Мороз</a:t>
            </a:r>
            <a:r>
              <a:rPr lang="uk-UA" dirty="0"/>
              <a:t> </a:t>
            </a:r>
          </a:p>
          <a:p>
            <a:r>
              <a:rPr lang="uk-UA" dirty="0">
                <a:solidFill>
                  <a:srgbClr val="FF0000"/>
                </a:solidFill>
              </a:rPr>
              <a:t>Автор 400 наукових праць, у </a:t>
            </a:r>
            <a:r>
              <a:rPr lang="uk-UA" dirty="0" err="1">
                <a:solidFill>
                  <a:srgbClr val="FF0000"/>
                </a:solidFill>
              </a:rPr>
              <a:t>т.ч</a:t>
            </a:r>
            <a:r>
              <a:rPr lang="uk-UA" dirty="0">
                <a:solidFill>
                  <a:srgbClr val="FF0000"/>
                </a:solidFill>
              </a:rPr>
              <a:t>. 47 монографій, підручників та навчальних посібників, 35 винаходів.  </a:t>
            </a:r>
            <a:endParaRPr lang="en-US" dirty="0">
              <a:solidFill>
                <a:srgbClr val="FF0000"/>
              </a:solidFill>
            </a:endParaRPr>
          </a:p>
          <a:p>
            <a:r>
              <a:rPr lang="uk-UA" dirty="0">
                <a:solidFill>
                  <a:srgbClr val="FF0000"/>
                </a:solidFill>
              </a:rPr>
              <a:t>Підготував 21 доктора і кандидата наук.</a:t>
            </a:r>
            <a:endParaRPr lang="de-DE" dirty="0">
              <a:solidFill>
                <a:srgbClr val="FF0000"/>
              </a:solidFill>
            </a:endParaRPr>
          </a:p>
          <a:p>
            <a:r>
              <a:rPr lang="uk-UA" dirty="0">
                <a:solidFill>
                  <a:srgbClr val="FF0000"/>
                </a:solidFill>
              </a:rPr>
              <a:t>Голова асоціації медичних вищих навчальних закладів України; член президії Вченої ради МОЗ України; </a:t>
            </a:r>
            <a:endParaRPr lang="en-US" dirty="0">
              <a:solidFill>
                <a:srgbClr val="FF0000"/>
              </a:solidFill>
            </a:endParaRPr>
          </a:p>
          <a:p>
            <a:r>
              <a:rPr lang="uk-UA" dirty="0">
                <a:solidFill>
                  <a:srgbClr val="FF0000"/>
                </a:solidFill>
              </a:rPr>
              <a:t>Президент Міжнародної академії інтегративної антропології. Член Всесвітньої організації з вивчення мозку (IBRO).  </a:t>
            </a:r>
            <a:endParaRPr lang="en-US" dirty="0">
              <a:solidFill>
                <a:srgbClr val="FF0000"/>
              </a:solidFill>
            </a:endParaRPr>
          </a:p>
          <a:p>
            <a:r>
              <a:rPr lang="uk-UA" dirty="0">
                <a:solidFill>
                  <a:srgbClr val="FF0000"/>
                </a:solidFill>
              </a:rPr>
              <a:t>Редактор 3 наукових журналів. </a:t>
            </a:r>
            <a:endParaRPr lang="de-DE" dirty="0">
              <a:solidFill>
                <a:srgbClr val="FF0000"/>
              </a:solidFill>
            </a:endParaRPr>
          </a:p>
          <a:p>
            <a:r>
              <a:rPr lang="uk-UA" dirty="0">
                <a:solidFill>
                  <a:srgbClr val="FF0000"/>
                </a:solidFill>
              </a:rPr>
              <a:t>Удостоєний звання „Герой України” із врученням ордена Держави; </a:t>
            </a:r>
            <a:endParaRPr lang="en-US" dirty="0">
              <a:solidFill>
                <a:srgbClr val="FF0000"/>
              </a:solidFill>
            </a:endParaRPr>
          </a:p>
          <a:p>
            <a:r>
              <a:rPr lang="uk-UA" dirty="0">
                <a:solidFill>
                  <a:srgbClr val="FF0000"/>
                </a:solidFill>
              </a:rPr>
              <a:t>нагороджений орденами: "За заслуги" III ступеня,   Ярослава Мудрого V, IV ступенів,  а також Почесними Грамотами Кабінету Міністрів та Верховної Ради України.</a:t>
            </a:r>
            <a:endParaRPr lang="de-DE" dirty="0">
              <a:solidFill>
                <a:srgbClr val="FF0000"/>
              </a:solidFill>
            </a:endParaRPr>
          </a:p>
        </p:txBody>
      </p:sp>
      <p:sp>
        <p:nvSpPr>
          <p:cNvPr id="5" name="Прямокутник 4">
            <a:extLst>
              <a:ext uri="{FF2B5EF4-FFF2-40B4-BE49-F238E27FC236}">
                <a16:creationId xmlns:a16="http://schemas.microsoft.com/office/drawing/2014/main" xmlns="" id="{68F6343D-FBEF-4C51-9495-78AE410A04AD}"/>
              </a:ext>
            </a:extLst>
          </p:cNvPr>
          <p:cNvSpPr/>
          <p:nvPr/>
        </p:nvSpPr>
        <p:spPr>
          <a:xfrm>
            <a:off x="4581427" y="5049516"/>
            <a:ext cx="7268066" cy="1200329"/>
          </a:xfrm>
          <a:prstGeom prst="rect">
            <a:avLst/>
          </a:prstGeom>
        </p:spPr>
        <p:txBody>
          <a:bodyPr wrap="square">
            <a:spAutoFit/>
          </a:bodyPr>
          <a:lstStyle/>
          <a:p>
            <a:r>
              <a:rPr lang="uk-UA" sz="2400" b="1" dirty="0">
                <a:solidFill>
                  <a:srgbClr val="0070C0"/>
                </a:solidFill>
                <a:latin typeface="Bookman Old Style" pitchFamily="18" charset="0"/>
                <a:ea typeface="Times New Roman" pitchFamily="18" charset="0"/>
                <a:cs typeface="Arial" pitchFamily="34" charset="0"/>
              </a:rPr>
              <a:t>Академік </a:t>
            </a:r>
            <a:r>
              <a:rPr lang="uk-UA" sz="2400" b="1" dirty="0" err="1">
                <a:solidFill>
                  <a:srgbClr val="0070C0"/>
                </a:solidFill>
                <a:latin typeface="Bookman Old Style" pitchFamily="18" charset="0"/>
                <a:ea typeface="Times New Roman" pitchFamily="18" charset="0"/>
                <a:cs typeface="Arial" pitchFamily="34" charset="0"/>
              </a:rPr>
              <a:t>В.М.Мороз</a:t>
            </a:r>
            <a:r>
              <a:rPr lang="uk-UA" sz="2400" b="1" dirty="0">
                <a:solidFill>
                  <a:srgbClr val="0070C0"/>
                </a:solidFill>
                <a:latin typeface="Bookman Old Style" pitchFamily="18" charset="0"/>
                <a:ea typeface="Times New Roman" pitchFamily="18" charset="0"/>
                <a:cs typeface="Arial" pitchFamily="34" charset="0"/>
              </a:rPr>
              <a:t> демонструє закордонним гостям принцип роботи та можливості</a:t>
            </a:r>
            <a:r>
              <a:rPr lang="uk-UA" sz="2400" dirty="0">
                <a:solidFill>
                  <a:srgbClr val="0070C0"/>
                </a:solidFill>
              </a:rPr>
              <a:t> </a:t>
            </a:r>
            <a:r>
              <a:rPr lang="uk-UA" sz="2400" b="1" dirty="0">
                <a:solidFill>
                  <a:srgbClr val="0070C0"/>
                </a:solidFill>
                <a:latin typeface="Bookman Old Style" pitchFamily="18" charset="0"/>
                <a:cs typeface="Arial" pitchFamily="34" charset="0"/>
              </a:rPr>
              <a:t>віртуального пацієнта «СКІФ»</a:t>
            </a:r>
          </a:p>
        </p:txBody>
      </p:sp>
      <p:sp>
        <p:nvSpPr>
          <p:cNvPr id="6" name="Прямокутник 5">
            <a:extLst>
              <a:ext uri="{FF2B5EF4-FFF2-40B4-BE49-F238E27FC236}">
                <a16:creationId xmlns:a16="http://schemas.microsoft.com/office/drawing/2014/main" xmlns="" id="{BB066E7D-80BD-4818-AC8E-1B00696987DC}"/>
              </a:ext>
            </a:extLst>
          </p:cNvPr>
          <p:cNvSpPr/>
          <p:nvPr/>
        </p:nvSpPr>
        <p:spPr>
          <a:xfrm>
            <a:off x="2062585" y="238823"/>
            <a:ext cx="6415539" cy="523220"/>
          </a:xfrm>
          <a:prstGeom prst="rect">
            <a:avLst/>
          </a:prstGeom>
        </p:spPr>
        <p:txBody>
          <a:bodyPr wrap="none">
            <a:spAutoFit/>
          </a:bodyPr>
          <a:lstStyle/>
          <a:p>
            <a:pPr lvl="0" algn="just" fontAlgn="base">
              <a:spcBef>
                <a:spcPct val="0"/>
              </a:spcBef>
              <a:spcAft>
                <a:spcPct val="0"/>
              </a:spcAft>
              <a:defRPr/>
            </a:pPr>
            <a:r>
              <a:rPr lang="uk-UA" sz="2800" b="1" dirty="0">
                <a:solidFill>
                  <a:srgbClr val="FF0000"/>
                </a:solidFill>
                <a:latin typeface="Bookman Old Style" pitchFamily="18" charset="0"/>
                <a:ea typeface="Calibri" pitchFamily="34" charset="0"/>
                <a:cs typeface="Arial" pitchFamily="34" charset="0"/>
              </a:rPr>
              <a:t>Визначні представники школи:</a:t>
            </a:r>
            <a:endParaRPr lang="de-DE" sz="2800" dirty="0">
              <a:solidFill>
                <a:srgbClr val="FF0000"/>
              </a:solidFill>
              <a:cs typeface="Arial" pitchFamily="34" charset="0"/>
            </a:endParaRPr>
          </a:p>
        </p:txBody>
      </p:sp>
    </p:spTree>
    <p:extLst>
      <p:ext uri="{BB962C8B-B14F-4D97-AF65-F5344CB8AC3E}">
        <p14:creationId xmlns:p14="http://schemas.microsoft.com/office/powerpoint/2010/main" xmlns="" val="2051559833"/>
      </p:ext>
    </p:extLst>
  </p:cSld>
  <p:clrMapOvr>
    <a:masterClrMapping/>
  </p:clrMapOvr>
</p:sld>
</file>

<file path=ppt/theme/theme1.xml><?xml version="1.0" encoding="utf-8"?>
<a:theme xmlns:a="http://schemas.openxmlformats.org/drawingml/2006/main" name="Апекс">
  <a:themeElements>
    <a:clrScheme name="Апекс">
      <a:dk1>
        <a:srgbClr val="444444"/>
      </a:dk1>
      <a:lt1>
        <a:srgbClr val="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Грань">
  <a:themeElements>
    <a:clrScheme name="Грань">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Грань">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Facet" id="{C0C680CD-088A-49FC-A102-D699147F32B2}" vid="{CFBC31BA-B70F-4F30-BCAA-4F3011E16C4D}"/>
    </a:ext>
  </a:extLst>
</a:theme>
</file>

<file path=ppt/theme/theme3.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594</TotalTime>
  <Words>2330</Words>
  <Application>Microsoft Office PowerPoint</Application>
  <PresentationFormat>Произвольный</PresentationFormat>
  <Paragraphs>226</Paragraphs>
  <Slides>21</Slides>
  <Notes>3</Notes>
  <HiddenSlides>0</HiddenSlides>
  <MMClips>0</MMClips>
  <ScaleCrop>false</ScaleCrop>
  <HeadingPairs>
    <vt:vector size="4" baseType="variant">
      <vt:variant>
        <vt:lpstr>Тема</vt:lpstr>
      </vt:variant>
      <vt:variant>
        <vt:i4>2</vt:i4>
      </vt:variant>
      <vt:variant>
        <vt:lpstr>Заголовки слайдов</vt:lpstr>
      </vt:variant>
      <vt:variant>
        <vt:i4>21</vt:i4>
      </vt:variant>
    </vt:vector>
  </HeadingPairs>
  <TitlesOfParts>
    <vt:vector size="23" baseType="lpstr">
      <vt:lpstr>Апекс</vt:lpstr>
      <vt:lpstr>Грань</vt:lpstr>
      <vt:lpstr>Слайд 1</vt:lpstr>
      <vt:lpstr>Слайд 2</vt:lpstr>
      <vt:lpstr>АКТУАЛЬНІСТЬ </vt:lpstr>
      <vt:lpstr>Кадровий потенціал Вінницької фізіологічної наукової школи </vt:lpstr>
      <vt:lpstr>Слайд 5</vt:lpstr>
      <vt:lpstr>Слайд 6</vt:lpstr>
      <vt:lpstr>Слайд 7</vt:lpstr>
      <vt:lpstr>Слайд 8</vt:lpstr>
      <vt:lpstr>Слайд 9</vt:lpstr>
      <vt:lpstr>Вивчення курсу «Нейрофізіологія» забезпечують викладачі кафедри, науковою спеціалізацією яких є нейрофізіологія. Колективом нейрофізіологів кафедри у даний час на базі сертифікованої лабораторії експериментальної нейрофізіології проводяться дослідження з багатьох напрямків. До цих досліджень залучаються члени студентського наукового товариства.</vt:lpstr>
      <vt:lpstr>Вивчаються характеристики імпульсної активності нейронів моторної кори щурів, зареєстровану в гострому експерименті під час пасивних рухів передньої кінцівки, на різних етапах формування оперантної рухової навички. Вивчаються особливості імпульсної активності нейронів у моторній корі щурів під час вироблення і реалізації рухової навички. Для встановлення закономірностей функціонування церебральних центрів під час вироблення і реалізації їжодобувного руху використовуються імуногістохімічні та гістохімічні методи: встановлення просторових особливостей експресії білка ранньої відповіді с‑Fоs і розподілу NO-синтезуючих нейронів у різних структурах головного та спинного мозку під час реалізації такого оперантного рефлексу.    </vt:lpstr>
      <vt:lpstr>Слайд 12</vt:lpstr>
      <vt:lpstr>Реєстрація ФКГ щурів під час здійснення їжодобувних рухів</vt:lpstr>
      <vt:lpstr>Слайд 14</vt:lpstr>
      <vt:lpstr>Слайд 15</vt:lpstr>
      <vt:lpstr>Кафедра нормальної фізіології планує досягти важливих результатів </vt:lpstr>
      <vt:lpstr>Індивідуальні завдання: реферативні повідомлення, доповідь на наукових конференціях, засвоєння методик експериментальних досліджень, ключових методів діагностики. Підготовка публікацій студентських наукових робіт, участь в оформленні раціоналізаторських пропозицій, патентів, нововведень. </vt:lpstr>
      <vt:lpstr>Методичне забезпечення (навчальний контент (конспект або розширений план лекцій), плани практичних (семінарських) занять, самостійної роботи, питання, методичні вказівки, завдання або кейси для поточного та підсумкового контролю знань і вмінь здобувачів). Підручники, навчальні посібники, робочі зошити, навчальні таблиці, мультимедійні лекції. Електронний банк тестових завдань, банк тестових завдань на паперових носіях, ситуаційні завдання. Комп’ютерні програми. Комп’ютерні моделі фізіологічних процесів. Електроенцефалографи, міографи, неврологічні молоточки, динамометри, електростимулятори, електроенцефалограми). </vt:lpstr>
      <vt:lpstr>Рекомендована література Основна </vt:lpstr>
      <vt:lpstr>Слайд 20</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user</dc:creator>
  <cp:lastModifiedBy>phys5</cp:lastModifiedBy>
  <cp:revision>85</cp:revision>
  <dcterms:created xsi:type="dcterms:W3CDTF">2020-12-19T13:12:53Z</dcterms:created>
  <dcterms:modified xsi:type="dcterms:W3CDTF">2025-01-10T07:29:36Z</dcterms:modified>
</cp:coreProperties>
</file>