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7" r:id="rId8"/>
    <p:sldId id="268" r:id="rId9"/>
    <p:sldId id="266" r:id="rId10"/>
    <p:sldId id="265" r:id="rId11"/>
    <p:sldId id="261" r:id="rId12"/>
    <p:sldId id="260" r:id="rId13"/>
    <p:sldId id="259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100"/>
    <a:srgbClr val="2E1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398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870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784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842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738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826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49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057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4553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1839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362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1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933E1-6DB7-4040-9F1A-825D333DE084}" type="datetimeFigureOut">
              <a:rPr lang="uk-UA" smtClean="0"/>
              <a:t>01.04.2025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DEF9-BAD1-4E10-A647-7601F69E2C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93775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19.wdp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microsoft.com/office/2007/relationships/hdphoto" Target="../media/hdphoto21.wdp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microsoft.com/office/2007/relationships/hdphoto" Target="../media/hdphoto22.wdp"/><Relationship Id="rId7" Type="http://schemas.microsoft.com/office/2007/relationships/hdphoto" Target="../media/hdphoto2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3.png"/><Relationship Id="rId5" Type="http://schemas.microsoft.com/office/2007/relationships/hdphoto" Target="../media/hdphoto23.wdp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microsoft.com/office/2007/relationships/hdphoto" Target="../media/hdphoto25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6.wdp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microsoft.com/office/2007/relationships/hdphoto" Target="../media/hdphoto9.wdp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16.wdp"/><Relationship Id="rId3" Type="http://schemas.microsoft.com/office/2007/relationships/hdphoto" Target="../media/hdphoto11.wdp"/><Relationship Id="rId7" Type="http://schemas.microsoft.com/office/2007/relationships/hdphoto" Target="../media/hdphoto13.wdp"/><Relationship Id="rId12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microsoft.com/office/2007/relationships/hdphoto" Target="../media/hdphoto15.wdp"/><Relationship Id="rId5" Type="http://schemas.microsoft.com/office/2007/relationships/hdphoto" Target="../media/hdphoto12.wdp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microsoft.com/office/2007/relationships/hdphoto" Target="../media/hdphoto14.wdp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810776"/>
            <a:ext cx="9144000" cy="83603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Психомоторика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46252"/>
            <a:ext cx="9144000" cy="630690"/>
          </a:xfrm>
        </p:spPr>
        <p:txBody>
          <a:bodyPr/>
          <a:lstStyle/>
          <a:p>
            <a:pPr algn="r"/>
            <a:r>
              <a:rPr lang="uk-UA" dirty="0" smtClean="0"/>
              <a:t>Вибіркова дисципліна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3" y="172749"/>
            <a:ext cx="2258291" cy="30149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61046" y="903970"/>
            <a:ext cx="3240438" cy="2156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3964" y="594716"/>
            <a:ext cx="2696041" cy="17940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61046" y="4232729"/>
            <a:ext cx="2898891" cy="21741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b="3911"/>
          <a:stretch/>
        </p:blipFill>
        <p:spPr>
          <a:xfrm>
            <a:off x="2783819" y="328937"/>
            <a:ext cx="2790825" cy="157422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1309" y="4232729"/>
            <a:ext cx="1990725" cy="230505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83687" y="4463997"/>
            <a:ext cx="3077009" cy="2051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5631" y="3872048"/>
            <a:ext cx="172402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7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1818" y="176646"/>
            <a:ext cx="8714509" cy="65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189" y="249381"/>
            <a:ext cx="2436309" cy="364634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806599" y="303733"/>
            <a:ext cx="66525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dirty="0" smtClean="0"/>
              <a:t>ВИДИ СПОРТУ ДЛЯ РОЗВИТКУ ПСИХОМОТОРИКИ У ДІТЕЙ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6882" y="4206981"/>
            <a:ext cx="3146934" cy="20952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883" y="1087236"/>
            <a:ext cx="3146933" cy="20993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22700" r="5436"/>
          <a:stretch/>
        </p:blipFill>
        <p:spPr>
          <a:xfrm>
            <a:off x="9347308" y="4206981"/>
            <a:ext cx="2660073" cy="24262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92757" y="1087236"/>
            <a:ext cx="3181889" cy="2099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8135" y="4206981"/>
            <a:ext cx="3741516" cy="2095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2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3057" y="350673"/>
            <a:ext cx="3249450" cy="2859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79774" y="4699362"/>
            <a:ext cx="3752732" cy="14659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190" y="166254"/>
            <a:ext cx="2806644" cy="4205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5190" y="4699362"/>
            <a:ext cx="2806644" cy="18676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6501" y="4699362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470" y="2421948"/>
            <a:ext cx="2466975" cy="184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6871" y="2126673"/>
            <a:ext cx="2143125" cy="2143125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4129410" y="350673"/>
            <a:ext cx="40724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C000"/>
                </a:solidFill>
              </a:rPr>
              <a:t>Засоби розвитку психомоторної сфери</a:t>
            </a:r>
            <a:endParaRPr lang="uk-UA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1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2437" y="397452"/>
            <a:ext cx="3758030" cy="226262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4092267" y="264566"/>
            <a:ext cx="3711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/>
              <a:t>Розвиток моторних навичок кисті та когнітивних здібностей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2138" y="1138223"/>
            <a:ext cx="3442900" cy="2240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t="11288"/>
          <a:stretch/>
        </p:blipFill>
        <p:spPr>
          <a:xfrm>
            <a:off x="344567" y="264566"/>
            <a:ext cx="2750172" cy="35423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6343" y="4754245"/>
            <a:ext cx="2657682" cy="18076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36052" y="4382648"/>
            <a:ext cx="2710157" cy="2150918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5016737" y="3863835"/>
            <a:ext cx="186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Нейрогімнастика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346" y="4718364"/>
            <a:ext cx="3397970" cy="181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2872" y="922476"/>
            <a:ext cx="8062603" cy="5611220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921439" y="237897"/>
            <a:ext cx="66254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Вправи з олівцем для розвитку дрібної моторики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24637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250" r="14861"/>
          <a:stretch/>
        </p:blipFill>
        <p:spPr>
          <a:xfrm>
            <a:off x="9295041" y="280441"/>
            <a:ext cx="2633722" cy="20872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59" y="4120850"/>
            <a:ext cx="3746286" cy="21448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959" y="1324063"/>
            <a:ext cx="3746286" cy="21049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875" y="3095373"/>
            <a:ext cx="2633722" cy="29181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8629" y="2447797"/>
            <a:ext cx="3586655" cy="223534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1974196" y="3467294"/>
            <a:ext cx="5757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ДЦП</a:t>
            </a:r>
            <a:endParaRPr lang="uk-UA" sz="16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2977212" y="104333"/>
            <a:ext cx="5708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/>
              <a:t>Патологія психомоторного розвитку дітей. </a:t>
            </a:r>
          </a:p>
          <a:p>
            <a:pPr algn="ctr"/>
            <a:r>
              <a:rPr lang="uk-UA" sz="2400" dirty="0" smtClean="0"/>
              <a:t>Патологічні порушення психомоторики</a:t>
            </a:r>
            <a:endParaRPr lang="uk-UA" sz="2400" dirty="0"/>
          </a:p>
        </p:txBody>
      </p:sp>
      <p:sp>
        <p:nvSpPr>
          <p:cNvPr id="9" name="Прямокутник 8"/>
          <p:cNvSpPr/>
          <p:nvPr/>
        </p:nvSpPr>
        <p:spPr>
          <a:xfrm>
            <a:off x="892622" y="6265707"/>
            <a:ext cx="24236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/>
              <a:t>Посттравматичні розлади</a:t>
            </a:r>
            <a:endParaRPr lang="uk-UA" sz="1600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6137720" y="4683142"/>
            <a:ext cx="20780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спадкова патологія</a:t>
            </a:r>
            <a:endParaRPr lang="uk-UA" sz="1600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9073171" y="6031564"/>
            <a:ext cx="31231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/>
              <a:t> наслідки перинатальних уражень </a:t>
            </a:r>
          </a:p>
          <a:p>
            <a:pPr algn="ctr"/>
            <a:r>
              <a:rPr lang="uk-UA" sz="1600" dirty="0" smtClean="0"/>
              <a:t>нервової системи</a:t>
            </a:r>
            <a:endParaRPr lang="uk-UA" sz="1600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8958949" y="2446354"/>
            <a:ext cx="33059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600" dirty="0" smtClean="0"/>
              <a:t>наслідки неонатальних  ускладнень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769977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кутник 8"/>
          <p:cNvSpPr/>
          <p:nvPr/>
        </p:nvSpPr>
        <p:spPr>
          <a:xfrm>
            <a:off x="4129410" y="350673"/>
            <a:ext cx="40724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 smtClean="0">
                <a:solidFill>
                  <a:srgbClr val="FFC000"/>
                </a:solidFill>
              </a:rPr>
              <a:t>Засоби надання допомоги особам з порушеннями психомоторної сфери</a:t>
            </a:r>
            <a:endParaRPr lang="uk-UA" sz="2400" dirty="0">
              <a:solidFill>
                <a:srgbClr val="FFC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56" y="196128"/>
            <a:ext cx="3886754" cy="199289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748" y="196128"/>
            <a:ext cx="3415579" cy="22729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6900" y="1897286"/>
            <a:ext cx="2247900" cy="20383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400" y="4378903"/>
            <a:ext cx="3163624" cy="22597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400" y="3456709"/>
            <a:ext cx="3362036" cy="31519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4748" y="3935636"/>
            <a:ext cx="341056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5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33205" cy="4214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Психомоторика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37901" y="2699314"/>
            <a:ext cx="3131125" cy="36907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184" y="3806624"/>
            <a:ext cx="4591915" cy="2128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22892"/>
          <a:stretch/>
        </p:blipFill>
        <p:spPr>
          <a:xfrm>
            <a:off x="5564595" y="4431459"/>
            <a:ext cx="2906810" cy="879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кутник 6"/>
          <p:cNvSpPr/>
          <p:nvPr/>
        </p:nvSpPr>
        <p:spPr>
          <a:xfrm>
            <a:off x="456054" y="1149927"/>
            <a:ext cx="8335411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700" dirty="0"/>
              <a:t>Психомоторика являє собою сукупність явищ (процесів), узагальнюючих психіку з її руховим виразом  — м'язовим рухом, охоплюючи всі свідомо керовані дії людини</a:t>
            </a:r>
            <a:r>
              <a:rPr lang="uk-UA" sz="1700" dirty="0" smtClean="0"/>
              <a:t>. Психомоторика </a:t>
            </a:r>
            <a:r>
              <a:rPr lang="uk-UA" sz="1700" dirty="0"/>
              <a:t>є </a:t>
            </a:r>
            <a:r>
              <a:rPr lang="uk-UA" sz="1700" dirty="0" smtClean="0"/>
              <a:t>полідисциплінарним предметом, відомим у психологічній, педагогічній практиці як психологія довільних рухів, рухова активність, моторна сфера. Включає </a:t>
            </a:r>
            <a:r>
              <a:rPr lang="uk-UA" sz="1700" dirty="0"/>
              <a:t>в себе сприйняття, увагу, мислення, емоції та фізичні рухи, які контролюються мозком</a:t>
            </a:r>
            <a:r>
              <a:rPr lang="uk-UA" sz="1700" dirty="0" smtClean="0"/>
              <a:t>. Психомоторика </a:t>
            </a:r>
            <a:r>
              <a:rPr lang="uk-UA" sz="1700" dirty="0"/>
              <a:t>досліджує як психологічні фактори впливають на рухову активність людини, так і як рухова активність впливає на психологічні процеси. </a:t>
            </a:r>
            <a:endParaRPr lang="uk-UA" sz="17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1526" y="240031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27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1065" y="588297"/>
            <a:ext cx="313805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Підручники та посібники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543" y="3820099"/>
            <a:ext cx="1769912" cy="25692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49" y="3869437"/>
            <a:ext cx="1913498" cy="27089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3817" b="2093"/>
          <a:stretch/>
        </p:blipFill>
        <p:spPr>
          <a:xfrm>
            <a:off x="9849665" y="4157471"/>
            <a:ext cx="1772288" cy="2505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4656" y="218930"/>
            <a:ext cx="2555355" cy="36505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649" y="190320"/>
            <a:ext cx="2376994" cy="3355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8226" y="218930"/>
            <a:ext cx="2075507" cy="27709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76808" y="3546077"/>
            <a:ext cx="2126379" cy="31172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2947" y="3269673"/>
            <a:ext cx="2054356" cy="290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8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193943"/>
              </p:ext>
            </p:extLst>
          </p:nvPr>
        </p:nvGraphicFramePr>
        <p:xfrm>
          <a:off x="1911928" y="1607127"/>
          <a:ext cx="8271163" cy="4576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3270">
                  <a:extLst>
                    <a:ext uri="{9D8B030D-6E8A-4147-A177-3AD203B41FA5}">
                      <a16:colId xmlns:a16="http://schemas.microsoft.com/office/drawing/2014/main" val="571723190"/>
                    </a:ext>
                  </a:extLst>
                </a:gridCol>
                <a:gridCol w="7687893">
                  <a:extLst>
                    <a:ext uri="{9D8B030D-6E8A-4147-A177-3AD203B41FA5}">
                      <a16:colId xmlns:a16="http://schemas.microsoft.com/office/drawing/2014/main" val="345763600"/>
                    </a:ext>
                  </a:extLst>
                </a:gridCol>
              </a:tblGrid>
              <a:tr h="369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№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Тема практичного заняття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 anchor="ctr"/>
                </a:tc>
                <a:extLst>
                  <a:ext uri="{0D108BD9-81ED-4DB2-BD59-A6C34878D82A}">
                    <a16:rowId xmlns:a16="http://schemas.microsoft.com/office/drawing/2014/main" val="693818401"/>
                  </a:ext>
                </a:extLst>
              </a:tr>
              <a:tr h="677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Вступ у дисципліну. Зв’язок психомоторики з фізіологією. Роль рухової активності і психомоторики в житті людини. Психомоторика і психічна діяльність людини.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2430766400"/>
                  </a:ext>
                </a:extLst>
              </a:tr>
              <a:tr h="6193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Рухова система і психофізіологічні механізми управління рухами. Дослідження рухової активності людини. Функціональні системи та їх роль в управлінні руховими актами.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2861904858"/>
                  </a:ext>
                </a:extLst>
              </a:tr>
              <a:tr h="628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Рухові дії та керування ними. Рухові реакції та методи їх дослідження. Методи дослідження психомоторної активності.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3323669176"/>
                  </a:ext>
                </a:extLst>
              </a:tr>
              <a:tr h="581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Рухові уміння та навички. Закономірності формування рухових умінь (навичок).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3455172221"/>
                  </a:ext>
                </a:extLst>
              </a:tr>
              <a:tr h="628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Психомоторні якості людини та умови їх прояву. Психомоторні здібності людини. Координованість людини.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430228140"/>
                  </a:ext>
                </a:extLst>
              </a:tr>
              <a:tr h="3599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Психомоторний розвиток в онтогенезі. Статево - вікові відмінності в прояві психомоторики.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413387363"/>
                  </a:ext>
                </a:extLst>
              </a:tr>
              <a:tr h="398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Патологія психомоторного розвитку дітей. Патологічні порушення психомоторики.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1516179747"/>
                  </a:ext>
                </a:extLst>
              </a:tr>
              <a:tr h="314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8.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noProof="0" dirty="0" smtClean="0">
                          <a:effectLst/>
                        </a:rPr>
                        <a:t>Психомоторика у професійній діяльності. Залік.</a:t>
                      </a:r>
                      <a:endParaRPr lang="uk-UA" sz="1200" noProof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907" marR="66907" marT="0" marB="0"/>
                </a:tc>
                <a:extLst>
                  <a:ext uri="{0D108BD9-81ED-4DB2-BD59-A6C34878D82A}">
                    <a16:rowId xmlns:a16="http://schemas.microsoft.com/office/drawing/2014/main" val="3026129764"/>
                  </a:ext>
                </a:extLst>
              </a:tr>
            </a:tbl>
          </a:graphicData>
        </a:graphic>
      </p:graphicFrame>
      <p:sp>
        <p:nvSpPr>
          <p:cNvPr id="4" name="Прямокутник 3"/>
          <p:cNvSpPr/>
          <p:nvPr/>
        </p:nvSpPr>
        <p:spPr>
          <a:xfrm>
            <a:off x="2351810" y="321071"/>
            <a:ext cx="739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MS Mincho"/>
                <a:cs typeface="Times New Roman" panose="02020603050405020304" pitchFamily="18" charset="0"/>
              </a:rPr>
              <a:t>ПЛАН</a:t>
            </a:r>
            <a:endParaRPr lang="uk-UA" sz="2400" dirty="0">
              <a:solidFill>
                <a:schemeClr val="accent1">
                  <a:lumMod val="20000"/>
                  <a:lumOff val="80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MS Mincho"/>
                <a:cs typeface="Times New Roman" panose="02020603050405020304" pitchFamily="18" charset="0"/>
              </a:rPr>
              <a:t>практичних занять </a:t>
            </a:r>
            <a:r>
              <a:rPr lang="uk-UA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ea typeface="MS Mincho"/>
                <a:cs typeface="Times New Roman" panose="02020603050405020304" pitchFamily="18" charset="0"/>
              </a:rPr>
              <a:t>з дисципліни «ПСИХОМОТОРИКА»</a:t>
            </a:r>
            <a:endParaRPr lang="uk-UA" sz="2400" dirty="0"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56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4217" y="1640219"/>
            <a:ext cx="8468482" cy="4155258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712713" y="556598"/>
            <a:ext cx="88114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/>
              <a:t>Функціональні системи та їх роль в управлінні руховими актами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2122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757472" cy="1325563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Закономірності формування рухових умінь та навичок</a:t>
            </a:r>
            <a:endParaRPr lang="uk-UA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2400" y="345065"/>
            <a:ext cx="4183844" cy="31337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4959" y="2320512"/>
            <a:ext cx="5960713" cy="35821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1273" y="4015219"/>
            <a:ext cx="3020609" cy="226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8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332" t="21004" r="6305" b="18602"/>
          <a:stretch/>
        </p:blipFill>
        <p:spPr>
          <a:xfrm>
            <a:off x="2147455" y="1537855"/>
            <a:ext cx="8160328" cy="399010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2313709" y="1537855"/>
            <a:ext cx="1330036" cy="55418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2010086" y="473424"/>
            <a:ext cx="8435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Психомоторний розвиток дитини першого року життя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40591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154" y="394926"/>
            <a:ext cx="6906491" cy="640345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Вроджені рефлекси новонароджених</a:t>
            </a:r>
            <a:endParaRPr lang="uk-UA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920" y="188479"/>
            <a:ext cx="2809162" cy="22698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77556" y="2032210"/>
            <a:ext cx="1561016" cy="23543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8601" y="1249353"/>
            <a:ext cx="2589935" cy="2092668"/>
          </a:xfrm>
          <a:prstGeom prst="rect">
            <a:avLst/>
          </a:prstGeom>
        </p:spPr>
      </p:pic>
      <p:sp>
        <p:nvSpPr>
          <p:cNvPr id="8" name="Прямокутник 7"/>
          <p:cNvSpPr/>
          <p:nvPr/>
        </p:nvSpPr>
        <p:spPr>
          <a:xfrm>
            <a:off x="174090" y="2583690"/>
            <a:ext cx="3609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Долонно-ротовий рефлекс Бабкіна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920" y="3402192"/>
            <a:ext cx="1753395" cy="2510256"/>
          </a:xfrm>
          <a:prstGeom prst="rect">
            <a:avLst/>
          </a:prstGeom>
        </p:spPr>
      </p:pic>
      <p:sp>
        <p:nvSpPr>
          <p:cNvPr id="10" name="Прямокутник 9"/>
          <p:cNvSpPr/>
          <p:nvPr/>
        </p:nvSpPr>
        <p:spPr>
          <a:xfrm>
            <a:off x="276200" y="5912448"/>
            <a:ext cx="2306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Пошуковий </a:t>
            </a:r>
            <a:r>
              <a:rPr lang="uk-UA" dirty="0" smtClean="0"/>
              <a:t>рефлекс</a:t>
            </a:r>
          </a:p>
          <a:p>
            <a:r>
              <a:rPr lang="uk-UA" dirty="0" smtClean="0"/>
              <a:t>(</a:t>
            </a:r>
            <a:r>
              <a:rPr lang="uk-UA" dirty="0"/>
              <a:t>рефлекс Куссмауля).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7130277" y="6050947"/>
            <a:ext cx="2108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Хапальний рефлекс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10119445" y="4440930"/>
            <a:ext cx="2072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Рефлекс опори і </a:t>
            </a:r>
            <a:endParaRPr lang="ru-RU" dirty="0" smtClean="0"/>
          </a:p>
          <a:p>
            <a:r>
              <a:rPr lang="ru-RU" dirty="0" smtClean="0"/>
              <a:t>автоматичної ходи </a:t>
            </a:r>
            <a:endParaRPr lang="uk-UA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4126596" y="3371437"/>
            <a:ext cx="2695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Рефлекс повзання Бауера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2747" y="4386529"/>
            <a:ext cx="2856493" cy="1401467"/>
          </a:xfrm>
          <a:prstGeom prst="rect">
            <a:avLst/>
          </a:prstGeom>
        </p:spPr>
      </p:pic>
      <p:sp>
        <p:nvSpPr>
          <p:cNvPr id="15" name="Прямокутник 14"/>
          <p:cNvSpPr/>
          <p:nvPr/>
        </p:nvSpPr>
        <p:spPr>
          <a:xfrm>
            <a:off x="3281082" y="5851819"/>
            <a:ext cx="2357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Смоктальний рефлекс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9930" y="4221834"/>
            <a:ext cx="2310781" cy="17308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75954" y="1530455"/>
            <a:ext cx="2847725" cy="1967778"/>
          </a:xfrm>
          <a:prstGeom prst="rect">
            <a:avLst/>
          </a:prstGeom>
        </p:spPr>
      </p:pic>
      <p:sp>
        <p:nvSpPr>
          <p:cNvPr id="19" name="Прямокутник 18"/>
          <p:cNvSpPr/>
          <p:nvPr/>
        </p:nvSpPr>
        <p:spPr>
          <a:xfrm>
            <a:off x="7869887" y="3490701"/>
            <a:ext cx="1706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Рефлекс опори </a:t>
            </a:r>
          </a:p>
        </p:txBody>
      </p:sp>
    </p:spTree>
    <p:extLst>
      <p:ext uri="{BB962C8B-B14F-4D97-AF65-F5344CB8AC3E}">
        <p14:creationId xmlns:p14="http://schemas.microsoft.com/office/powerpoint/2010/main" val="29531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9526" y="762977"/>
            <a:ext cx="6548437" cy="5946723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661259" y="140916"/>
            <a:ext cx="4804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 smtClean="0"/>
              <a:t>Піраміда психомоторного розвитку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6574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209</TotalTime>
  <Words>348</Words>
  <Application>Microsoft Office PowerPoint</Application>
  <PresentationFormat>Широкий екран</PresentationFormat>
  <Paragraphs>53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MS Mincho</vt:lpstr>
      <vt:lpstr>Times New Roman</vt:lpstr>
      <vt:lpstr>Office Theme</vt:lpstr>
      <vt:lpstr>Психомоторика</vt:lpstr>
      <vt:lpstr>Психомоторика</vt:lpstr>
      <vt:lpstr>Підручники та посібники</vt:lpstr>
      <vt:lpstr>Презентація PowerPoint</vt:lpstr>
      <vt:lpstr>Презентація PowerPoint</vt:lpstr>
      <vt:lpstr>Закономірності формування рухових умінь та навичок</vt:lpstr>
      <vt:lpstr>Презентація PowerPoint</vt:lpstr>
      <vt:lpstr>Вроджені рефлекси новонароджених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Irina</dc:creator>
  <cp:lastModifiedBy>Irina</cp:lastModifiedBy>
  <cp:revision>53</cp:revision>
  <dcterms:created xsi:type="dcterms:W3CDTF">2025-04-01T04:57:58Z</dcterms:created>
  <dcterms:modified xsi:type="dcterms:W3CDTF">2025-04-01T08:27:55Z</dcterms:modified>
</cp:coreProperties>
</file>