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57" r:id="rId4"/>
    <p:sldId id="268" r:id="rId5"/>
    <p:sldId id="266" r:id="rId6"/>
    <p:sldId id="267" r:id="rId7"/>
    <p:sldId id="269" r:id="rId8"/>
    <p:sldId id="265" r:id="rId9"/>
    <p:sldId id="263" r:id="rId10"/>
    <p:sldId id="258" r:id="rId11"/>
    <p:sldId id="262" r:id="rId12"/>
    <p:sldId id="261" r:id="rId13"/>
    <p:sldId id="260"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5B106E36-FD25-4E2D-B0AA-010F637433A0}" type="datetimeFigureOut">
              <a:rPr lang="ru-RU" smtClean="0"/>
              <a:pPr/>
              <a:t>23.12.2025</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23.12.2025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5B106E36-FD25-4E2D-B0AA-010F637433A0}" type="datetimeFigureOut">
              <a:rPr lang="ru-RU" smtClean="0"/>
              <a:pPr/>
              <a:t>23.12.2025</a:t>
            </a:fld>
            <a:endParaRPr lang="ru-RU"/>
          </a:p>
        </p:txBody>
      </p:sp>
      <p:sp>
        <p:nvSpPr>
          <p:cNvPr id="27" name="Номер слайда 26"/>
          <p:cNvSpPr>
            <a:spLocks noGrp="1"/>
          </p:cNvSpPr>
          <p:nvPr>
            <p:ph type="sldNum" sz="quarter" idx="11"/>
          </p:nvPr>
        </p:nvSpPr>
        <p:spPr/>
        <p:txBody>
          <a:bodyPr rtlCol="0"/>
          <a:lstStyle/>
          <a:p>
            <a:fld id="{725C68B6-61C2-468F-89AB-4B9F7531AA68}"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5B106E36-FD25-4E2D-B0AA-010F637433A0}" type="datetimeFigureOut">
              <a:rPr lang="ru-RU" smtClean="0"/>
              <a:pPr/>
              <a:t>23.12.2025</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23.12.2025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23.12.2025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B106E36-FD25-4E2D-B0AA-010F637433A0}" type="datetimeFigureOut">
              <a:rPr lang="ru-RU" smtClean="0"/>
              <a:pPr/>
              <a:t>23.12.2025</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928670"/>
            <a:ext cx="8458200" cy="1470025"/>
          </a:xfrm>
        </p:spPr>
        <p:txBody>
          <a:bodyPr>
            <a:normAutofit/>
          </a:bodyPr>
          <a:lstStyle/>
          <a:p>
            <a:pPr algn="ctr"/>
            <a:r>
              <a:rPr lang="uk-UA" sz="2800" dirty="0" smtClean="0"/>
              <a:t>КЛІНІЧНА ФІЗІОЛОГІЯ, ПАТОФІЗІОЛОГІЯ, МЕДИЧНА ГЕНЕТИКА</a:t>
            </a:r>
            <a:endParaRPr lang="uk-UA" sz="2800" dirty="0"/>
          </a:p>
        </p:txBody>
      </p:sp>
      <p:sp>
        <p:nvSpPr>
          <p:cNvPr id="3" name="Подзаголовок 2"/>
          <p:cNvSpPr>
            <a:spLocks noGrp="1"/>
          </p:cNvSpPr>
          <p:nvPr>
            <p:ph type="subTitle" idx="1"/>
          </p:nvPr>
        </p:nvSpPr>
        <p:spPr>
          <a:xfrm>
            <a:off x="7643834" y="4214818"/>
            <a:ext cx="1328718" cy="600632"/>
          </a:xfrm>
        </p:spPr>
        <p:txBody>
          <a:bodyPr/>
          <a:lstStyle/>
          <a:p>
            <a:r>
              <a:rPr lang="uk-UA" dirty="0" smtClean="0"/>
              <a:t>ВК 5.2 </a:t>
            </a:r>
            <a:endParaRPr lang="uk-UA" dirty="0"/>
          </a:p>
        </p:txBody>
      </p:sp>
      <p:pic>
        <p:nvPicPr>
          <p:cNvPr id="14338" name="Picture 2" descr="78 300+ стокових фото, фото роялті-фрі та зображень на тему фізіологія -  iStock"/>
          <p:cNvPicPr>
            <a:picLocks noChangeAspect="1" noChangeArrowheads="1"/>
          </p:cNvPicPr>
          <p:nvPr/>
        </p:nvPicPr>
        <p:blipFill>
          <a:blip r:embed="rId2" cstate="print"/>
          <a:srcRect/>
          <a:stretch>
            <a:fillRect/>
          </a:stretch>
        </p:blipFill>
        <p:spPr bwMode="auto">
          <a:xfrm>
            <a:off x="500034" y="4143380"/>
            <a:ext cx="2428891" cy="2428892"/>
          </a:xfrm>
          <a:prstGeom prst="rect">
            <a:avLst/>
          </a:prstGeom>
          <a:noFill/>
        </p:spPr>
      </p:pic>
      <p:sp>
        <p:nvSpPr>
          <p:cNvPr id="14340" name="AutoShape 4" descr="Синдром Дауна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4342" name="Picture 6" descr="Синдром Дауна — Википедия"/>
          <p:cNvPicPr>
            <a:picLocks noChangeAspect="1" noChangeArrowheads="1"/>
          </p:cNvPicPr>
          <p:nvPr/>
        </p:nvPicPr>
        <p:blipFill>
          <a:blip r:embed="rId3" cstate="print"/>
          <a:srcRect/>
          <a:stretch>
            <a:fillRect/>
          </a:stretch>
        </p:blipFill>
        <p:spPr bwMode="auto">
          <a:xfrm>
            <a:off x="3714744" y="4357694"/>
            <a:ext cx="1785950" cy="2181024"/>
          </a:xfrm>
          <a:prstGeom prst="rect">
            <a:avLst/>
          </a:prstGeom>
          <a:noFill/>
        </p:spPr>
      </p:pic>
      <p:pic>
        <p:nvPicPr>
          <p:cNvPr id="4" name="Picture 2" descr="Кафедра патофизиологии, клинической патофизиологии"/>
          <p:cNvPicPr>
            <a:picLocks noChangeAspect="1" noChangeArrowheads="1"/>
          </p:cNvPicPr>
          <p:nvPr/>
        </p:nvPicPr>
        <p:blipFill>
          <a:blip r:embed="rId4" cstate="print"/>
          <a:srcRect/>
          <a:stretch>
            <a:fillRect/>
          </a:stretch>
        </p:blipFill>
        <p:spPr bwMode="auto">
          <a:xfrm>
            <a:off x="6286512" y="4643446"/>
            <a:ext cx="2266950" cy="200977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Sindrome di Klinefelter: manifestazioni cliniche, diagnosi e terapia."/>
          <p:cNvPicPr>
            <a:picLocks noChangeAspect="1" noChangeArrowheads="1"/>
          </p:cNvPicPr>
          <p:nvPr/>
        </p:nvPicPr>
        <p:blipFill>
          <a:blip r:embed="rId2" cstate="print">
            <a:lum contrast="10000"/>
          </a:blip>
          <a:srcRect/>
          <a:stretch>
            <a:fillRect/>
          </a:stretch>
        </p:blipFill>
        <p:spPr bwMode="auto">
          <a:xfrm>
            <a:off x="7286644" y="3929066"/>
            <a:ext cx="1495425" cy="2143125"/>
          </a:xfrm>
          <a:prstGeom prst="rect">
            <a:avLst/>
          </a:prstGeom>
          <a:noFill/>
        </p:spPr>
      </p:pic>
      <p:sp>
        <p:nvSpPr>
          <p:cNvPr id="3" name="Прямоугольник 2"/>
          <p:cNvSpPr/>
          <p:nvPr/>
        </p:nvSpPr>
        <p:spPr>
          <a:xfrm>
            <a:off x="7096645" y="6072206"/>
            <a:ext cx="2047355" cy="523220"/>
          </a:xfrm>
          <a:prstGeom prst="rect">
            <a:avLst/>
          </a:prstGeom>
        </p:spPr>
        <p:txBody>
          <a:bodyPr wrap="none">
            <a:spAutoFit/>
          </a:bodyPr>
          <a:lstStyle/>
          <a:p>
            <a:pPr algn="ctr"/>
            <a:r>
              <a:rPr lang="uk-UA" sz="1400" dirty="0" smtClean="0"/>
              <a:t>Синдром </a:t>
            </a:r>
          </a:p>
          <a:p>
            <a:pPr algn="ctr"/>
            <a:r>
              <a:rPr lang="uk-UA" sz="1400" dirty="0" smtClean="0"/>
              <a:t>Клайнфельтера (</a:t>
            </a:r>
            <a:r>
              <a:rPr lang="en-GB" sz="1400" dirty="0" smtClean="0"/>
              <a:t>XXY</a:t>
            </a:r>
            <a:r>
              <a:rPr lang="uk-UA" sz="1400" dirty="0" smtClean="0"/>
              <a:t>)</a:t>
            </a:r>
            <a:endParaRPr lang="uk-UA" sz="1400" dirty="0"/>
          </a:p>
        </p:txBody>
      </p:sp>
      <p:sp>
        <p:nvSpPr>
          <p:cNvPr id="27652" name="AutoShape 4" descr="Синдром Дау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7654" name="Picture 6" descr="Синдром Дауна"/>
          <p:cNvPicPr>
            <a:picLocks noChangeAspect="1" noChangeArrowheads="1"/>
          </p:cNvPicPr>
          <p:nvPr/>
        </p:nvPicPr>
        <p:blipFill>
          <a:blip r:embed="rId3" cstate="print"/>
          <a:srcRect/>
          <a:stretch>
            <a:fillRect/>
          </a:stretch>
        </p:blipFill>
        <p:spPr bwMode="auto">
          <a:xfrm>
            <a:off x="5751014" y="1142984"/>
            <a:ext cx="3110330" cy="2071702"/>
          </a:xfrm>
          <a:prstGeom prst="rect">
            <a:avLst/>
          </a:prstGeom>
          <a:noFill/>
        </p:spPr>
      </p:pic>
      <p:sp>
        <p:nvSpPr>
          <p:cNvPr id="6" name="Прямоугольник 5"/>
          <p:cNvSpPr/>
          <p:nvPr/>
        </p:nvSpPr>
        <p:spPr>
          <a:xfrm>
            <a:off x="5929322" y="3286124"/>
            <a:ext cx="2651688" cy="307777"/>
          </a:xfrm>
          <a:prstGeom prst="rect">
            <a:avLst/>
          </a:prstGeom>
        </p:spPr>
        <p:txBody>
          <a:bodyPr wrap="none">
            <a:spAutoFit/>
          </a:bodyPr>
          <a:lstStyle/>
          <a:p>
            <a:r>
              <a:rPr lang="uk-UA" sz="1400" dirty="0" smtClean="0"/>
              <a:t>Синдром Дауна (трисомія 21)</a:t>
            </a:r>
            <a:endParaRPr lang="uk-UA" sz="1400" dirty="0"/>
          </a:p>
        </p:txBody>
      </p:sp>
      <p:sp>
        <p:nvSpPr>
          <p:cNvPr id="7" name="Прямоугольник 6"/>
          <p:cNvSpPr/>
          <p:nvPr/>
        </p:nvSpPr>
        <p:spPr>
          <a:xfrm>
            <a:off x="0" y="5715016"/>
            <a:ext cx="2214578" cy="738664"/>
          </a:xfrm>
          <a:prstGeom prst="rect">
            <a:avLst/>
          </a:prstGeom>
        </p:spPr>
        <p:txBody>
          <a:bodyPr wrap="square">
            <a:spAutoFit/>
          </a:bodyPr>
          <a:lstStyle/>
          <a:p>
            <a:pPr algn="ctr"/>
            <a:r>
              <a:rPr lang="uk-UA" sz="1400" dirty="0" smtClean="0"/>
              <a:t>Синдром Шерешевського-Тернера (моносомія </a:t>
            </a:r>
            <a:r>
              <a:rPr lang="en-GB" sz="1400" dirty="0" smtClean="0"/>
              <a:t>X) </a:t>
            </a:r>
            <a:endParaRPr lang="uk-UA" sz="1400" dirty="0"/>
          </a:p>
        </p:txBody>
      </p:sp>
      <p:pic>
        <p:nvPicPr>
          <p:cNvPr id="2050" name="Picture 2" descr="Синдром Шерешевского-Тернера - Моносомия X"/>
          <p:cNvPicPr>
            <a:picLocks noChangeAspect="1" noChangeArrowheads="1"/>
          </p:cNvPicPr>
          <p:nvPr/>
        </p:nvPicPr>
        <p:blipFill>
          <a:blip r:embed="rId4" cstate="print"/>
          <a:srcRect/>
          <a:stretch>
            <a:fillRect/>
          </a:stretch>
        </p:blipFill>
        <p:spPr bwMode="auto">
          <a:xfrm>
            <a:off x="357158" y="3571876"/>
            <a:ext cx="1580302" cy="2109785"/>
          </a:xfrm>
          <a:prstGeom prst="rect">
            <a:avLst/>
          </a:prstGeom>
          <a:noFill/>
        </p:spPr>
      </p:pic>
      <p:pic>
        <p:nvPicPr>
          <p:cNvPr id="2052" name="Picture 4" descr="Синдром шерешевского-тернера - признаки, причины, симптомы, лечение и  профилактика - iDoctor.kz"/>
          <p:cNvPicPr>
            <a:picLocks noChangeAspect="1" noChangeArrowheads="1"/>
          </p:cNvPicPr>
          <p:nvPr/>
        </p:nvPicPr>
        <p:blipFill>
          <a:blip r:embed="rId5" cstate="print"/>
          <a:srcRect/>
          <a:stretch>
            <a:fillRect/>
          </a:stretch>
        </p:blipFill>
        <p:spPr bwMode="auto">
          <a:xfrm>
            <a:off x="2500298" y="4000504"/>
            <a:ext cx="4453845" cy="1987529"/>
          </a:xfrm>
          <a:prstGeom prst="rect">
            <a:avLst/>
          </a:prstGeom>
          <a:noFill/>
        </p:spPr>
      </p:pic>
      <p:sp>
        <p:nvSpPr>
          <p:cNvPr id="10" name="Прямоугольник 9"/>
          <p:cNvSpPr/>
          <p:nvPr/>
        </p:nvSpPr>
        <p:spPr>
          <a:xfrm>
            <a:off x="2571736" y="6000768"/>
            <a:ext cx="4357718" cy="307777"/>
          </a:xfrm>
          <a:prstGeom prst="rect">
            <a:avLst/>
          </a:prstGeom>
        </p:spPr>
        <p:txBody>
          <a:bodyPr wrap="square">
            <a:spAutoFit/>
          </a:bodyPr>
          <a:lstStyle/>
          <a:p>
            <a:r>
              <a:rPr lang="uk-UA" sz="1400" dirty="0" smtClean="0"/>
              <a:t>Синдром Шерешевського-Тернера (моносомія </a:t>
            </a:r>
            <a:r>
              <a:rPr lang="en-GB" sz="1400" dirty="0" smtClean="0"/>
              <a:t>X) </a:t>
            </a:r>
            <a:endParaRPr lang="uk-UA" sz="1400" dirty="0"/>
          </a:p>
        </p:txBody>
      </p:sp>
      <p:sp>
        <p:nvSpPr>
          <p:cNvPr id="11" name="Прямоугольник 10"/>
          <p:cNvSpPr/>
          <p:nvPr/>
        </p:nvSpPr>
        <p:spPr>
          <a:xfrm>
            <a:off x="428596" y="1214422"/>
            <a:ext cx="4857784" cy="2031325"/>
          </a:xfrm>
          <a:prstGeom prst="rect">
            <a:avLst/>
          </a:prstGeom>
        </p:spPr>
        <p:txBody>
          <a:bodyPr wrap="square">
            <a:spAutoFit/>
          </a:bodyPr>
          <a:lstStyle/>
          <a:p>
            <a:pPr algn="just"/>
            <a:r>
              <a:rPr lang="uk-UA" sz="1400" dirty="0" smtClean="0"/>
              <a:t>Хромосомні хвороби – це спадкові стани, спричинені аномаліями в кількості або структурі хромосом, що призводять до порушень розвитку та різноманітних патологій, як-от Синдром Дауна (трисомія 21), Синдром Шерешевського-Тернера (моносомія </a:t>
            </a:r>
            <a:r>
              <a:rPr lang="en-GB" sz="1400" dirty="0" smtClean="0"/>
              <a:t>X) </a:t>
            </a:r>
            <a:r>
              <a:rPr lang="uk-UA" sz="1400" dirty="0" smtClean="0"/>
              <a:t>або Синдром Клайнфельтера (</a:t>
            </a:r>
            <a:r>
              <a:rPr lang="en-GB" sz="1400" dirty="0" smtClean="0"/>
              <a:t>XXY). </a:t>
            </a:r>
            <a:r>
              <a:rPr lang="uk-UA" sz="1400" dirty="0" smtClean="0"/>
              <a:t>Їх діагностують генетичними тестами (каріотипування) і можна виявити ще до народження, а ризик підвищується з віком матері.  </a:t>
            </a:r>
            <a:endParaRPr lang="uk-UA" sz="1400" dirty="0"/>
          </a:p>
        </p:txBody>
      </p:sp>
      <p:sp>
        <p:nvSpPr>
          <p:cNvPr id="12" name="Прямоугольник 11"/>
          <p:cNvSpPr/>
          <p:nvPr/>
        </p:nvSpPr>
        <p:spPr>
          <a:xfrm>
            <a:off x="1785918" y="785794"/>
            <a:ext cx="2494594" cy="369332"/>
          </a:xfrm>
          <a:prstGeom prst="rect">
            <a:avLst/>
          </a:prstGeom>
        </p:spPr>
        <p:txBody>
          <a:bodyPr wrap="none">
            <a:spAutoFit/>
          </a:bodyPr>
          <a:lstStyle/>
          <a:p>
            <a:r>
              <a:rPr lang="uk-UA" dirty="0" smtClean="0"/>
              <a:t>Хромосомні хвороби </a:t>
            </a:r>
            <a:endParaRPr lang="uk-U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Синдром Эдвардса (трисомия 18): причины, симптомы и лечение в статье  педиатра Михасев А. М."/>
          <p:cNvPicPr>
            <a:picLocks noChangeAspect="1" noChangeArrowheads="1"/>
          </p:cNvPicPr>
          <p:nvPr/>
        </p:nvPicPr>
        <p:blipFill>
          <a:blip r:embed="rId2" cstate="print"/>
          <a:srcRect/>
          <a:stretch>
            <a:fillRect/>
          </a:stretch>
        </p:blipFill>
        <p:spPr bwMode="auto">
          <a:xfrm>
            <a:off x="428596" y="4286256"/>
            <a:ext cx="2143125" cy="2143125"/>
          </a:xfrm>
          <a:prstGeom prst="rect">
            <a:avLst/>
          </a:prstGeom>
          <a:noFill/>
        </p:spPr>
      </p:pic>
      <p:sp>
        <p:nvSpPr>
          <p:cNvPr id="19460" name="AutoShape 4" descr="Синдром Эдвардса (трисомия 18): причины, симптомы и лечение в статье  педиатра Михасев А. М."/>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9462" name="Picture 6" descr="Синдром Эдвардса (трисомия 18): причины, симптомы и лечение в статье  педиатра Михасев А. М."/>
          <p:cNvPicPr>
            <a:picLocks noChangeAspect="1" noChangeArrowheads="1"/>
          </p:cNvPicPr>
          <p:nvPr/>
        </p:nvPicPr>
        <p:blipFill>
          <a:blip r:embed="rId3" cstate="print"/>
          <a:srcRect/>
          <a:stretch>
            <a:fillRect/>
          </a:stretch>
        </p:blipFill>
        <p:spPr bwMode="auto">
          <a:xfrm>
            <a:off x="2928926" y="4357694"/>
            <a:ext cx="2333625" cy="1952625"/>
          </a:xfrm>
          <a:prstGeom prst="rect">
            <a:avLst/>
          </a:prstGeom>
          <a:noFill/>
        </p:spPr>
      </p:pic>
      <p:pic>
        <p:nvPicPr>
          <p:cNvPr id="19464" name="Picture 8" descr="Синдром Едвардса: медко-генетичне консультування | Блоги БДМУ"/>
          <p:cNvPicPr>
            <a:picLocks noChangeAspect="1" noChangeArrowheads="1"/>
          </p:cNvPicPr>
          <p:nvPr/>
        </p:nvPicPr>
        <p:blipFill>
          <a:blip r:embed="rId4" cstate="print"/>
          <a:srcRect/>
          <a:stretch>
            <a:fillRect/>
          </a:stretch>
        </p:blipFill>
        <p:spPr bwMode="auto">
          <a:xfrm>
            <a:off x="5429256" y="4572008"/>
            <a:ext cx="3457555" cy="1571616"/>
          </a:xfrm>
          <a:prstGeom prst="rect">
            <a:avLst/>
          </a:prstGeom>
          <a:noFill/>
        </p:spPr>
      </p:pic>
      <p:sp>
        <p:nvSpPr>
          <p:cNvPr id="6" name="Прямоугольник 5"/>
          <p:cNvSpPr/>
          <p:nvPr/>
        </p:nvSpPr>
        <p:spPr>
          <a:xfrm>
            <a:off x="2786050" y="6429396"/>
            <a:ext cx="4572000" cy="307777"/>
          </a:xfrm>
          <a:prstGeom prst="rect">
            <a:avLst/>
          </a:prstGeom>
        </p:spPr>
        <p:txBody>
          <a:bodyPr>
            <a:spAutoFit/>
          </a:bodyPr>
          <a:lstStyle/>
          <a:p>
            <a:r>
              <a:rPr lang="ru-RU" sz="1400" dirty="0" smtClean="0"/>
              <a:t>Синдром Едвардса: додаткова 18-та хромосома</a:t>
            </a:r>
            <a:endParaRPr lang="uk-UA" sz="1400" dirty="0"/>
          </a:p>
        </p:txBody>
      </p:sp>
      <p:sp>
        <p:nvSpPr>
          <p:cNvPr id="10" name="Прямоугольник 9"/>
          <p:cNvSpPr/>
          <p:nvPr/>
        </p:nvSpPr>
        <p:spPr>
          <a:xfrm>
            <a:off x="2643174" y="642918"/>
            <a:ext cx="4219425" cy="369332"/>
          </a:xfrm>
          <a:prstGeom prst="rect">
            <a:avLst/>
          </a:prstGeom>
        </p:spPr>
        <p:txBody>
          <a:bodyPr wrap="none">
            <a:spAutoFit/>
          </a:bodyPr>
          <a:lstStyle/>
          <a:p>
            <a:r>
              <a:rPr lang="uk-UA" dirty="0" smtClean="0"/>
              <a:t>Основні типи хромосомних аномалій</a:t>
            </a:r>
            <a:endParaRPr lang="uk-UA" dirty="0"/>
          </a:p>
        </p:txBody>
      </p:sp>
      <p:sp>
        <p:nvSpPr>
          <p:cNvPr id="11" name="Прямоугольник 10"/>
          <p:cNvSpPr/>
          <p:nvPr/>
        </p:nvSpPr>
        <p:spPr>
          <a:xfrm>
            <a:off x="357158" y="1285860"/>
            <a:ext cx="3500462" cy="1600438"/>
          </a:xfrm>
          <a:prstGeom prst="rect">
            <a:avLst/>
          </a:prstGeom>
          <a:ln>
            <a:solidFill>
              <a:schemeClr val="tx1"/>
            </a:solidFill>
          </a:ln>
        </p:spPr>
        <p:txBody>
          <a:bodyPr wrap="square">
            <a:spAutoFit/>
          </a:bodyPr>
          <a:lstStyle/>
          <a:p>
            <a:pPr algn="ctr"/>
            <a:r>
              <a:rPr lang="uk-UA" sz="1400" dirty="0" smtClean="0"/>
              <a:t>Зміна кількості хромосом:</a:t>
            </a:r>
          </a:p>
          <a:p>
            <a:pPr algn="just">
              <a:buFont typeface="Arial" pitchFamily="34" charset="0"/>
              <a:buChar char="•"/>
            </a:pPr>
            <a:r>
              <a:rPr lang="uk-UA" sz="1400" dirty="0" smtClean="0"/>
              <a:t>Моносомія (відсутність однієї хромосоми (наприклад, Синдром Тернера - 45,X). </a:t>
            </a:r>
          </a:p>
          <a:p>
            <a:pPr algn="just">
              <a:buFont typeface="Arial" pitchFamily="34" charset="0"/>
              <a:buChar char="•"/>
            </a:pPr>
            <a:r>
              <a:rPr lang="uk-UA" sz="1400" dirty="0" smtClean="0"/>
              <a:t>Полісомія (наявність зайвих хромосом (наприклад, трисомії, як при синдромі Дауна)). </a:t>
            </a:r>
            <a:endParaRPr lang="uk-UA" sz="1400" dirty="0"/>
          </a:p>
        </p:txBody>
      </p:sp>
      <p:sp>
        <p:nvSpPr>
          <p:cNvPr id="13" name="Прямоугольник 12"/>
          <p:cNvSpPr/>
          <p:nvPr/>
        </p:nvSpPr>
        <p:spPr>
          <a:xfrm>
            <a:off x="4214810" y="1285860"/>
            <a:ext cx="4502235" cy="1600438"/>
          </a:xfrm>
          <a:prstGeom prst="rect">
            <a:avLst/>
          </a:prstGeom>
          <a:ln>
            <a:solidFill>
              <a:schemeClr val="tx1"/>
            </a:solidFill>
          </a:ln>
        </p:spPr>
        <p:txBody>
          <a:bodyPr wrap="square">
            <a:spAutoFit/>
          </a:bodyPr>
          <a:lstStyle/>
          <a:p>
            <a:pPr algn="ctr"/>
            <a:r>
              <a:rPr lang="uk-UA" sz="1400" dirty="0" smtClean="0"/>
              <a:t>Зміна структури:</a:t>
            </a:r>
          </a:p>
          <a:p>
            <a:pPr>
              <a:buFont typeface="Arial" pitchFamily="34" charset="0"/>
              <a:buChar char="•"/>
            </a:pPr>
            <a:r>
              <a:rPr lang="uk-UA" sz="1400" dirty="0" smtClean="0"/>
              <a:t>Делеція - втрата частини хромосоми. </a:t>
            </a:r>
          </a:p>
          <a:p>
            <a:pPr fontAlgn="ctr">
              <a:buFont typeface="Arial" pitchFamily="34" charset="0"/>
              <a:buChar char="•"/>
            </a:pPr>
            <a:r>
              <a:rPr lang="uk-UA" sz="1400" dirty="0" smtClean="0"/>
              <a:t>Дуплікація - </a:t>
            </a:r>
            <a:r>
              <a:rPr lang="ru-RU" sz="1400" dirty="0" smtClean="0"/>
              <a:t> </a:t>
            </a:r>
            <a:r>
              <a:rPr lang="uk-UA" sz="1400" dirty="0" smtClean="0"/>
              <a:t>наявність додаткової копії фрагмента хромосоми. </a:t>
            </a:r>
          </a:p>
          <a:p>
            <a:pPr>
              <a:buFont typeface="Arial" pitchFamily="34" charset="0"/>
              <a:buChar char="•"/>
            </a:pPr>
            <a:r>
              <a:rPr lang="uk-UA" sz="1400" dirty="0" err="1" smtClean="0"/>
              <a:t>Транслокації-</a:t>
            </a:r>
            <a:r>
              <a:rPr lang="uk-UA" sz="1400" dirty="0" smtClean="0"/>
              <a:t> </a:t>
            </a:r>
            <a:r>
              <a:rPr lang="ru-RU" sz="1400" dirty="0" smtClean="0"/>
              <a:t>перенесення фрагмента хромосоми на іншу. </a:t>
            </a:r>
          </a:p>
          <a:p>
            <a:pPr>
              <a:buFont typeface="Arial" pitchFamily="34" charset="0"/>
              <a:buChar char="•"/>
            </a:pPr>
            <a:r>
              <a:rPr lang="ru-RU" sz="1400" dirty="0" smtClean="0"/>
              <a:t>Інверсія - </a:t>
            </a:r>
            <a:r>
              <a:rPr lang="uk-UA" sz="1400" dirty="0" smtClean="0"/>
              <a:t>перевертання фрагмента хромосоми. </a:t>
            </a:r>
            <a:endParaRPr lang="uk-UA" sz="1400" dirty="0"/>
          </a:p>
        </p:txBody>
      </p:sp>
      <p:cxnSp>
        <p:nvCxnSpPr>
          <p:cNvPr id="15" name="Прямая со стрелкой 14"/>
          <p:cNvCxnSpPr>
            <a:stCxn id="10" idx="2"/>
          </p:cNvCxnSpPr>
          <p:nvPr/>
        </p:nvCxnSpPr>
        <p:spPr>
          <a:xfrm rot="5400000">
            <a:off x="3739820" y="201357"/>
            <a:ext cx="202174" cy="18239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stCxn id="10" idx="2"/>
          </p:cNvCxnSpPr>
          <p:nvPr/>
        </p:nvCxnSpPr>
        <p:spPr>
          <a:xfrm rot="16200000" flipH="1">
            <a:off x="5490052" y="275084"/>
            <a:ext cx="202172" cy="16765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Прямоугольник 17"/>
          <p:cNvSpPr/>
          <p:nvPr/>
        </p:nvSpPr>
        <p:spPr>
          <a:xfrm>
            <a:off x="2071670" y="3500438"/>
            <a:ext cx="5197257" cy="369332"/>
          </a:xfrm>
          <a:prstGeom prst="rect">
            <a:avLst/>
          </a:prstGeom>
        </p:spPr>
        <p:txBody>
          <a:bodyPr wrap="none">
            <a:spAutoFit/>
          </a:bodyPr>
          <a:lstStyle/>
          <a:p>
            <a:r>
              <a:rPr lang="uk-UA" b="1" dirty="0" smtClean="0"/>
              <a:t>Приклади відомих хромосомних хвороб</a:t>
            </a:r>
            <a:endParaRPr lang="uk-U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57356" y="3214686"/>
            <a:ext cx="6143668" cy="307777"/>
          </a:xfrm>
          <a:prstGeom prst="rect">
            <a:avLst/>
          </a:prstGeom>
        </p:spPr>
        <p:txBody>
          <a:bodyPr wrap="square">
            <a:spAutoFit/>
          </a:bodyPr>
          <a:lstStyle/>
          <a:p>
            <a:r>
              <a:rPr lang="ru-RU" sz="1400" dirty="0" smtClean="0"/>
              <a:t>Синдром «котячого крику»: делеція на 5-й хромосомі</a:t>
            </a:r>
            <a:endParaRPr lang="uk-UA" sz="1400" dirty="0"/>
          </a:p>
        </p:txBody>
      </p:sp>
      <p:pic>
        <p:nvPicPr>
          <p:cNvPr id="18436" name="Picture 4" descr="Делеції 5р- синдром | I.B.I.S. – Вроджені вади розвитку: Міжнародна  інформаційна система"/>
          <p:cNvPicPr>
            <a:picLocks noChangeAspect="1" noChangeArrowheads="1"/>
          </p:cNvPicPr>
          <p:nvPr/>
        </p:nvPicPr>
        <p:blipFill>
          <a:blip r:embed="rId2" cstate="print"/>
          <a:srcRect/>
          <a:stretch>
            <a:fillRect/>
          </a:stretch>
        </p:blipFill>
        <p:spPr bwMode="auto">
          <a:xfrm>
            <a:off x="5736930" y="857232"/>
            <a:ext cx="2373805" cy="2286016"/>
          </a:xfrm>
          <a:prstGeom prst="rect">
            <a:avLst/>
          </a:prstGeom>
          <a:noFill/>
          <a:ln>
            <a:solidFill>
              <a:schemeClr val="tx1"/>
            </a:solidFill>
          </a:ln>
        </p:spPr>
      </p:pic>
      <p:sp>
        <p:nvSpPr>
          <p:cNvPr id="5" name="Овал 4"/>
          <p:cNvSpPr/>
          <p:nvPr/>
        </p:nvSpPr>
        <p:spPr>
          <a:xfrm>
            <a:off x="7786710" y="857232"/>
            <a:ext cx="285752" cy="285752"/>
          </a:xfrm>
          <a:prstGeom prst="ellipse">
            <a:avLst/>
          </a:prstGeom>
          <a:no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438" name="AutoShape 6" descr="Синдром Пата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8440" name="Picture 8" descr="Синдром Патау"/>
          <p:cNvPicPr>
            <a:picLocks noChangeAspect="1" noChangeArrowheads="1"/>
          </p:cNvPicPr>
          <p:nvPr/>
        </p:nvPicPr>
        <p:blipFill>
          <a:blip r:embed="rId3" cstate="print"/>
          <a:srcRect/>
          <a:stretch>
            <a:fillRect/>
          </a:stretch>
        </p:blipFill>
        <p:spPr bwMode="auto">
          <a:xfrm>
            <a:off x="785786" y="4214818"/>
            <a:ext cx="1746969" cy="1657679"/>
          </a:xfrm>
          <a:prstGeom prst="rect">
            <a:avLst/>
          </a:prstGeom>
          <a:noFill/>
        </p:spPr>
      </p:pic>
      <p:pic>
        <p:nvPicPr>
          <p:cNvPr id="18442" name="Picture 10" descr="Синдром Патау - Трисомия 13 - Медико-генетический центр Мама Папа"/>
          <p:cNvPicPr>
            <a:picLocks noChangeAspect="1" noChangeArrowheads="1"/>
          </p:cNvPicPr>
          <p:nvPr/>
        </p:nvPicPr>
        <p:blipFill>
          <a:blip r:embed="rId4" cstate="print"/>
          <a:srcRect/>
          <a:stretch>
            <a:fillRect/>
          </a:stretch>
        </p:blipFill>
        <p:spPr bwMode="auto">
          <a:xfrm>
            <a:off x="5857884" y="4214818"/>
            <a:ext cx="2941134" cy="1627798"/>
          </a:xfrm>
          <a:prstGeom prst="rect">
            <a:avLst/>
          </a:prstGeom>
          <a:noFill/>
        </p:spPr>
      </p:pic>
      <p:pic>
        <p:nvPicPr>
          <p:cNvPr id="18444" name="Picture 12" descr="Синдром Патау - симптомы, причины, диагностика"/>
          <p:cNvPicPr>
            <a:picLocks noChangeAspect="1" noChangeArrowheads="1"/>
          </p:cNvPicPr>
          <p:nvPr/>
        </p:nvPicPr>
        <p:blipFill>
          <a:blip r:embed="rId5" cstate="print"/>
          <a:srcRect/>
          <a:stretch>
            <a:fillRect/>
          </a:stretch>
        </p:blipFill>
        <p:spPr bwMode="auto">
          <a:xfrm>
            <a:off x="3214678" y="4056334"/>
            <a:ext cx="2124074" cy="1892033"/>
          </a:xfrm>
          <a:prstGeom prst="rect">
            <a:avLst/>
          </a:prstGeom>
          <a:noFill/>
        </p:spPr>
      </p:pic>
      <p:sp>
        <p:nvSpPr>
          <p:cNvPr id="10" name="Прямоугольник 9"/>
          <p:cNvSpPr/>
          <p:nvPr/>
        </p:nvSpPr>
        <p:spPr>
          <a:xfrm>
            <a:off x="2071670" y="6215082"/>
            <a:ext cx="4572000" cy="307777"/>
          </a:xfrm>
          <a:prstGeom prst="rect">
            <a:avLst/>
          </a:prstGeom>
        </p:spPr>
        <p:txBody>
          <a:bodyPr>
            <a:spAutoFit/>
          </a:bodyPr>
          <a:lstStyle/>
          <a:p>
            <a:r>
              <a:rPr lang="ru-RU" sz="1400" dirty="0" smtClean="0"/>
              <a:t>Синдром Патау: додаткова 13-та хромосома</a:t>
            </a:r>
            <a:endParaRPr lang="uk-UA" sz="1400" dirty="0"/>
          </a:p>
        </p:txBody>
      </p:sp>
      <p:pic>
        <p:nvPicPr>
          <p:cNvPr id="18446" name="Picture 14" descr="Синдром кошачьего крика (cri du chat) - лечение в Италии"/>
          <p:cNvPicPr>
            <a:picLocks noChangeAspect="1" noChangeArrowheads="1"/>
          </p:cNvPicPr>
          <p:nvPr/>
        </p:nvPicPr>
        <p:blipFill>
          <a:blip r:embed="rId6" cstate="print">
            <a:lum/>
          </a:blip>
          <a:srcRect/>
          <a:stretch>
            <a:fillRect/>
          </a:stretch>
        </p:blipFill>
        <p:spPr bwMode="auto">
          <a:xfrm>
            <a:off x="642910" y="1071546"/>
            <a:ext cx="4134436" cy="200026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upload.wikimedia.org/wikipedia/commons/thumb/4/4e/ClubbingCF.JPG/330px-ClubbingCF.JPG"/>
          <p:cNvPicPr>
            <a:picLocks noChangeAspect="1" noChangeArrowheads="1"/>
          </p:cNvPicPr>
          <p:nvPr/>
        </p:nvPicPr>
        <p:blipFill>
          <a:blip r:embed="rId2" cstate="print"/>
          <a:srcRect/>
          <a:stretch>
            <a:fillRect/>
          </a:stretch>
        </p:blipFill>
        <p:spPr bwMode="auto">
          <a:xfrm>
            <a:off x="571472" y="3000372"/>
            <a:ext cx="2214578" cy="1657578"/>
          </a:xfrm>
          <a:prstGeom prst="rect">
            <a:avLst/>
          </a:prstGeom>
          <a:noFill/>
        </p:spPr>
      </p:pic>
      <p:pic>
        <p:nvPicPr>
          <p:cNvPr id="17414" name="Picture 6" descr="На рентгенограмі характерні фіброзні зміни"/>
          <p:cNvPicPr>
            <a:picLocks noChangeAspect="1" noChangeArrowheads="1"/>
          </p:cNvPicPr>
          <p:nvPr/>
        </p:nvPicPr>
        <p:blipFill>
          <a:blip r:embed="rId3" cstate="print"/>
          <a:srcRect/>
          <a:stretch>
            <a:fillRect/>
          </a:stretch>
        </p:blipFill>
        <p:spPr bwMode="auto">
          <a:xfrm>
            <a:off x="5286380" y="3857628"/>
            <a:ext cx="3643338" cy="2732504"/>
          </a:xfrm>
          <a:prstGeom prst="rect">
            <a:avLst/>
          </a:prstGeom>
          <a:noFill/>
        </p:spPr>
      </p:pic>
      <p:sp>
        <p:nvSpPr>
          <p:cNvPr id="5" name="Прямоугольник 4"/>
          <p:cNvSpPr/>
          <p:nvPr/>
        </p:nvSpPr>
        <p:spPr>
          <a:xfrm>
            <a:off x="428596" y="5214950"/>
            <a:ext cx="4500594" cy="1384995"/>
          </a:xfrm>
          <a:prstGeom prst="rect">
            <a:avLst/>
          </a:prstGeom>
        </p:spPr>
        <p:txBody>
          <a:bodyPr wrap="square">
            <a:spAutoFit/>
          </a:bodyPr>
          <a:lstStyle/>
          <a:p>
            <a:pPr algn="just"/>
            <a:r>
              <a:rPr lang="uk-UA" sz="1400" dirty="0" smtClean="0"/>
              <a:t>Муковісцидоз (кістозний фіброз) — це спадкове захворювання, спричинене дефектом гена </a:t>
            </a:r>
            <a:r>
              <a:rPr lang="en-GB" sz="1400" dirty="0" smtClean="0"/>
              <a:t>CFTR, </a:t>
            </a:r>
            <a:r>
              <a:rPr lang="uk-UA" sz="1400" dirty="0" smtClean="0"/>
              <a:t>що призводить до утворення густого липкого слизу в легенях, травній системі та інших органах, спричиняючи хронічні інфекції, проблеми з диханням та травленням.</a:t>
            </a:r>
            <a:endParaRPr lang="uk-UA" sz="1400" dirty="0"/>
          </a:p>
        </p:txBody>
      </p:sp>
      <p:sp>
        <p:nvSpPr>
          <p:cNvPr id="6" name="Прямоугольник 5"/>
          <p:cNvSpPr/>
          <p:nvPr/>
        </p:nvSpPr>
        <p:spPr>
          <a:xfrm>
            <a:off x="6429388" y="3214686"/>
            <a:ext cx="1701107" cy="369332"/>
          </a:xfrm>
          <a:prstGeom prst="rect">
            <a:avLst/>
          </a:prstGeom>
        </p:spPr>
        <p:txBody>
          <a:bodyPr wrap="none">
            <a:spAutoFit/>
          </a:bodyPr>
          <a:lstStyle/>
          <a:p>
            <a:r>
              <a:rPr lang="uk-UA" dirty="0" smtClean="0"/>
              <a:t>Муковісцидоз</a:t>
            </a:r>
            <a:endParaRPr lang="uk-UA" dirty="0"/>
          </a:p>
        </p:txBody>
      </p:sp>
      <p:sp>
        <p:nvSpPr>
          <p:cNvPr id="17416" name="AutoShape 8" descr="Анализ крови на муковисцидоз в Челябинске. Диагностика генетического  заболевания муковисцидоз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7418" name="Picture 10" descr="Анализ крови на муковисцидоз в Челябинске. Диагностика генетического  заболевания муковисцидоза."/>
          <p:cNvPicPr>
            <a:picLocks noChangeAspect="1" noChangeArrowheads="1"/>
          </p:cNvPicPr>
          <p:nvPr/>
        </p:nvPicPr>
        <p:blipFill>
          <a:blip r:embed="rId4" cstate="print"/>
          <a:srcRect r="3812"/>
          <a:stretch>
            <a:fillRect/>
          </a:stretch>
        </p:blipFill>
        <p:spPr bwMode="auto">
          <a:xfrm>
            <a:off x="3071802" y="3214686"/>
            <a:ext cx="2000264" cy="1690686"/>
          </a:xfrm>
          <a:prstGeom prst="rect">
            <a:avLst/>
          </a:prstGeom>
          <a:noFill/>
        </p:spPr>
      </p:pic>
      <p:sp>
        <p:nvSpPr>
          <p:cNvPr id="9" name="Прямоугольник 8"/>
          <p:cNvSpPr/>
          <p:nvPr/>
        </p:nvSpPr>
        <p:spPr>
          <a:xfrm>
            <a:off x="500034" y="1285860"/>
            <a:ext cx="8286808" cy="1384995"/>
          </a:xfrm>
          <a:prstGeom prst="rect">
            <a:avLst/>
          </a:prstGeom>
        </p:spPr>
        <p:txBody>
          <a:bodyPr wrap="square">
            <a:spAutoFit/>
          </a:bodyPr>
          <a:lstStyle/>
          <a:p>
            <a:pPr algn="just"/>
            <a:r>
              <a:rPr lang="uk-UA" sz="1400" dirty="0" smtClean="0"/>
              <a:t>Моногенна патологія – це група спадкових захворювань, спричинених мутацією лише одного гена, що призводить до порушення його функції і, як наслідок, серйозних клінічних проявів, як-от фенілкетонурія, муковісцидоз чи спинальна м'язова атрофія (СМА). Ці стани передаються від батьків, іноді прихованими носіями, і можуть бути домінантними (достатньо однієї мутації) або рецесивними (потрібні дві копії). Діагностика через ДНК-тестування дозволяє виявити ризики до вагітності, що є ключовим для планування.   </a:t>
            </a:r>
            <a:endParaRPr lang="uk-UA" sz="1400" dirty="0"/>
          </a:p>
        </p:txBody>
      </p:sp>
      <p:sp>
        <p:nvSpPr>
          <p:cNvPr id="10" name="Прямоугольник 9"/>
          <p:cNvSpPr/>
          <p:nvPr/>
        </p:nvSpPr>
        <p:spPr>
          <a:xfrm>
            <a:off x="3500430" y="857232"/>
            <a:ext cx="2560316" cy="369332"/>
          </a:xfrm>
          <a:prstGeom prst="rect">
            <a:avLst/>
          </a:prstGeom>
        </p:spPr>
        <p:txBody>
          <a:bodyPr wrap="none">
            <a:spAutoFit/>
          </a:bodyPr>
          <a:lstStyle/>
          <a:p>
            <a:r>
              <a:rPr lang="uk-UA" dirty="0" smtClean="0"/>
              <a:t>Моногенна патологія </a:t>
            </a:r>
            <a:endParaRPr lang="uk-U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285992"/>
            <a:ext cx="8501122" cy="1327149"/>
          </a:xfrm>
        </p:spPr>
        <p:txBody>
          <a:bodyPr>
            <a:normAutofit/>
          </a:bodyPr>
          <a:lstStyle/>
          <a:p>
            <a:pPr algn="ctr"/>
            <a:r>
              <a:rPr lang="uk-UA" sz="2400" dirty="0" smtClean="0"/>
              <a:t>Клінічна фізіологія, патофізіологія, медична генетика</a:t>
            </a:r>
            <a:endParaRPr lang="uk-UA" sz="2400" dirty="0"/>
          </a:p>
        </p:txBody>
      </p:sp>
      <p:pic>
        <p:nvPicPr>
          <p:cNvPr id="4" name="Picture 6" descr="Целиакия: клинические особенности"/>
          <p:cNvPicPr>
            <a:picLocks noChangeAspect="1" noChangeArrowheads="1"/>
          </p:cNvPicPr>
          <p:nvPr/>
        </p:nvPicPr>
        <p:blipFill>
          <a:blip r:embed="rId2" cstate="print"/>
          <a:srcRect/>
          <a:stretch>
            <a:fillRect/>
          </a:stretch>
        </p:blipFill>
        <p:spPr bwMode="auto">
          <a:xfrm>
            <a:off x="7429520" y="214290"/>
            <a:ext cx="1552573" cy="2107639"/>
          </a:xfrm>
          <a:prstGeom prst="rect">
            <a:avLst/>
          </a:prstGeom>
          <a:noFill/>
        </p:spPr>
      </p:pic>
      <p:sp>
        <p:nvSpPr>
          <p:cNvPr id="5" name="Прямоугольник 4"/>
          <p:cNvSpPr/>
          <p:nvPr/>
        </p:nvSpPr>
        <p:spPr>
          <a:xfrm>
            <a:off x="7786710" y="2357430"/>
            <a:ext cx="914033" cy="307777"/>
          </a:xfrm>
          <a:prstGeom prst="rect">
            <a:avLst/>
          </a:prstGeom>
        </p:spPr>
        <p:txBody>
          <a:bodyPr wrap="none">
            <a:spAutoFit/>
          </a:bodyPr>
          <a:lstStyle/>
          <a:p>
            <a:r>
              <a:rPr lang="uk-UA" sz="1400" dirty="0" smtClean="0">
                <a:solidFill>
                  <a:schemeClr val="bg1"/>
                </a:solidFill>
              </a:rPr>
              <a:t>Целіакія</a:t>
            </a:r>
            <a:endParaRPr lang="uk-UA" sz="1400" dirty="0">
              <a:solidFill>
                <a:schemeClr val="bg1"/>
              </a:solidFill>
            </a:endParaRPr>
          </a:p>
        </p:txBody>
      </p:sp>
      <p:sp>
        <p:nvSpPr>
          <p:cNvPr id="7" name="Прямоугольник 6"/>
          <p:cNvSpPr/>
          <p:nvPr/>
        </p:nvSpPr>
        <p:spPr>
          <a:xfrm>
            <a:off x="785786" y="6143644"/>
            <a:ext cx="1024639" cy="307777"/>
          </a:xfrm>
          <a:prstGeom prst="rect">
            <a:avLst/>
          </a:prstGeom>
        </p:spPr>
        <p:txBody>
          <a:bodyPr wrap="none">
            <a:spAutoFit/>
          </a:bodyPr>
          <a:lstStyle/>
          <a:p>
            <a:r>
              <a:rPr lang="uk-UA" sz="1400" dirty="0" smtClean="0"/>
              <a:t>Альбінізм</a:t>
            </a:r>
            <a:endParaRPr lang="uk-UA" sz="1400" dirty="0"/>
          </a:p>
        </p:txBody>
      </p:sp>
      <p:pic>
        <p:nvPicPr>
          <p:cNvPr id="27650" name="Picture 2" descr="Полідактилія — Вікіпедія"/>
          <p:cNvPicPr>
            <a:picLocks noChangeAspect="1" noChangeArrowheads="1"/>
          </p:cNvPicPr>
          <p:nvPr/>
        </p:nvPicPr>
        <p:blipFill>
          <a:blip r:embed="rId3" cstate="print"/>
          <a:srcRect/>
          <a:stretch>
            <a:fillRect/>
          </a:stretch>
        </p:blipFill>
        <p:spPr bwMode="auto">
          <a:xfrm>
            <a:off x="6215074" y="4500570"/>
            <a:ext cx="2687644" cy="1762098"/>
          </a:xfrm>
          <a:prstGeom prst="rect">
            <a:avLst/>
          </a:prstGeom>
          <a:noFill/>
        </p:spPr>
      </p:pic>
      <p:sp>
        <p:nvSpPr>
          <p:cNvPr id="9" name="Прямоугольник 8"/>
          <p:cNvSpPr/>
          <p:nvPr/>
        </p:nvSpPr>
        <p:spPr>
          <a:xfrm>
            <a:off x="6929454" y="6286520"/>
            <a:ext cx="1324402" cy="307777"/>
          </a:xfrm>
          <a:prstGeom prst="rect">
            <a:avLst/>
          </a:prstGeom>
        </p:spPr>
        <p:txBody>
          <a:bodyPr wrap="none">
            <a:spAutoFit/>
          </a:bodyPr>
          <a:lstStyle/>
          <a:p>
            <a:r>
              <a:rPr lang="uk-UA" sz="1400" dirty="0" smtClean="0"/>
              <a:t>Полідактилія</a:t>
            </a:r>
            <a:endParaRPr lang="uk-UA" sz="1400" dirty="0"/>
          </a:p>
        </p:txBody>
      </p:sp>
      <p:sp>
        <p:nvSpPr>
          <p:cNvPr id="27652" name="AutoShape 4" descr="Альбінізм - причини, симптоми, види та лікуванн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7654" name="Picture 6" descr="Альбінізм - причини, симптоми, види та лікування"/>
          <p:cNvPicPr>
            <a:picLocks noChangeAspect="1" noChangeArrowheads="1"/>
          </p:cNvPicPr>
          <p:nvPr/>
        </p:nvPicPr>
        <p:blipFill>
          <a:blip r:embed="rId4" cstate="print"/>
          <a:srcRect/>
          <a:stretch>
            <a:fillRect/>
          </a:stretch>
        </p:blipFill>
        <p:spPr bwMode="auto">
          <a:xfrm>
            <a:off x="285720" y="4409376"/>
            <a:ext cx="2428892" cy="1605638"/>
          </a:xfrm>
          <a:prstGeom prst="rect">
            <a:avLst/>
          </a:prstGeom>
          <a:noFill/>
        </p:spPr>
      </p:pic>
      <p:pic>
        <p:nvPicPr>
          <p:cNvPr id="27656" name="Picture 8" descr="Набута гемофілія типу А: особливості діагностики та лікування | Health-ua"/>
          <p:cNvPicPr>
            <a:picLocks noChangeAspect="1" noChangeArrowheads="1"/>
          </p:cNvPicPr>
          <p:nvPr/>
        </p:nvPicPr>
        <p:blipFill>
          <a:blip r:embed="rId5" cstate="print"/>
          <a:srcRect/>
          <a:stretch>
            <a:fillRect/>
          </a:stretch>
        </p:blipFill>
        <p:spPr bwMode="auto">
          <a:xfrm>
            <a:off x="214282" y="214290"/>
            <a:ext cx="3714776" cy="1331094"/>
          </a:xfrm>
          <a:prstGeom prst="rect">
            <a:avLst/>
          </a:prstGeom>
          <a:noFill/>
        </p:spPr>
      </p:pic>
      <p:sp>
        <p:nvSpPr>
          <p:cNvPr id="13" name="Прямоугольник 12"/>
          <p:cNvSpPr/>
          <p:nvPr/>
        </p:nvSpPr>
        <p:spPr>
          <a:xfrm>
            <a:off x="1357290" y="1643050"/>
            <a:ext cx="1290738" cy="369332"/>
          </a:xfrm>
          <a:prstGeom prst="rect">
            <a:avLst/>
          </a:prstGeom>
        </p:spPr>
        <p:txBody>
          <a:bodyPr wrap="none">
            <a:spAutoFit/>
          </a:bodyPr>
          <a:lstStyle/>
          <a:p>
            <a:r>
              <a:rPr lang="uk-UA" dirty="0" smtClean="0">
                <a:solidFill>
                  <a:schemeClr val="bg1"/>
                </a:solidFill>
              </a:rPr>
              <a:t>Гемофілія</a:t>
            </a:r>
            <a:endParaRPr lang="uk-UA" dirty="0">
              <a:solidFill>
                <a:schemeClr val="bg1"/>
              </a:solidFill>
            </a:endParaRPr>
          </a:p>
        </p:txBody>
      </p:sp>
      <p:pic>
        <p:nvPicPr>
          <p:cNvPr id="27658" name="Picture 10" descr="Синдром Марфана - симптоми і лікування. Дігностика і причини | xMedicin"/>
          <p:cNvPicPr>
            <a:picLocks noChangeAspect="1" noChangeArrowheads="1"/>
          </p:cNvPicPr>
          <p:nvPr/>
        </p:nvPicPr>
        <p:blipFill>
          <a:blip r:embed="rId6" cstate="print"/>
          <a:srcRect/>
          <a:stretch>
            <a:fillRect/>
          </a:stretch>
        </p:blipFill>
        <p:spPr bwMode="auto">
          <a:xfrm>
            <a:off x="3071802" y="4500570"/>
            <a:ext cx="2752725" cy="1657351"/>
          </a:xfrm>
          <a:prstGeom prst="rect">
            <a:avLst/>
          </a:prstGeom>
          <a:noFill/>
        </p:spPr>
      </p:pic>
      <p:sp>
        <p:nvSpPr>
          <p:cNvPr id="15" name="Прямоугольник 14"/>
          <p:cNvSpPr/>
          <p:nvPr/>
        </p:nvSpPr>
        <p:spPr>
          <a:xfrm>
            <a:off x="3428992" y="6215082"/>
            <a:ext cx="1739579" cy="307777"/>
          </a:xfrm>
          <a:prstGeom prst="rect">
            <a:avLst/>
          </a:prstGeom>
        </p:spPr>
        <p:txBody>
          <a:bodyPr wrap="none">
            <a:spAutoFit/>
          </a:bodyPr>
          <a:lstStyle/>
          <a:p>
            <a:r>
              <a:rPr lang="uk-UA" sz="1400" dirty="0" smtClean="0"/>
              <a:t>синдром </a:t>
            </a:r>
            <a:r>
              <a:rPr lang="uk-UA" sz="1400" dirty="0" err="1" smtClean="0"/>
              <a:t>Марфана</a:t>
            </a:r>
            <a:endParaRPr lang="uk-UA" sz="1400" dirty="0"/>
          </a:p>
        </p:txBody>
      </p:sp>
      <p:pic>
        <p:nvPicPr>
          <p:cNvPr id="27660" name="Picture 12" descr="Гемофилия - причины, симптомы, диагностика и лечение"/>
          <p:cNvPicPr>
            <a:picLocks noChangeAspect="1" noChangeArrowheads="1"/>
          </p:cNvPicPr>
          <p:nvPr/>
        </p:nvPicPr>
        <p:blipFill>
          <a:blip r:embed="rId7" cstate="print"/>
          <a:srcRect/>
          <a:stretch>
            <a:fillRect/>
          </a:stretch>
        </p:blipFill>
        <p:spPr bwMode="auto">
          <a:xfrm>
            <a:off x="4357686" y="1071546"/>
            <a:ext cx="1905000" cy="1085850"/>
          </a:xfrm>
          <a:prstGeom prst="rect">
            <a:avLst/>
          </a:prstGeom>
          <a:noFill/>
        </p:spPr>
      </p:pic>
      <p:sp>
        <p:nvSpPr>
          <p:cNvPr id="17" name="Прямоугольник 16"/>
          <p:cNvSpPr/>
          <p:nvPr/>
        </p:nvSpPr>
        <p:spPr>
          <a:xfrm>
            <a:off x="4714876" y="2285992"/>
            <a:ext cx="1290738" cy="369332"/>
          </a:xfrm>
          <a:prstGeom prst="rect">
            <a:avLst/>
          </a:prstGeom>
        </p:spPr>
        <p:txBody>
          <a:bodyPr wrap="none">
            <a:spAutoFit/>
          </a:bodyPr>
          <a:lstStyle/>
          <a:p>
            <a:r>
              <a:rPr lang="uk-UA" dirty="0" smtClean="0">
                <a:solidFill>
                  <a:schemeClr val="bg1"/>
                </a:solidFill>
              </a:rPr>
              <a:t>Гемофілія</a:t>
            </a:r>
            <a:endParaRPr lang="uk-UA"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868" y="5000636"/>
            <a:ext cx="5357850" cy="1384995"/>
          </a:xfrm>
          <a:prstGeom prst="rect">
            <a:avLst/>
          </a:prstGeom>
          <a:ln>
            <a:solidFill>
              <a:schemeClr val="tx1"/>
            </a:solidFill>
          </a:ln>
        </p:spPr>
        <p:txBody>
          <a:bodyPr wrap="square">
            <a:spAutoFit/>
          </a:bodyPr>
          <a:lstStyle/>
          <a:p>
            <a:pPr algn="just"/>
            <a:r>
              <a:rPr lang="uk-UA" sz="1200" b="1" dirty="0" smtClean="0">
                <a:solidFill>
                  <a:schemeClr val="accent6">
                    <a:lumMod val="75000"/>
                  </a:schemeClr>
                </a:solidFill>
              </a:rPr>
              <a:t>Медична генетика </a:t>
            </a:r>
            <a:r>
              <a:rPr lang="uk-UA" sz="1200" dirty="0" smtClean="0"/>
              <a:t>(генетика людини, клінічна генетика, генопатологія) - це наука, що вивчає явища спадковості й мінливості в різних популяціях людей, особливості прояву та розвитку нормальних і патологічних ознак, залежності захворювань від генетичних або епігенетичних аномалій а також виявляє, профілактує а лікує спадкові хвороби, розробляє шляхи запобігання впливу негативних факторів середовища на спадковість людини.</a:t>
            </a:r>
            <a:endParaRPr lang="uk-UA" sz="1200" dirty="0"/>
          </a:p>
        </p:txBody>
      </p:sp>
      <p:sp>
        <p:nvSpPr>
          <p:cNvPr id="3" name="Прямоугольник 2"/>
          <p:cNvSpPr/>
          <p:nvPr/>
        </p:nvSpPr>
        <p:spPr>
          <a:xfrm>
            <a:off x="285720" y="714356"/>
            <a:ext cx="4714908" cy="2308324"/>
          </a:xfrm>
          <a:prstGeom prst="rect">
            <a:avLst/>
          </a:prstGeom>
          <a:ln>
            <a:solidFill>
              <a:schemeClr val="tx1"/>
            </a:solidFill>
          </a:ln>
        </p:spPr>
        <p:txBody>
          <a:bodyPr wrap="square">
            <a:spAutoFit/>
          </a:bodyPr>
          <a:lstStyle/>
          <a:p>
            <a:pPr algn="just"/>
            <a:r>
              <a:rPr lang="uk-UA" sz="1200" b="1" dirty="0" smtClean="0">
                <a:solidFill>
                  <a:schemeClr val="accent6">
                    <a:lumMod val="75000"/>
                  </a:schemeClr>
                </a:solidFill>
              </a:rPr>
              <a:t>Клінічна фізіологія </a:t>
            </a:r>
            <a:r>
              <a:rPr lang="uk-UA" sz="1200" dirty="0" smtClean="0"/>
              <a:t>- це наука, що вивчає закономірності функцій та процесів у цілісному організмі та його частинах (системах, органах, тканинах, клітинах), механізми й закономірності життєдіяльності організму на різних етапах онто- і філогенезу у взаємодії з навколишнім середовищем </a:t>
            </a:r>
            <a:r>
              <a:rPr lang="en-US" sz="1200" dirty="0" smtClean="0"/>
              <a:t>(</a:t>
            </a:r>
            <a:r>
              <a:rPr lang="uk-UA" sz="1200" dirty="0" smtClean="0"/>
              <a:t>тобто у динаміці життєвих процесів) та аналізує, як саме збої в нормальних функціях призводять до розвитку хвороб (наприклад, порушення роботи серця або гормональні дисбаланси). Клінічна фізіологія використовує фізіологічні методи дослідження для виявлення патології та постановки діагнозу, допомагає визначити найефективніші способи відновлення нормальних функцій організму. </a:t>
            </a:r>
            <a:endParaRPr lang="uk-UA" sz="1200" dirty="0"/>
          </a:p>
        </p:txBody>
      </p:sp>
      <p:sp>
        <p:nvSpPr>
          <p:cNvPr id="4" name="Прямоугольник 3"/>
          <p:cNvSpPr/>
          <p:nvPr/>
        </p:nvSpPr>
        <p:spPr>
          <a:xfrm>
            <a:off x="5286380" y="785794"/>
            <a:ext cx="3571900" cy="2492990"/>
          </a:xfrm>
          <a:prstGeom prst="rect">
            <a:avLst/>
          </a:prstGeom>
          <a:ln>
            <a:solidFill>
              <a:schemeClr val="tx1"/>
            </a:solidFill>
          </a:ln>
        </p:spPr>
        <p:txBody>
          <a:bodyPr wrap="square">
            <a:spAutoFit/>
          </a:bodyPr>
          <a:lstStyle/>
          <a:p>
            <a:pPr algn="just"/>
            <a:r>
              <a:rPr lang="uk-UA" sz="1200" b="1" dirty="0" smtClean="0">
                <a:solidFill>
                  <a:schemeClr val="accent6">
                    <a:lumMod val="75000"/>
                  </a:schemeClr>
                </a:solidFill>
              </a:rPr>
              <a:t>Патофізіологія </a:t>
            </a:r>
            <a:r>
              <a:rPr lang="uk-UA" sz="1200" dirty="0" smtClean="0"/>
              <a:t>- це наука, що вивчає життєдіяльність хворого організму. Патофізіологія займає одне з провідних місць в системі науково-теоретичної підготовки лікаря, оскільки допомагає трактувати основні поняття загальної нозології, інтерпретувати причини, механізми розвитку та прояви типових патологічних процесів та найбільш поширених захворювань, аналізувати, робити висновки щодо причин і механізмів функціональних, метаболічних, структурних порушень органів та систем організму при захворюваннях. </a:t>
            </a:r>
            <a:endParaRPr lang="uk-UA" sz="1200" dirty="0"/>
          </a:p>
        </p:txBody>
      </p:sp>
      <p:sp>
        <p:nvSpPr>
          <p:cNvPr id="1026" name="AutoShape 2" descr="1.1: Що таке патофізіологія? - LibreTexts - Ukrayins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028" name="Picture 4" descr="1.1: Що таке патофізіологія? - LibreTexts - Ukrayinska"/>
          <p:cNvPicPr>
            <a:picLocks noChangeAspect="1" noChangeArrowheads="1"/>
          </p:cNvPicPr>
          <p:nvPr/>
        </p:nvPicPr>
        <p:blipFill>
          <a:blip r:embed="rId2" cstate="print"/>
          <a:srcRect/>
          <a:stretch>
            <a:fillRect/>
          </a:stretch>
        </p:blipFill>
        <p:spPr bwMode="auto">
          <a:xfrm>
            <a:off x="6143636" y="3500438"/>
            <a:ext cx="2786082" cy="1235339"/>
          </a:xfrm>
          <a:prstGeom prst="rect">
            <a:avLst/>
          </a:prstGeom>
          <a:noFill/>
        </p:spPr>
      </p:pic>
      <p:pic>
        <p:nvPicPr>
          <p:cNvPr id="1030" name="Picture 6" descr="ПАТОФІЗІОЛОГІЯ - презентація з різне"/>
          <p:cNvPicPr>
            <a:picLocks noChangeAspect="1" noChangeArrowheads="1"/>
          </p:cNvPicPr>
          <p:nvPr/>
        </p:nvPicPr>
        <p:blipFill>
          <a:blip r:embed="rId3" cstate="print">
            <a:lum contrast="10000"/>
          </a:blip>
          <a:srcRect/>
          <a:stretch>
            <a:fillRect/>
          </a:stretch>
        </p:blipFill>
        <p:spPr bwMode="auto">
          <a:xfrm>
            <a:off x="3786182" y="3357562"/>
            <a:ext cx="2097331" cy="1571636"/>
          </a:xfrm>
          <a:prstGeom prst="rect">
            <a:avLst/>
          </a:prstGeom>
          <a:noFill/>
        </p:spPr>
      </p:pic>
      <p:pic>
        <p:nvPicPr>
          <p:cNvPr id="1032" name="Picture 8" descr="Студентів та аспірантів запрошують на онлайн-курс «Медична генетика- 2024»  – Львівський національний медичний університет"/>
          <p:cNvPicPr>
            <a:picLocks noChangeAspect="1" noChangeArrowheads="1"/>
          </p:cNvPicPr>
          <p:nvPr/>
        </p:nvPicPr>
        <p:blipFill>
          <a:blip r:embed="rId4" cstate="print"/>
          <a:srcRect/>
          <a:stretch>
            <a:fillRect/>
          </a:stretch>
        </p:blipFill>
        <p:spPr bwMode="auto">
          <a:xfrm>
            <a:off x="428596" y="4857760"/>
            <a:ext cx="2705100" cy="1685926"/>
          </a:xfrm>
          <a:prstGeom prst="rect">
            <a:avLst/>
          </a:prstGeom>
          <a:noFill/>
        </p:spPr>
      </p:pic>
      <p:pic>
        <p:nvPicPr>
          <p:cNvPr id="1034" name="Picture 10" descr="Фізіологія як наука | Тест на 20 запитань. Фізіологія"/>
          <p:cNvPicPr>
            <a:picLocks noChangeAspect="1" noChangeArrowheads="1"/>
          </p:cNvPicPr>
          <p:nvPr/>
        </p:nvPicPr>
        <p:blipFill>
          <a:blip r:embed="rId5" cstate="print"/>
          <a:srcRect/>
          <a:stretch>
            <a:fillRect/>
          </a:stretch>
        </p:blipFill>
        <p:spPr bwMode="auto">
          <a:xfrm>
            <a:off x="428596" y="3143248"/>
            <a:ext cx="2867025" cy="150495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Книга «Клінічна фізіологія» – , купити за ціною 276 на YAKABOO:  978-617-505-192-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030" name="Picture 6" descr="Клінічна фізіологія: підручник / В.I. Філімонов, Д.I. Маракушин, К.В.  Тарасова та ін. — 2-е видання"/>
          <p:cNvPicPr>
            <a:picLocks noChangeAspect="1" noChangeArrowheads="1"/>
          </p:cNvPicPr>
          <p:nvPr/>
        </p:nvPicPr>
        <p:blipFill>
          <a:blip r:embed="rId2" cstate="print"/>
          <a:srcRect/>
          <a:stretch>
            <a:fillRect/>
          </a:stretch>
        </p:blipFill>
        <p:spPr bwMode="auto">
          <a:xfrm>
            <a:off x="5715009" y="1456792"/>
            <a:ext cx="2500330" cy="3548579"/>
          </a:xfrm>
          <a:prstGeom prst="rect">
            <a:avLst/>
          </a:prstGeom>
          <a:noFill/>
        </p:spPr>
      </p:pic>
      <p:pic>
        <p:nvPicPr>
          <p:cNvPr id="8194" name="Picture 2" descr="ᐉ Книга Володимир Філімонов «Клінічна фізіологія» 978-617-505-192-4 • Краща  ціна в Києві, Україні • Купити в Епіцентр"/>
          <p:cNvPicPr>
            <a:picLocks noChangeAspect="1" noChangeArrowheads="1"/>
          </p:cNvPicPr>
          <p:nvPr/>
        </p:nvPicPr>
        <p:blipFill>
          <a:blip r:embed="rId3" cstate="print"/>
          <a:srcRect/>
          <a:stretch>
            <a:fillRect/>
          </a:stretch>
        </p:blipFill>
        <p:spPr bwMode="auto">
          <a:xfrm>
            <a:off x="857224" y="1428736"/>
            <a:ext cx="2214578" cy="3251950"/>
          </a:xfrm>
          <a:prstGeom prst="rect">
            <a:avLst/>
          </a:prstGeom>
          <a:noFill/>
        </p:spPr>
      </p:pic>
      <p:sp>
        <p:nvSpPr>
          <p:cNvPr id="7" name="Прямоугольник 6"/>
          <p:cNvSpPr/>
          <p:nvPr/>
        </p:nvSpPr>
        <p:spPr>
          <a:xfrm>
            <a:off x="5500694" y="5214950"/>
            <a:ext cx="3428992" cy="830997"/>
          </a:xfrm>
          <a:prstGeom prst="rect">
            <a:avLst/>
          </a:prstGeom>
        </p:spPr>
        <p:txBody>
          <a:bodyPr wrap="square">
            <a:spAutoFit/>
          </a:bodyPr>
          <a:lstStyle/>
          <a:p>
            <a:pPr algn="just"/>
            <a:r>
              <a:rPr lang="uk-UA" sz="1200" dirty="0" smtClean="0"/>
              <a:t>Клінічна фізіологія: підручник, за ред. В. І. Філімонова, Д. І. Маракушина. – 2-е видання. - Всеукраїнське спеціалізоване видавництво «Медицина», 2022. – 776 с.</a:t>
            </a:r>
            <a:endParaRPr lang="uk-UA" sz="1200" dirty="0"/>
          </a:p>
        </p:txBody>
      </p:sp>
      <p:sp>
        <p:nvSpPr>
          <p:cNvPr id="8" name="Прямоугольник 7"/>
          <p:cNvSpPr/>
          <p:nvPr/>
        </p:nvSpPr>
        <p:spPr>
          <a:xfrm>
            <a:off x="357158" y="5000636"/>
            <a:ext cx="3071834" cy="830997"/>
          </a:xfrm>
          <a:prstGeom prst="rect">
            <a:avLst/>
          </a:prstGeom>
        </p:spPr>
        <p:txBody>
          <a:bodyPr wrap="square">
            <a:spAutoFit/>
          </a:bodyPr>
          <a:lstStyle/>
          <a:p>
            <a:pPr algn="just"/>
            <a:r>
              <a:rPr lang="uk-UA" sz="1200" dirty="0" smtClean="0"/>
              <a:t>Клінічна фізіологія: підручник, за ред. В. І. Філімонова. – 1-е видання. – Всеукраїнське спеціалізоване видання </a:t>
            </a:r>
            <a:r>
              <a:rPr lang="uk-UA" sz="1200" dirty="0" err="1" smtClean="0"/>
              <a:t>“Медицина”</a:t>
            </a:r>
            <a:r>
              <a:rPr lang="uk-UA" sz="1200" dirty="0" smtClean="0"/>
              <a:t>, 2013 – 736 с.</a:t>
            </a:r>
            <a:endParaRPr lang="uk-UA" sz="1200" dirty="0"/>
          </a:p>
        </p:txBody>
      </p:sp>
      <p:sp>
        <p:nvSpPr>
          <p:cNvPr id="9" name="Прямоугольник 8"/>
          <p:cNvSpPr/>
          <p:nvPr/>
        </p:nvSpPr>
        <p:spPr>
          <a:xfrm>
            <a:off x="2500298" y="857232"/>
            <a:ext cx="4716356" cy="369332"/>
          </a:xfrm>
          <a:prstGeom prst="rect">
            <a:avLst/>
          </a:prstGeom>
        </p:spPr>
        <p:txBody>
          <a:bodyPr wrap="none">
            <a:spAutoFit/>
          </a:bodyPr>
          <a:lstStyle/>
          <a:p>
            <a:r>
              <a:rPr lang="uk-UA" b="1" dirty="0" smtClean="0">
                <a:solidFill>
                  <a:schemeClr val="accent6">
                    <a:lumMod val="75000"/>
                  </a:schemeClr>
                </a:solidFill>
              </a:rPr>
              <a:t>ПІДРУЧНИКИ з клінічної фізіології</a:t>
            </a:r>
            <a:endParaRPr lang="uk-UA" b="1" dirty="0">
              <a:solidFill>
                <a:schemeClr val="accent6">
                  <a:lumMod val="7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857232"/>
            <a:ext cx="8501122" cy="1046440"/>
          </a:xfrm>
          <a:prstGeom prst="rect">
            <a:avLst/>
          </a:prstGeom>
        </p:spPr>
        <p:txBody>
          <a:bodyPr wrap="square">
            <a:spAutoFit/>
          </a:bodyPr>
          <a:lstStyle/>
          <a:p>
            <a:pPr algn="just"/>
            <a:r>
              <a:rPr lang="uk-UA" sz="1400" b="1" dirty="0" smtClean="0">
                <a:solidFill>
                  <a:schemeClr val="accent6">
                    <a:lumMod val="75000"/>
                  </a:schemeClr>
                </a:solidFill>
              </a:rPr>
              <a:t>Патологічна фізіологія </a:t>
            </a:r>
            <a:r>
              <a:rPr lang="uk-UA" sz="1400" dirty="0" smtClean="0"/>
              <a:t>(патофізіологія) — </a:t>
            </a:r>
            <a:r>
              <a:rPr lang="uk-UA" sz="1200" dirty="0" smtClean="0"/>
              <a:t>це наука, що вивчає загальні закономірності виникнення, розвитку та завершення хвороби, тобто фізіологію хворого організму; вона досліджує, як і чому змінюються функції клітин, тканин, органів та систем у відповідь на шкідливі чинники, закладаючи основи для розуміння механізмів захворювань і принципів діагностики та лікування. Її розділи включають загальну нозологію (науку про хворобу) та патофізіологію окремих органів і систем. </a:t>
            </a:r>
            <a:endParaRPr lang="uk-UA" sz="1200" dirty="0"/>
          </a:p>
        </p:txBody>
      </p:sp>
      <p:sp>
        <p:nvSpPr>
          <p:cNvPr id="4" name="Прямоугольник 3"/>
          <p:cNvSpPr/>
          <p:nvPr/>
        </p:nvSpPr>
        <p:spPr>
          <a:xfrm>
            <a:off x="428596" y="2143116"/>
            <a:ext cx="3000396" cy="830997"/>
          </a:xfrm>
          <a:prstGeom prst="rect">
            <a:avLst/>
          </a:prstGeom>
          <a:ln>
            <a:solidFill>
              <a:schemeClr val="tx1"/>
            </a:solidFill>
          </a:ln>
        </p:spPr>
        <p:txBody>
          <a:bodyPr wrap="square">
            <a:spAutoFit/>
          </a:bodyPr>
          <a:lstStyle/>
          <a:p>
            <a:pPr algn="just"/>
            <a:r>
              <a:rPr lang="uk-UA" sz="1200" b="1" dirty="0" smtClean="0"/>
              <a:t>1. Визначення сутності хвороби</a:t>
            </a:r>
            <a:r>
              <a:rPr lang="uk-UA" sz="1200" dirty="0" smtClean="0"/>
              <a:t>: </a:t>
            </a:r>
          </a:p>
          <a:p>
            <a:pPr algn="just"/>
            <a:r>
              <a:rPr lang="uk-UA" sz="1200" dirty="0" smtClean="0"/>
              <a:t>Розуміння причин, умов виникнення та механізмів розвитку патологічних процесів. </a:t>
            </a:r>
            <a:endParaRPr lang="uk-UA" sz="1200" dirty="0"/>
          </a:p>
        </p:txBody>
      </p:sp>
      <p:sp>
        <p:nvSpPr>
          <p:cNvPr id="6" name="Прямоугольник 5"/>
          <p:cNvSpPr/>
          <p:nvPr/>
        </p:nvSpPr>
        <p:spPr>
          <a:xfrm>
            <a:off x="2928926" y="3000372"/>
            <a:ext cx="3000380" cy="830997"/>
          </a:xfrm>
          <a:prstGeom prst="rect">
            <a:avLst/>
          </a:prstGeom>
          <a:ln>
            <a:solidFill>
              <a:schemeClr val="tx1"/>
            </a:solidFill>
          </a:ln>
        </p:spPr>
        <p:txBody>
          <a:bodyPr wrap="square">
            <a:spAutoFit/>
          </a:bodyPr>
          <a:lstStyle/>
          <a:p>
            <a:pPr algn="just"/>
            <a:r>
              <a:rPr lang="uk-UA" sz="1200" b="1" dirty="0" smtClean="0"/>
              <a:t>2. Вивчення механізмів</a:t>
            </a:r>
            <a:r>
              <a:rPr lang="uk-UA" sz="1200" dirty="0" smtClean="0"/>
              <a:t>: </a:t>
            </a:r>
          </a:p>
          <a:p>
            <a:pPr algn="just"/>
            <a:r>
              <a:rPr lang="uk-UA" sz="1200" dirty="0" smtClean="0"/>
              <a:t>Дослідження, як організм реагує на хворобу, а також механізмів одужання та компенсації.</a:t>
            </a:r>
            <a:endParaRPr lang="uk-UA" sz="1200" dirty="0"/>
          </a:p>
        </p:txBody>
      </p:sp>
      <p:sp>
        <p:nvSpPr>
          <p:cNvPr id="7" name="Прямоугольник 6"/>
          <p:cNvSpPr/>
          <p:nvPr/>
        </p:nvSpPr>
        <p:spPr>
          <a:xfrm>
            <a:off x="5572132" y="3857628"/>
            <a:ext cx="3143256" cy="830997"/>
          </a:xfrm>
          <a:prstGeom prst="rect">
            <a:avLst/>
          </a:prstGeom>
          <a:ln>
            <a:solidFill>
              <a:schemeClr val="tx1"/>
            </a:solidFill>
          </a:ln>
        </p:spPr>
        <p:txBody>
          <a:bodyPr wrap="square">
            <a:spAutoFit/>
          </a:bodyPr>
          <a:lstStyle/>
          <a:p>
            <a:pPr algn="just"/>
            <a:r>
              <a:rPr lang="uk-UA" sz="1200" b="1" dirty="0" smtClean="0"/>
              <a:t>3. Обґрунтування діагностики та лікування</a:t>
            </a:r>
            <a:r>
              <a:rPr lang="uk-UA" sz="1200" dirty="0" smtClean="0"/>
              <a:t>: </a:t>
            </a:r>
          </a:p>
          <a:p>
            <a:pPr algn="just"/>
            <a:r>
              <a:rPr lang="uk-UA" sz="1200" dirty="0" smtClean="0"/>
              <a:t>Розробка принципів виявлення та лікування захворювань.</a:t>
            </a:r>
            <a:endParaRPr lang="uk-UA" sz="1200" dirty="0"/>
          </a:p>
        </p:txBody>
      </p:sp>
      <p:sp>
        <p:nvSpPr>
          <p:cNvPr id="8" name="Прямоугольник 7"/>
          <p:cNvSpPr/>
          <p:nvPr/>
        </p:nvSpPr>
        <p:spPr>
          <a:xfrm>
            <a:off x="3929058" y="2143116"/>
            <a:ext cx="4265911" cy="369332"/>
          </a:xfrm>
          <a:prstGeom prst="rect">
            <a:avLst/>
          </a:prstGeom>
        </p:spPr>
        <p:txBody>
          <a:bodyPr wrap="none">
            <a:spAutoFit/>
          </a:bodyPr>
          <a:lstStyle/>
          <a:p>
            <a:r>
              <a:rPr lang="uk-UA" b="1" dirty="0" smtClean="0"/>
              <a:t>Основні завдання патофізіології</a:t>
            </a:r>
            <a:endParaRPr lang="uk-UA" dirty="0"/>
          </a:p>
        </p:txBody>
      </p:sp>
      <p:cxnSp>
        <p:nvCxnSpPr>
          <p:cNvPr id="10" name="Прямая со стрелкой 9"/>
          <p:cNvCxnSpPr>
            <a:stCxn id="8" idx="2"/>
          </p:cNvCxnSpPr>
          <p:nvPr/>
        </p:nvCxnSpPr>
        <p:spPr>
          <a:xfrm rot="5400000">
            <a:off x="4715855" y="1297023"/>
            <a:ext cx="130734" cy="25615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stCxn id="8" idx="2"/>
          </p:cNvCxnSpPr>
          <p:nvPr/>
        </p:nvCxnSpPr>
        <p:spPr>
          <a:xfrm rot="5400000">
            <a:off x="5465954" y="2332874"/>
            <a:ext cx="416486" cy="7756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8" idx="2"/>
          </p:cNvCxnSpPr>
          <p:nvPr/>
        </p:nvCxnSpPr>
        <p:spPr>
          <a:xfrm rot="16200000" flipH="1">
            <a:off x="6001739" y="2572723"/>
            <a:ext cx="1273742" cy="11531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4214810" y="5286388"/>
            <a:ext cx="4572000" cy="830997"/>
          </a:xfrm>
          <a:prstGeom prst="rect">
            <a:avLst/>
          </a:prstGeom>
        </p:spPr>
        <p:txBody>
          <a:bodyPr>
            <a:spAutoFit/>
          </a:bodyPr>
          <a:lstStyle/>
          <a:p>
            <a:pPr algn="just"/>
            <a:r>
              <a:rPr lang="uk-UA" sz="1200" dirty="0" smtClean="0"/>
              <a:t>Патофізіологія є фундаментальною дисципліною в медицині, що пов'язує нормальну фізіологію з клінічною медициною, допомагаючи зрозуміти, як нормальні функції порушуються і як їх відновити. </a:t>
            </a:r>
            <a:endParaRPr lang="uk-UA" sz="1200" dirty="0"/>
          </a:p>
        </p:txBody>
      </p:sp>
      <p:sp>
        <p:nvSpPr>
          <p:cNvPr id="25604" name="AutoShape 4" descr="Скачать картинки Патофизиология, стоковые фото Патофизиология в хорошем  качестве | DepositPhot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5606" name="AutoShape 6" descr="Врач показывает информацию: патофизиология — стоковое фото"/>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5608" name="AutoShape 8" descr="Врач показывает информацию: патофизиология — стоковое фото"/>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5612" name="Picture 12" descr="Pathophysiology: Cardiopulmonary System by Sci Genius Lab | TPT"/>
          <p:cNvPicPr>
            <a:picLocks noChangeAspect="1" noChangeArrowheads="1"/>
          </p:cNvPicPr>
          <p:nvPr/>
        </p:nvPicPr>
        <p:blipFill>
          <a:blip r:embed="rId2" cstate="print"/>
          <a:srcRect/>
          <a:stretch>
            <a:fillRect/>
          </a:stretch>
        </p:blipFill>
        <p:spPr bwMode="auto">
          <a:xfrm>
            <a:off x="571472" y="4214818"/>
            <a:ext cx="3333750" cy="1866901"/>
          </a:xfrm>
          <a:prstGeom prst="rect">
            <a:avLst/>
          </a:prstGeom>
          <a:noFill/>
          <a:ln>
            <a:solidFill>
              <a:schemeClr val="accent2"/>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71472" y="5286388"/>
            <a:ext cx="3429008" cy="830997"/>
          </a:xfrm>
          <a:prstGeom prst="rect">
            <a:avLst/>
          </a:prstGeom>
        </p:spPr>
        <p:txBody>
          <a:bodyPr wrap="square">
            <a:spAutoFit/>
          </a:bodyPr>
          <a:lstStyle/>
          <a:p>
            <a:pPr algn="just"/>
            <a:r>
              <a:rPr lang="uk-UA" sz="1200" dirty="0" smtClean="0"/>
              <a:t>Патофізіологія: в 2 т. Т 2. Патофізіологія: підручник для студентів вищих мед. навч. заклад./ О.В. Атаман. – Вінниця: Нова Книга, 2018.- 444с</a:t>
            </a:r>
            <a:endParaRPr lang="uk-UA" sz="1200" dirty="0"/>
          </a:p>
        </p:txBody>
      </p:sp>
      <p:pic>
        <p:nvPicPr>
          <p:cNvPr id="23559" name="Picture 7" descr="Патофізіологія. Т.1. Загальна патологія"/>
          <p:cNvPicPr>
            <a:picLocks noChangeAspect="1" noChangeArrowheads="1"/>
          </p:cNvPicPr>
          <p:nvPr/>
        </p:nvPicPr>
        <p:blipFill>
          <a:blip r:embed="rId2" cstate="print"/>
          <a:srcRect/>
          <a:stretch>
            <a:fillRect/>
          </a:stretch>
        </p:blipFill>
        <p:spPr bwMode="auto">
          <a:xfrm>
            <a:off x="714348" y="1285860"/>
            <a:ext cx="3143272" cy="3494271"/>
          </a:xfrm>
          <a:prstGeom prst="rect">
            <a:avLst/>
          </a:prstGeom>
          <a:noFill/>
          <a:ln>
            <a:solidFill>
              <a:schemeClr val="tx1"/>
            </a:solidFill>
          </a:ln>
        </p:spPr>
      </p:pic>
      <p:sp>
        <p:nvSpPr>
          <p:cNvPr id="23561" name="AutoShape 9" descr="Патологічна фізіологія в запитаннях та відповідях. 6-те вид. оновлене та  доповнене. Атаман О. В. - Купити книгу онлайн у Book-Cent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3563" name="AutoShape 11" descr="Патологічна фізіологія в запитаннях та відповідях. 6-те вид. оновлене та  доповнене. Атаман О. В. - Купити книгу онлайн у Book-Cent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3565" name="AutoShape 13" descr="Патологічна фізіологія в запитаннях та відповідях. 6-те вид. оновлене та  доповнене. Атаман О. В. - Купити книгу онлайн у Book-Cent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3567" name="Picture 15" descr="Книга &quot;Патологічна фізіологія в запитаннях та відповідях&quot; — 6-те вид. оновлене та доповнене​​​​​​​. Атаман О. В., фото 1"/>
          <p:cNvPicPr>
            <a:picLocks noChangeAspect="1" noChangeArrowheads="1"/>
          </p:cNvPicPr>
          <p:nvPr/>
        </p:nvPicPr>
        <p:blipFill>
          <a:blip r:embed="rId3" cstate="print"/>
          <a:srcRect/>
          <a:stretch>
            <a:fillRect/>
          </a:stretch>
        </p:blipFill>
        <p:spPr bwMode="auto">
          <a:xfrm>
            <a:off x="5429256" y="1214422"/>
            <a:ext cx="2643206" cy="3596199"/>
          </a:xfrm>
          <a:prstGeom prst="rect">
            <a:avLst/>
          </a:prstGeom>
          <a:noFill/>
        </p:spPr>
      </p:pic>
      <p:sp>
        <p:nvSpPr>
          <p:cNvPr id="11" name="Прямоугольник 10"/>
          <p:cNvSpPr/>
          <p:nvPr/>
        </p:nvSpPr>
        <p:spPr>
          <a:xfrm>
            <a:off x="5000628" y="5286388"/>
            <a:ext cx="3786198" cy="646331"/>
          </a:xfrm>
          <a:prstGeom prst="rect">
            <a:avLst/>
          </a:prstGeom>
        </p:spPr>
        <p:txBody>
          <a:bodyPr wrap="square">
            <a:spAutoFit/>
          </a:bodyPr>
          <a:lstStyle/>
          <a:p>
            <a:pPr algn="just"/>
            <a:r>
              <a:rPr lang="uk-UA" sz="1200" dirty="0" smtClean="0"/>
              <a:t>Патологічна фізіологія в запитаннях та відповідях. 6-те вид., оновлене та доповнене. / О.В. Атаман. – Вінниця: Нова Книга, 2021. – 568с</a:t>
            </a:r>
            <a:endParaRPr lang="uk-UA" sz="1200" dirty="0"/>
          </a:p>
        </p:txBody>
      </p:sp>
      <p:sp>
        <p:nvSpPr>
          <p:cNvPr id="12" name="Прямоугольник 11"/>
          <p:cNvSpPr/>
          <p:nvPr/>
        </p:nvSpPr>
        <p:spPr>
          <a:xfrm>
            <a:off x="2714612" y="714356"/>
            <a:ext cx="4057521" cy="369332"/>
          </a:xfrm>
          <a:prstGeom prst="rect">
            <a:avLst/>
          </a:prstGeom>
        </p:spPr>
        <p:txBody>
          <a:bodyPr wrap="none">
            <a:spAutoFit/>
          </a:bodyPr>
          <a:lstStyle/>
          <a:p>
            <a:r>
              <a:rPr lang="uk-UA" b="1" dirty="0" smtClean="0">
                <a:solidFill>
                  <a:schemeClr val="accent6">
                    <a:lumMod val="75000"/>
                  </a:schemeClr>
                </a:solidFill>
              </a:rPr>
              <a:t>ПІДРУЧНИКИ з патофізіології</a:t>
            </a:r>
            <a:endParaRPr lang="uk-UA" b="1" dirty="0">
              <a:solidFill>
                <a:schemeClr val="accent6">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5214950"/>
            <a:ext cx="3500446" cy="1200329"/>
          </a:xfrm>
          <a:prstGeom prst="rect">
            <a:avLst/>
          </a:prstGeom>
        </p:spPr>
        <p:txBody>
          <a:bodyPr wrap="square">
            <a:spAutoFit/>
          </a:bodyPr>
          <a:lstStyle/>
          <a:p>
            <a:pPr algn="just"/>
            <a:r>
              <a:rPr lang="uk-UA" sz="1200" dirty="0" smtClean="0"/>
              <a:t>Патофізіологія: підручник (ВНЗ ІІІ—ІV р. а.) / М.Н. </a:t>
            </a:r>
            <a:r>
              <a:rPr lang="uk-UA" sz="1200" dirty="0" err="1" smtClean="0"/>
              <a:t>Зайко</a:t>
            </a:r>
            <a:r>
              <a:rPr lang="uk-UA" sz="1200" dirty="0" smtClean="0"/>
              <a:t>, Ю.В. Биць, М.В. Кришталь та ін.; за ред. М.Н. </a:t>
            </a:r>
            <a:r>
              <a:rPr lang="uk-UA" sz="1200" dirty="0" err="1" smtClean="0"/>
              <a:t>Зайка</a:t>
            </a:r>
            <a:r>
              <a:rPr lang="uk-UA" sz="1200" dirty="0" smtClean="0"/>
              <a:t>, Ю.В. Биця, М.В. </a:t>
            </a:r>
            <a:r>
              <a:rPr lang="uk-UA" sz="1200" dirty="0" err="1" smtClean="0"/>
              <a:t>Кришталя</a:t>
            </a:r>
            <a:r>
              <a:rPr lang="uk-UA" sz="1200" dirty="0" smtClean="0"/>
              <a:t>. — 6-е вид., </a:t>
            </a:r>
            <a:r>
              <a:rPr lang="uk-UA" sz="1200" dirty="0" err="1" smtClean="0"/>
              <a:t>переробл</a:t>
            </a:r>
            <a:r>
              <a:rPr lang="uk-UA" sz="1200" dirty="0" smtClean="0"/>
              <a:t>. і </a:t>
            </a:r>
            <a:r>
              <a:rPr lang="uk-UA" sz="1200" dirty="0" err="1" smtClean="0"/>
              <a:t>допов</a:t>
            </a:r>
            <a:r>
              <a:rPr lang="uk-UA" sz="1200" dirty="0" smtClean="0"/>
              <a:t>. - Видавництво: Всеукраїнське спеціалізоване видавництво «Медицина», 2017. – 736с</a:t>
            </a:r>
            <a:endParaRPr lang="uk-UA" sz="1200" dirty="0"/>
          </a:p>
        </p:txBody>
      </p:sp>
      <p:pic>
        <p:nvPicPr>
          <p:cNvPr id="24578" name="Picture 2" descr="Патофізіологія: підручник (ВНЗ ІІІ—ІV р. а.) / М.Н. Зайко, Ю.В. Биць, М.В.  Кришталь та ін.; за ред. М.Н. Зайка, Ю.В. Биця, М.В. Кришталя. — 6-е вид.,  ..."/>
          <p:cNvPicPr>
            <a:picLocks noChangeAspect="1" noChangeArrowheads="1"/>
          </p:cNvPicPr>
          <p:nvPr/>
        </p:nvPicPr>
        <p:blipFill>
          <a:blip r:embed="rId2" cstate="print"/>
          <a:srcRect/>
          <a:stretch>
            <a:fillRect/>
          </a:stretch>
        </p:blipFill>
        <p:spPr bwMode="auto">
          <a:xfrm>
            <a:off x="928662" y="1285860"/>
            <a:ext cx="2503720" cy="3786214"/>
          </a:xfrm>
          <a:prstGeom prst="rect">
            <a:avLst/>
          </a:prstGeom>
          <a:noFill/>
        </p:spPr>
      </p:pic>
      <p:pic>
        <p:nvPicPr>
          <p:cNvPr id="24580" name="Picture 4" descr="Патологічна фізіологія – Видавництво Магнолія"/>
          <p:cNvPicPr>
            <a:picLocks noChangeAspect="1" noChangeArrowheads="1"/>
          </p:cNvPicPr>
          <p:nvPr/>
        </p:nvPicPr>
        <p:blipFill>
          <a:blip r:embed="rId3" cstate="print"/>
          <a:srcRect/>
          <a:stretch>
            <a:fillRect/>
          </a:stretch>
        </p:blipFill>
        <p:spPr bwMode="auto">
          <a:xfrm>
            <a:off x="5500694" y="1214422"/>
            <a:ext cx="2646632" cy="3676626"/>
          </a:xfrm>
          <a:prstGeom prst="rect">
            <a:avLst/>
          </a:prstGeom>
          <a:noFill/>
        </p:spPr>
      </p:pic>
      <p:sp>
        <p:nvSpPr>
          <p:cNvPr id="5" name="Прямоугольник 4"/>
          <p:cNvSpPr/>
          <p:nvPr/>
        </p:nvSpPr>
        <p:spPr>
          <a:xfrm>
            <a:off x="5072066" y="5214950"/>
            <a:ext cx="3714760" cy="1015663"/>
          </a:xfrm>
          <a:prstGeom prst="rect">
            <a:avLst/>
          </a:prstGeom>
        </p:spPr>
        <p:txBody>
          <a:bodyPr wrap="square">
            <a:spAutoFit/>
          </a:bodyPr>
          <a:lstStyle/>
          <a:p>
            <a:pPr algn="just"/>
            <a:r>
              <a:rPr lang="uk-UA" sz="1200" dirty="0" smtClean="0"/>
              <a:t>Патологічна фізіологія. Підручник для фармацевтичних факультетів і медичних ВНЗ ІІІ-ІV рівнів акредитації / за ред. </a:t>
            </a:r>
            <a:r>
              <a:rPr lang="uk-UA" sz="1200" dirty="0" err="1" smtClean="0"/>
              <a:t>Березнякової</a:t>
            </a:r>
            <a:r>
              <a:rPr lang="uk-UA" sz="1200" dirty="0" smtClean="0"/>
              <a:t> А.І., </a:t>
            </a:r>
            <a:r>
              <a:rPr lang="uk-UA" sz="1200" dirty="0" err="1" smtClean="0"/>
              <a:t>Регеди</a:t>
            </a:r>
            <a:r>
              <a:rPr lang="uk-UA" sz="1200" dirty="0" smtClean="0"/>
              <a:t> М.С. - Видавництво: Магнолія, 2020 . - 490 с</a:t>
            </a:r>
            <a:endParaRPr lang="uk-UA" sz="1200" dirty="0"/>
          </a:p>
        </p:txBody>
      </p:sp>
      <p:sp>
        <p:nvSpPr>
          <p:cNvPr id="6" name="Прямоугольник 5"/>
          <p:cNvSpPr/>
          <p:nvPr/>
        </p:nvSpPr>
        <p:spPr>
          <a:xfrm>
            <a:off x="2500298" y="714356"/>
            <a:ext cx="4057521" cy="369332"/>
          </a:xfrm>
          <a:prstGeom prst="rect">
            <a:avLst/>
          </a:prstGeom>
        </p:spPr>
        <p:txBody>
          <a:bodyPr wrap="none">
            <a:spAutoFit/>
          </a:bodyPr>
          <a:lstStyle/>
          <a:p>
            <a:r>
              <a:rPr lang="uk-UA" b="1" dirty="0" smtClean="0">
                <a:solidFill>
                  <a:schemeClr val="accent6">
                    <a:lumMod val="75000"/>
                  </a:schemeClr>
                </a:solidFill>
              </a:rPr>
              <a:t>ПІДРУЧНИКИ з патофізіології</a:t>
            </a:r>
            <a:endParaRPr lang="uk-UA" b="1" dirty="0">
              <a:solidFill>
                <a:schemeClr val="accent6">
                  <a:lumMod val="7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000108"/>
            <a:ext cx="8572560" cy="830997"/>
          </a:xfrm>
          <a:prstGeom prst="rect">
            <a:avLst/>
          </a:prstGeom>
        </p:spPr>
        <p:txBody>
          <a:bodyPr wrap="square">
            <a:spAutoFit/>
          </a:bodyPr>
          <a:lstStyle/>
          <a:p>
            <a:pPr algn="just"/>
            <a:r>
              <a:rPr lang="uk-UA" sz="1200" b="1" dirty="0" smtClean="0">
                <a:solidFill>
                  <a:schemeClr val="accent6">
                    <a:lumMod val="75000"/>
                  </a:schemeClr>
                </a:solidFill>
              </a:rPr>
              <a:t>Медична генетика </a:t>
            </a:r>
            <a:r>
              <a:rPr lang="uk-UA" sz="1200" dirty="0" smtClean="0"/>
              <a:t>— це галузь медицини, що вивчає спадковість і мінливість людини, щоб зрозуміти, як гени впливають на здоров'я, викликають спадкові та вроджені захворювання, а також розробляє методи їх діагностики, профілактики (як-от медико-генетичне консультування) та лікування (наприклад, генотерапію), допомагаючи запобігати генетичним розладам і керувати ними</a:t>
            </a:r>
            <a:endParaRPr lang="uk-UA" sz="1200" dirty="0"/>
          </a:p>
        </p:txBody>
      </p:sp>
      <p:sp>
        <p:nvSpPr>
          <p:cNvPr id="3" name="Прямоугольник 2"/>
          <p:cNvSpPr/>
          <p:nvPr/>
        </p:nvSpPr>
        <p:spPr>
          <a:xfrm>
            <a:off x="3643306" y="2285992"/>
            <a:ext cx="2435282" cy="369332"/>
          </a:xfrm>
          <a:prstGeom prst="rect">
            <a:avLst/>
          </a:prstGeom>
        </p:spPr>
        <p:txBody>
          <a:bodyPr wrap="none">
            <a:spAutoFit/>
          </a:bodyPr>
          <a:lstStyle/>
          <a:p>
            <a:r>
              <a:rPr lang="uk-UA" b="1" dirty="0" smtClean="0"/>
              <a:t>Напрямки роботи</a:t>
            </a:r>
            <a:endParaRPr lang="uk-UA" dirty="0"/>
          </a:p>
        </p:txBody>
      </p:sp>
      <p:sp>
        <p:nvSpPr>
          <p:cNvPr id="4" name="Прямоугольник 3"/>
          <p:cNvSpPr/>
          <p:nvPr/>
        </p:nvSpPr>
        <p:spPr>
          <a:xfrm>
            <a:off x="500034" y="2428868"/>
            <a:ext cx="2643206" cy="830997"/>
          </a:xfrm>
          <a:prstGeom prst="rect">
            <a:avLst/>
          </a:prstGeom>
          <a:ln>
            <a:solidFill>
              <a:schemeClr val="accent2"/>
            </a:solidFill>
          </a:ln>
        </p:spPr>
        <p:txBody>
          <a:bodyPr wrap="square">
            <a:spAutoFit/>
          </a:bodyPr>
          <a:lstStyle/>
          <a:p>
            <a:pPr algn="just"/>
            <a:r>
              <a:rPr lang="uk-UA" sz="1200" b="1" dirty="0" smtClean="0"/>
              <a:t>Спадкові хвороби:</a:t>
            </a:r>
            <a:r>
              <a:rPr lang="uk-UA" sz="1200" dirty="0" smtClean="0"/>
              <a:t> </a:t>
            </a:r>
          </a:p>
          <a:p>
            <a:pPr algn="just"/>
            <a:r>
              <a:rPr lang="uk-UA" sz="1200" dirty="0" smtClean="0"/>
              <a:t>Моногенні (наприклад, хвороба Гантінгтона) та хромосомні (наприклад, синдром Дауна)</a:t>
            </a:r>
            <a:endParaRPr lang="uk-UA" sz="1200" dirty="0"/>
          </a:p>
        </p:txBody>
      </p:sp>
      <p:sp>
        <p:nvSpPr>
          <p:cNvPr id="5" name="Прямоугольник 4"/>
          <p:cNvSpPr/>
          <p:nvPr/>
        </p:nvSpPr>
        <p:spPr>
          <a:xfrm>
            <a:off x="2071670" y="3357562"/>
            <a:ext cx="2286000" cy="830997"/>
          </a:xfrm>
          <a:prstGeom prst="rect">
            <a:avLst/>
          </a:prstGeom>
          <a:ln>
            <a:solidFill>
              <a:schemeClr val="accent2"/>
            </a:solidFill>
          </a:ln>
        </p:spPr>
        <p:txBody>
          <a:bodyPr wrap="square">
            <a:spAutoFit/>
          </a:bodyPr>
          <a:lstStyle/>
          <a:p>
            <a:pPr algn="just"/>
            <a:r>
              <a:rPr lang="uk-UA" sz="1200" b="1" dirty="0" smtClean="0"/>
              <a:t>Хвороби зі спадковою схильністю:</a:t>
            </a:r>
            <a:r>
              <a:rPr lang="uk-UA" sz="1200" dirty="0" smtClean="0"/>
              <a:t> </a:t>
            </a:r>
          </a:p>
          <a:p>
            <a:pPr algn="just"/>
            <a:r>
              <a:rPr lang="uk-UA" sz="1200" dirty="0" smtClean="0"/>
              <a:t>Комплексні захворювання (діабет, серцеві хвороби)</a:t>
            </a:r>
            <a:endParaRPr lang="uk-UA" sz="1200" dirty="0"/>
          </a:p>
        </p:txBody>
      </p:sp>
      <p:sp>
        <p:nvSpPr>
          <p:cNvPr id="6" name="Прямоугольник 5"/>
          <p:cNvSpPr/>
          <p:nvPr/>
        </p:nvSpPr>
        <p:spPr>
          <a:xfrm>
            <a:off x="4714876" y="3357562"/>
            <a:ext cx="2428876" cy="830997"/>
          </a:xfrm>
          <a:prstGeom prst="rect">
            <a:avLst/>
          </a:prstGeom>
          <a:ln>
            <a:solidFill>
              <a:schemeClr val="accent2"/>
            </a:solidFill>
          </a:ln>
        </p:spPr>
        <p:txBody>
          <a:bodyPr wrap="square">
            <a:spAutoFit/>
          </a:bodyPr>
          <a:lstStyle/>
          <a:p>
            <a:r>
              <a:rPr lang="uk-UA" sz="1200" b="1" dirty="0" smtClean="0"/>
              <a:t>Пренатальна діагностика:</a:t>
            </a:r>
            <a:r>
              <a:rPr lang="uk-UA" sz="1200" dirty="0" smtClean="0"/>
              <a:t> </a:t>
            </a:r>
          </a:p>
          <a:p>
            <a:r>
              <a:rPr lang="uk-UA" sz="1200" dirty="0" smtClean="0"/>
              <a:t>Виявлення генетичних порушень до народження дитини</a:t>
            </a:r>
            <a:endParaRPr lang="uk-UA" sz="1200" dirty="0"/>
          </a:p>
        </p:txBody>
      </p:sp>
      <p:sp>
        <p:nvSpPr>
          <p:cNvPr id="7" name="Прямоугольник 6"/>
          <p:cNvSpPr/>
          <p:nvPr/>
        </p:nvSpPr>
        <p:spPr>
          <a:xfrm>
            <a:off x="6357950" y="2500306"/>
            <a:ext cx="2428876" cy="646331"/>
          </a:xfrm>
          <a:prstGeom prst="rect">
            <a:avLst/>
          </a:prstGeom>
          <a:ln>
            <a:solidFill>
              <a:schemeClr val="accent2"/>
            </a:solidFill>
          </a:ln>
        </p:spPr>
        <p:txBody>
          <a:bodyPr wrap="square">
            <a:spAutoFit/>
          </a:bodyPr>
          <a:lstStyle/>
          <a:p>
            <a:pPr algn="just"/>
            <a:r>
              <a:rPr lang="uk-UA" sz="1200" b="1" dirty="0" smtClean="0"/>
              <a:t>Фармакогеноміка:</a:t>
            </a:r>
            <a:r>
              <a:rPr lang="uk-UA" sz="1200" dirty="0" smtClean="0"/>
              <a:t> </a:t>
            </a:r>
          </a:p>
          <a:p>
            <a:pPr algn="just"/>
            <a:r>
              <a:rPr lang="uk-UA" sz="1200" dirty="0" smtClean="0"/>
              <a:t>Підбір ліків на основі генетичного профілю пацієнта</a:t>
            </a:r>
            <a:endParaRPr lang="uk-UA" sz="1200" dirty="0"/>
          </a:p>
        </p:txBody>
      </p:sp>
      <p:cxnSp>
        <p:nvCxnSpPr>
          <p:cNvPr id="9" name="Прямая со стрелкой 8"/>
          <p:cNvCxnSpPr>
            <a:stCxn id="3" idx="2"/>
          </p:cNvCxnSpPr>
          <p:nvPr/>
        </p:nvCxnSpPr>
        <p:spPr>
          <a:xfrm rot="5400000">
            <a:off x="3972446" y="1968995"/>
            <a:ext cx="202172" cy="15748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3" idx="2"/>
          </p:cNvCxnSpPr>
          <p:nvPr/>
        </p:nvCxnSpPr>
        <p:spPr>
          <a:xfrm rot="5400000">
            <a:off x="4186760" y="2540499"/>
            <a:ext cx="559362" cy="7890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3" idx="2"/>
          </p:cNvCxnSpPr>
          <p:nvPr/>
        </p:nvCxnSpPr>
        <p:spPr>
          <a:xfrm rot="16200000" flipH="1">
            <a:off x="4936858" y="2579412"/>
            <a:ext cx="630800" cy="7826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3" idx="2"/>
          </p:cNvCxnSpPr>
          <p:nvPr/>
        </p:nvCxnSpPr>
        <p:spPr>
          <a:xfrm rot="16200000" flipH="1">
            <a:off x="5472643" y="2043627"/>
            <a:ext cx="202172" cy="14255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626" name="AutoShape 2" descr="Консультація дитячого генетика - Медичний центр Біомед"/>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6628" name="Picture 4" descr="Консультація дитячого генетика - Медичний центр Біомед"/>
          <p:cNvPicPr>
            <a:picLocks noChangeAspect="1" noChangeArrowheads="1"/>
          </p:cNvPicPr>
          <p:nvPr/>
        </p:nvPicPr>
        <p:blipFill>
          <a:blip r:embed="rId2" cstate="print"/>
          <a:srcRect/>
          <a:stretch>
            <a:fillRect/>
          </a:stretch>
        </p:blipFill>
        <p:spPr bwMode="auto">
          <a:xfrm>
            <a:off x="357158" y="4572008"/>
            <a:ext cx="2743200" cy="1828800"/>
          </a:xfrm>
          <a:prstGeom prst="rect">
            <a:avLst/>
          </a:prstGeom>
          <a:noFill/>
        </p:spPr>
      </p:pic>
      <p:pic>
        <p:nvPicPr>
          <p:cNvPr id="26630" name="Picture 6" descr="Студентів та аспірантів запрошують на онлайн-курс «Медична генетика- 2024»  – Львівський національний медичний університет"/>
          <p:cNvPicPr>
            <a:picLocks noChangeAspect="1" noChangeArrowheads="1"/>
          </p:cNvPicPr>
          <p:nvPr/>
        </p:nvPicPr>
        <p:blipFill>
          <a:blip r:embed="rId3" cstate="print"/>
          <a:srcRect/>
          <a:stretch>
            <a:fillRect/>
          </a:stretch>
        </p:blipFill>
        <p:spPr bwMode="auto">
          <a:xfrm>
            <a:off x="5929322" y="4643446"/>
            <a:ext cx="2857520" cy="1783297"/>
          </a:xfrm>
          <a:prstGeom prst="rect">
            <a:avLst/>
          </a:prstGeom>
          <a:noFill/>
        </p:spPr>
      </p:pic>
      <p:sp>
        <p:nvSpPr>
          <p:cNvPr id="26632" name="AutoShape 8" descr="Medical Genetic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6634" name="AutoShape 10" descr="Medical Genetic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6636" name="AutoShape 12" descr="Генетика значок: векторна графіка, зображення, Генетика значок малюнки |  Скачати з DepositPhot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6638" name="Picture 14" descr="Медична генетика 2024 | LifeSciencesCourse"/>
          <p:cNvPicPr>
            <a:picLocks noChangeAspect="1" noChangeArrowheads="1"/>
          </p:cNvPicPr>
          <p:nvPr/>
        </p:nvPicPr>
        <p:blipFill>
          <a:blip r:embed="rId4" cstate="print"/>
          <a:srcRect/>
          <a:stretch>
            <a:fillRect/>
          </a:stretch>
        </p:blipFill>
        <p:spPr bwMode="auto">
          <a:xfrm>
            <a:off x="3357554" y="4643446"/>
            <a:ext cx="2428892" cy="182028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5357826"/>
            <a:ext cx="3357570" cy="830997"/>
          </a:xfrm>
          <a:prstGeom prst="rect">
            <a:avLst/>
          </a:prstGeom>
        </p:spPr>
        <p:txBody>
          <a:bodyPr wrap="square">
            <a:spAutoFit/>
          </a:bodyPr>
          <a:lstStyle/>
          <a:p>
            <a:pPr algn="just"/>
            <a:r>
              <a:rPr lang="uk-UA" sz="1200" dirty="0" smtClean="0"/>
              <a:t>Медична генетика: підручник (ВНЗ IV р. а.) / О.Я. Гречаніна, Г. Хоффманн, Р.В. Богатирьова та ін., Видавництво «Медицина», 2007. – 536с.</a:t>
            </a:r>
            <a:endParaRPr lang="uk-UA" sz="1200" dirty="0"/>
          </a:p>
        </p:txBody>
      </p:sp>
      <p:pic>
        <p:nvPicPr>
          <p:cNvPr id="22530" name="Picture 2" descr="https://www.medpublish.com.ua/r_imgs.php?thumb=56647.jpg&amp;w=413&amp;h=413"/>
          <p:cNvPicPr>
            <a:picLocks noChangeAspect="1" noChangeArrowheads="1"/>
          </p:cNvPicPr>
          <p:nvPr/>
        </p:nvPicPr>
        <p:blipFill>
          <a:blip r:embed="rId2" cstate="print"/>
          <a:srcRect/>
          <a:stretch>
            <a:fillRect/>
          </a:stretch>
        </p:blipFill>
        <p:spPr bwMode="auto">
          <a:xfrm>
            <a:off x="785786" y="1428736"/>
            <a:ext cx="2643206" cy="3650984"/>
          </a:xfrm>
          <a:prstGeom prst="rect">
            <a:avLst/>
          </a:prstGeom>
          <a:noFill/>
        </p:spPr>
      </p:pic>
      <p:sp>
        <p:nvSpPr>
          <p:cNvPr id="4" name="Прямоугольник 3"/>
          <p:cNvSpPr/>
          <p:nvPr/>
        </p:nvSpPr>
        <p:spPr>
          <a:xfrm>
            <a:off x="5143504" y="5357826"/>
            <a:ext cx="3357586" cy="1015663"/>
          </a:xfrm>
          <a:prstGeom prst="rect">
            <a:avLst/>
          </a:prstGeom>
        </p:spPr>
        <p:txBody>
          <a:bodyPr wrap="square">
            <a:spAutoFit/>
          </a:bodyPr>
          <a:lstStyle/>
          <a:p>
            <a:pPr algn="just"/>
            <a:r>
              <a:rPr lang="uk-UA" sz="1200" dirty="0" smtClean="0"/>
              <a:t>Навчальний посібник з медичної генетики (ВНЗ І—ІІІ р. а.) / Н.О. </a:t>
            </a:r>
            <a:r>
              <a:rPr lang="uk-UA" sz="1200" dirty="0" err="1" smtClean="0"/>
              <a:t>Саляк</a:t>
            </a:r>
            <a:r>
              <a:rPr lang="uk-UA" sz="1200" dirty="0" smtClean="0"/>
              <a:t>, М.С. </a:t>
            </a:r>
            <a:r>
              <a:rPr lang="uk-UA" sz="1200" dirty="0" err="1" smtClean="0"/>
              <a:t>Панкевич</a:t>
            </a:r>
            <a:r>
              <a:rPr lang="uk-UA" sz="1200" dirty="0" smtClean="0"/>
              <a:t>. — 2-е вид., випр., Всеукраїнське спеціалізоване видавництво «Медицина», 2015. – 144 с.</a:t>
            </a:r>
            <a:endParaRPr lang="uk-UA" sz="1200" dirty="0"/>
          </a:p>
        </p:txBody>
      </p:sp>
      <p:pic>
        <p:nvPicPr>
          <p:cNvPr id="22532" name="Picture 4" descr="https://www.medpublish.com.ua/r_imgs.php?thumb=73106.jpg&amp;w=413&amp;h=413"/>
          <p:cNvPicPr>
            <a:picLocks noChangeAspect="1" noChangeArrowheads="1"/>
          </p:cNvPicPr>
          <p:nvPr/>
        </p:nvPicPr>
        <p:blipFill>
          <a:blip r:embed="rId3" cstate="print">
            <a:lum contrast="10000"/>
          </a:blip>
          <a:srcRect/>
          <a:stretch>
            <a:fillRect/>
          </a:stretch>
        </p:blipFill>
        <p:spPr bwMode="auto">
          <a:xfrm>
            <a:off x="5286380" y="1536342"/>
            <a:ext cx="2571768" cy="3540468"/>
          </a:xfrm>
          <a:prstGeom prst="rect">
            <a:avLst/>
          </a:prstGeom>
          <a:noFill/>
        </p:spPr>
      </p:pic>
      <p:sp>
        <p:nvSpPr>
          <p:cNvPr id="6" name="Прямоугольник 5"/>
          <p:cNvSpPr/>
          <p:nvPr/>
        </p:nvSpPr>
        <p:spPr>
          <a:xfrm>
            <a:off x="2357422" y="857232"/>
            <a:ext cx="4644220" cy="369332"/>
          </a:xfrm>
          <a:prstGeom prst="rect">
            <a:avLst/>
          </a:prstGeom>
        </p:spPr>
        <p:txBody>
          <a:bodyPr wrap="none">
            <a:spAutoFit/>
          </a:bodyPr>
          <a:lstStyle/>
          <a:p>
            <a:r>
              <a:rPr lang="uk-UA" b="1" dirty="0" smtClean="0">
                <a:solidFill>
                  <a:schemeClr val="accent6">
                    <a:lumMod val="75000"/>
                  </a:schemeClr>
                </a:solidFill>
              </a:rPr>
              <a:t>ПІДРУЧНИКИ з медичної генетики</a:t>
            </a:r>
            <a:endParaRPr lang="uk-UA" b="1" dirty="0">
              <a:solidFill>
                <a:schemeClr val="accent6">
                  <a:lumMod val="7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1071546"/>
            <a:ext cx="8358246" cy="1384995"/>
          </a:xfrm>
          <a:prstGeom prst="rect">
            <a:avLst/>
          </a:prstGeom>
        </p:spPr>
        <p:txBody>
          <a:bodyPr wrap="square">
            <a:spAutoFit/>
          </a:bodyPr>
          <a:lstStyle/>
          <a:p>
            <a:pPr algn="just"/>
            <a:r>
              <a:rPr lang="uk-UA" sz="1400" dirty="0" smtClean="0"/>
              <a:t>Генна патологія – це велика група захворювань, спричинених змінами (мутаціями) у ДНК, що впливають на гени чи хромосоми, передаються спадково або виникають під час розвитку, і призводять до порушення роботи організму. Це можуть бути як </a:t>
            </a:r>
            <a:r>
              <a:rPr lang="uk-UA" sz="1400" b="1" dirty="0" err="1" smtClean="0"/>
              <a:t>моногенні</a:t>
            </a:r>
            <a:r>
              <a:rPr lang="uk-UA" sz="1400" dirty="0" smtClean="0"/>
              <a:t> (мутація в одному гені, наприклад, гемофілія), так і </a:t>
            </a:r>
            <a:r>
              <a:rPr lang="uk-UA" sz="1400" b="1" dirty="0" smtClean="0"/>
              <a:t>хромосомні</a:t>
            </a:r>
            <a:r>
              <a:rPr lang="uk-UA" sz="1400" dirty="0" smtClean="0"/>
              <a:t> (зміни кількості або структури хромосом, як при синдромі Дауна) або </a:t>
            </a:r>
            <a:r>
              <a:rPr lang="uk-UA" sz="1400" b="1" dirty="0" smtClean="0"/>
              <a:t>комплексні</a:t>
            </a:r>
            <a:r>
              <a:rPr lang="uk-UA" sz="1400" dirty="0" smtClean="0"/>
              <a:t> розлади (взаємодія генів та факторів середовища, наприклад, деякі форми раку). </a:t>
            </a:r>
            <a:endParaRPr lang="uk-UA" sz="1400" dirty="0"/>
          </a:p>
        </p:txBody>
      </p:sp>
      <p:sp>
        <p:nvSpPr>
          <p:cNvPr id="3" name="Прямоугольник 2"/>
          <p:cNvSpPr/>
          <p:nvPr/>
        </p:nvSpPr>
        <p:spPr>
          <a:xfrm>
            <a:off x="3357554" y="571480"/>
            <a:ext cx="1988045" cy="369332"/>
          </a:xfrm>
          <a:prstGeom prst="rect">
            <a:avLst/>
          </a:prstGeom>
        </p:spPr>
        <p:txBody>
          <a:bodyPr wrap="none">
            <a:spAutoFit/>
          </a:bodyPr>
          <a:lstStyle/>
          <a:p>
            <a:r>
              <a:rPr lang="uk-UA" dirty="0" smtClean="0"/>
              <a:t>Генна патологія </a:t>
            </a:r>
            <a:endParaRPr lang="uk-UA" dirty="0"/>
          </a:p>
        </p:txBody>
      </p:sp>
      <p:sp>
        <p:nvSpPr>
          <p:cNvPr id="5" name="Прямоугольник 4"/>
          <p:cNvSpPr/>
          <p:nvPr/>
        </p:nvSpPr>
        <p:spPr>
          <a:xfrm>
            <a:off x="285720" y="2786058"/>
            <a:ext cx="3071834" cy="1200329"/>
          </a:xfrm>
          <a:prstGeom prst="rect">
            <a:avLst/>
          </a:prstGeom>
          <a:ln>
            <a:solidFill>
              <a:schemeClr val="tx1"/>
            </a:solidFill>
          </a:ln>
        </p:spPr>
        <p:txBody>
          <a:bodyPr wrap="square">
            <a:spAutoFit/>
          </a:bodyPr>
          <a:lstStyle/>
          <a:p>
            <a:pPr algn="just"/>
            <a:r>
              <a:rPr lang="uk-UA" sz="1200" b="1" dirty="0" smtClean="0"/>
              <a:t>Генні (</a:t>
            </a:r>
            <a:r>
              <a:rPr lang="uk-UA" sz="1200" b="1" dirty="0" err="1" smtClean="0"/>
              <a:t>моногенні</a:t>
            </a:r>
            <a:r>
              <a:rPr lang="uk-UA" sz="1200" b="1" dirty="0" smtClean="0"/>
              <a:t>):</a:t>
            </a:r>
            <a:r>
              <a:rPr lang="uk-UA" sz="1200" dirty="0" smtClean="0"/>
              <a:t> Викликані мутаціями в одному гені. Передаються спадково і включають домінантні (полідактилія), рецесивні (альбінізм), зчеплені зі статевими хромосомами (гемофілія, дальтонізм)</a:t>
            </a:r>
            <a:endParaRPr lang="uk-UA" sz="1200" dirty="0"/>
          </a:p>
        </p:txBody>
      </p:sp>
      <p:sp>
        <p:nvSpPr>
          <p:cNvPr id="6" name="Прямоугольник 5"/>
          <p:cNvSpPr/>
          <p:nvPr/>
        </p:nvSpPr>
        <p:spPr>
          <a:xfrm>
            <a:off x="6429388" y="2714620"/>
            <a:ext cx="2357438" cy="1015663"/>
          </a:xfrm>
          <a:prstGeom prst="rect">
            <a:avLst/>
          </a:prstGeom>
          <a:ln>
            <a:solidFill>
              <a:schemeClr val="tx1"/>
            </a:solidFill>
          </a:ln>
        </p:spPr>
        <p:txBody>
          <a:bodyPr wrap="square">
            <a:spAutoFit/>
          </a:bodyPr>
          <a:lstStyle/>
          <a:p>
            <a:pPr algn="just"/>
            <a:r>
              <a:rPr lang="uk-UA" sz="1200" b="1" dirty="0" smtClean="0"/>
              <a:t>Хромосомні:</a:t>
            </a:r>
            <a:r>
              <a:rPr lang="uk-UA" sz="1200" dirty="0" smtClean="0"/>
              <a:t> Порушення кількості (трисомії, як синдром Дауна) або структури хромосом (синдром Шерешевського-Тернера)</a:t>
            </a:r>
            <a:endParaRPr lang="uk-UA" sz="1200" dirty="0"/>
          </a:p>
        </p:txBody>
      </p:sp>
      <p:sp>
        <p:nvSpPr>
          <p:cNvPr id="7" name="Прямоугольник 6"/>
          <p:cNvSpPr/>
          <p:nvPr/>
        </p:nvSpPr>
        <p:spPr>
          <a:xfrm>
            <a:off x="6286512" y="4143380"/>
            <a:ext cx="2500314" cy="461665"/>
          </a:xfrm>
          <a:prstGeom prst="rect">
            <a:avLst/>
          </a:prstGeom>
          <a:ln>
            <a:solidFill>
              <a:schemeClr val="tx1"/>
            </a:solidFill>
          </a:ln>
        </p:spPr>
        <p:txBody>
          <a:bodyPr wrap="square">
            <a:spAutoFit/>
          </a:bodyPr>
          <a:lstStyle/>
          <a:p>
            <a:pPr algn="just"/>
            <a:r>
              <a:rPr lang="uk-UA" sz="1200" b="1" dirty="0" smtClean="0"/>
              <a:t>Геномні:</a:t>
            </a:r>
            <a:r>
              <a:rPr lang="uk-UA" sz="1200" dirty="0" smtClean="0"/>
              <a:t> Зміни кількості цілих хромосом або їх наборів</a:t>
            </a:r>
            <a:endParaRPr lang="uk-UA" sz="1200" dirty="0"/>
          </a:p>
        </p:txBody>
      </p:sp>
      <p:sp>
        <p:nvSpPr>
          <p:cNvPr id="8" name="Прямоугольник 7"/>
          <p:cNvSpPr/>
          <p:nvPr/>
        </p:nvSpPr>
        <p:spPr>
          <a:xfrm>
            <a:off x="928662" y="4357694"/>
            <a:ext cx="3000380" cy="646331"/>
          </a:xfrm>
          <a:prstGeom prst="rect">
            <a:avLst/>
          </a:prstGeom>
          <a:ln>
            <a:solidFill>
              <a:schemeClr val="tx1"/>
            </a:solidFill>
          </a:ln>
        </p:spPr>
        <p:txBody>
          <a:bodyPr wrap="square">
            <a:spAutoFit/>
          </a:bodyPr>
          <a:lstStyle/>
          <a:p>
            <a:pPr algn="just"/>
            <a:r>
              <a:rPr lang="uk-UA" sz="1200" b="1" dirty="0" smtClean="0"/>
              <a:t>Мітохондріальні:</a:t>
            </a:r>
            <a:r>
              <a:rPr lang="uk-UA" sz="1200" dirty="0" smtClean="0"/>
              <a:t> Мутації в ДНК мітохондрій, що передаються виключно по материнській лінії.</a:t>
            </a:r>
            <a:endParaRPr lang="uk-UA" sz="1200" dirty="0"/>
          </a:p>
        </p:txBody>
      </p:sp>
      <p:sp>
        <p:nvSpPr>
          <p:cNvPr id="9" name="Прямоугольник 8"/>
          <p:cNvSpPr/>
          <p:nvPr/>
        </p:nvSpPr>
        <p:spPr>
          <a:xfrm>
            <a:off x="4357686" y="4929198"/>
            <a:ext cx="2214562" cy="830997"/>
          </a:xfrm>
          <a:prstGeom prst="rect">
            <a:avLst/>
          </a:prstGeom>
          <a:ln>
            <a:solidFill>
              <a:schemeClr val="tx1"/>
            </a:solidFill>
          </a:ln>
        </p:spPr>
        <p:txBody>
          <a:bodyPr wrap="square">
            <a:spAutoFit/>
          </a:bodyPr>
          <a:lstStyle/>
          <a:p>
            <a:pPr algn="just"/>
            <a:r>
              <a:rPr lang="uk-UA" sz="1200" b="1" dirty="0" smtClean="0"/>
              <a:t>Мультифакторіальні:</a:t>
            </a:r>
            <a:r>
              <a:rPr lang="uk-UA" sz="1200" dirty="0" smtClean="0"/>
              <a:t> Комбінація генних мутацій та впливу довкілля (дієта, хімічні речовини, ліки). </a:t>
            </a:r>
            <a:endParaRPr lang="uk-UA" sz="1200" dirty="0"/>
          </a:p>
        </p:txBody>
      </p:sp>
      <p:sp>
        <p:nvSpPr>
          <p:cNvPr id="10" name="Прямоугольник 9"/>
          <p:cNvSpPr/>
          <p:nvPr/>
        </p:nvSpPr>
        <p:spPr>
          <a:xfrm>
            <a:off x="3786182" y="3071810"/>
            <a:ext cx="2355132" cy="646331"/>
          </a:xfrm>
          <a:prstGeom prst="rect">
            <a:avLst/>
          </a:prstGeom>
        </p:spPr>
        <p:txBody>
          <a:bodyPr wrap="none">
            <a:spAutoFit/>
          </a:bodyPr>
          <a:lstStyle/>
          <a:p>
            <a:pPr algn="ctr"/>
            <a:r>
              <a:rPr lang="uk-UA" b="1" dirty="0" smtClean="0"/>
              <a:t>Основні види </a:t>
            </a:r>
          </a:p>
          <a:p>
            <a:pPr algn="ctr"/>
            <a:r>
              <a:rPr lang="uk-UA" b="1" dirty="0" smtClean="0"/>
              <a:t>генних патологій</a:t>
            </a:r>
            <a:endParaRPr lang="uk-UA" dirty="0"/>
          </a:p>
        </p:txBody>
      </p:sp>
      <p:cxnSp>
        <p:nvCxnSpPr>
          <p:cNvPr id="12" name="Прямая со стрелкой 11"/>
          <p:cNvCxnSpPr/>
          <p:nvPr/>
        </p:nvCxnSpPr>
        <p:spPr>
          <a:xfrm rot="10800000">
            <a:off x="3428992" y="3357562"/>
            <a:ext cx="571504"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10" idx="2"/>
          </p:cNvCxnSpPr>
          <p:nvPr/>
        </p:nvCxnSpPr>
        <p:spPr>
          <a:xfrm rot="5400000">
            <a:off x="3983751" y="3306258"/>
            <a:ext cx="568115" cy="13918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rot="16200000" flipH="1">
            <a:off x="4500562" y="4143380"/>
            <a:ext cx="1143008"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V="1">
            <a:off x="5929322" y="3286124"/>
            <a:ext cx="428628"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a:stCxn id="10" idx="2"/>
          </p:cNvCxnSpPr>
          <p:nvPr/>
        </p:nvCxnSpPr>
        <p:spPr>
          <a:xfrm rot="16200000" flipH="1">
            <a:off x="5376792" y="3305097"/>
            <a:ext cx="425239" cy="12513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187</TotalTime>
  <Words>764</Words>
  <Application>Microsoft Office PowerPoint</Application>
  <PresentationFormat>Экран (4:3)</PresentationFormat>
  <Paragraphs>76</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Городская</vt:lpstr>
      <vt:lpstr>КЛІНІЧНА ФІЗІОЛОГІЯ, ПАТОФІЗІОЛОГІЯ, МЕДИЧНА ГЕНЕТИКА</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Клінічна фізіологія, патофізіологія, медична генетика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КЛІНІЧНА ФІЗІОЛОГІЯ, ПАТОФІЗІОЛОГІЯ, МЕДИЧНА ГЕНЕТИКА</dc:title>
  <dc:creator>Physiology User 5</dc:creator>
  <cp:lastModifiedBy>phys5</cp:lastModifiedBy>
  <cp:revision>67</cp:revision>
  <dcterms:created xsi:type="dcterms:W3CDTF">2025-12-22T09:54:59Z</dcterms:created>
  <dcterms:modified xsi:type="dcterms:W3CDTF">2025-12-23T07:59:55Z</dcterms:modified>
</cp:coreProperties>
</file>