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45125" y="244611"/>
            <a:ext cx="7107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Вінницький національний медичний університет 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ім. М.І. Пирогова МОЗ України</a:t>
            </a:r>
          </a:p>
          <a:p>
            <a:pPr algn="ctr"/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u="sng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u="sng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65928" y="4107789"/>
            <a:ext cx="7860144" cy="2265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С4 Психологія / 0313 </a:t>
            </a:r>
            <a:r>
              <a:rPr lang="en-GB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Psychology</a:t>
            </a:r>
            <a:endParaRPr lang="uk-UA" sz="2000" b="1" dirty="0" smtClean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ГАЛУЗЬ ЗНАНЬ: </a:t>
            </a:r>
            <a:r>
              <a:rPr lang="uk-UA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 Соціальні науки, журналістика, інформація та міжнародні відносини </a:t>
            </a:r>
            <a:endParaRPr lang="uk-UA" sz="2000" b="1" dirty="0" smtClean="0">
              <a:solidFill>
                <a:srgbClr val="00206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ОСВІТНЬО-ПРОФЕСІЙНА ПРОГРАМА: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«КЛІНІЧНА ПСИХОЛОГІЯ</a:t>
            </a: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РІВЕНЬ ВИЩОЇ ОСВІТИ: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ДРУГИЙ (МАГІСТЕРСЬКИЙ)</a:t>
            </a:r>
            <a:endParaRPr lang="uk-UA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283691" y="2430019"/>
            <a:ext cx="7772400" cy="14700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2.6 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ПСИХОМОТОРИКА</a:t>
            </a:r>
            <a:endParaRPr lang="uk-UA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0" name="AutoShape 2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2" name="AutoShape 4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4" name="AutoShape 6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95570" y="310851"/>
            <a:ext cx="1317898" cy="17465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xmlns="" val="37054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611" y="395582"/>
            <a:ext cx="9635706" cy="1847286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Паспорт ОСВІТНЬОГО КОМПОНЕнТА </a:t>
            </a:r>
            <a:b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№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2.6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«Психомоторика» 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825" y="2468767"/>
            <a:ext cx="9328031" cy="3750878"/>
          </a:xfrm>
        </p:spPr>
        <p:txBody>
          <a:bodyPr>
            <a:noAutofit/>
          </a:bodyPr>
          <a:lstStyle/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С4 Психологія / 0313 </a:t>
            </a:r>
            <a:r>
              <a:rPr lang="en-GB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Psychology</a:t>
            </a:r>
            <a:endParaRPr lang="uk-UA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Курс: 2</a:t>
            </a:r>
          </a:p>
          <a:p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Кредити: 3,0</a:t>
            </a:r>
          </a:p>
          <a:p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Форма контролю: залік</a:t>
            </a:r>
          </a:p>
          <a:p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Мова: 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українська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Пререквізити: 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uk-UA" sz="2800" dirty="0" smtClean="0"/>
              <a:t>е вимагаються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676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64" y="755329"/>
            <a:ext cx="5018705" cy="153308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варто обрати </a:t>
            </a: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цей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1906" y="3069987"/>
            <a:ext cx="5355825" cy="1843924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КЛЮЧОВА ПЕРЕВАГА:</a:t>
            </a:r>
          </a:p>
          <a:p>
            <a:pPr indent="0" algn="just">
              <a:buNone/>
            </a:pPr>
            <a:r>
              <a:rPr lang="uk-UA" dirty="0" smtClean="0"/>
              <a:t>Формує розуміння взаємозв'язку між психічними процесами (мислення, емоції, сприйняття) та свідомо керованими рухами м'язів, контролем координації, спритності та швидкості реакцій</a:t>
            </a:r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6749918" y="1030582"/>
            <a:ext cx="4856671" cy="4412788"/>
          </a:xfrm>
          <a:ln w="3175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uk-UA" dirty="0"/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uk-UA" sz="2200" u="sng" dirty="0" smtClean="0"/>
              <a:t>озуміння когнітивного аспекту моторних актів</a:t>
            </a:r>
            <a:endParaRPr lang="uk-UA" sz="22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розвиває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uk-UA" sz="2200" u="sng" dirty="0" smtClean="0">
                <a:latin typeface="Calibri" pitchFamily="34" charset="0"/>
                <a:cs typeface="Calibri" pitchFamily="34" charset="0"/>
              </a:rPr>
              <a:t>моційну регуляцію моторних актів: зняття напруги, навчання розслабленню</a:t>
            </a:r>
            <a:endParaRPr lang="uk-UA" sz="2200" u="sng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допомагає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зрозуміти м</a:t>
            </a:r>
            <a:r>
              <a:rPr lang="uk-UA" sz="2200" u="sng" dirty="0" smtClean="0"/>
              <a:t>оторний розвиток в онтогенезі: зміцнення м'язів, покращення координації, розвиток великої і дрібної моторики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орієнтована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р</a:t>
            </a:r>
            <a:r>
              <a:rPr lang="uk-UA" sz="2200" u="sng" dirty="0" smtClean="0">
                <a:latin typeface="Calibri" pitchFamily="34" charset="0"/>
                <a:cs typeface="Calibri" pitchFamily="34" charset="0"/>
              </a:rPr>
              <a:t>озвиток когнітивних здібностей з метою покращення моторних навичок</a:t>
            </a:r>
            <a:endParaRPr lang="uk-UA" sz="2200" u="sng" dirty="0" smtClean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5457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6" y="2071299"/>
            <a:ext cx="4837003" cy="187097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ви будете вивчати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85" y="869576"/>
            <a:ext cx="5279366" cy="4659855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uk-UA" sz="2000" dirty="0" smtClean="0"/>
              <a:t>Взаємозв'язок між психічними процесами (мислення, емоції, сприйняття) та свідомо керованими рухами м'язів, контроль координації, спритності та швидкості реакцій.</a:t>
            </a:r>
          </a:p>
          <a:p>
            <a:pPr algn="just"/>
            <a:r>
              <a:rPr lang="uk-UA" sz="2000" dirty="0" smtClean="0"/>
              <a:t>Розуміння когнітивного аспекту моторних актів.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uk-UA" sz="2000" dirty="0" smtClean="0">
                <a:latin typeface="Calibri" pitchFamily="34" charset="0"/>
                <a:cs typeface="Calibri" pitchFamily="34" charset="0"/>
              </a:rPr>
              <a:t>Розвиток когнітивних здібностей з метою покращення моторних навичок.</a:t>
            </a:r>
            <a:endParaRPr lang="uk-UA" sz="2000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r>
              <a:rPr lang="uk-UA" sz="2000" dirty="0" smtClean="0"/>
              <a:t>Моторний розвиток в онтогенезі: зміцнення м'язів, покращення координації, розвиток великої і дрібної моторики.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uk-UA" sz="2000" dirty="0" smtClean="0">
                <a:latin typeface="Calibri" pitchFamily="34" charset="0"/>
                <a:cs typeface="Calibri" pitchFamily="34" charset="0"/>
              </a:rPr>
              <a:t>Емоційну регуляцію моторики: зняття напруги, навчання розслабленню.</a:t>
            </a:r>
            <a:endParaRPr sz="2000" dirty="0"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94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0" y="1691737"/>
            <a:ext cx="4880136" cy="291476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Що ви зможете </a:t>
            </a:r>
            <a:br>
              <a:rPr lang="uk-UA" sz="3600" b="1" dirty="0">
                <a:solidFill>
                  <a:srgbClr val="002060"/>
                </a:solidFill>
              </a:rPr>
            </a:br>
            <a:r>
              <a:rPr lang="uk-UA" sz="3600" b="1" dirty="0">
                <a:solidFill>
                  <a:srgbClr val="002060"/>
                </a:solidFill>
              </a:rPr>
              <a:t>за умови опанування курсу</a:t>
            </a:r>
            <a:endParaRPr lang="uk-UA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5756" y="651831"/>
            <a:ext cx="4815840" cy="5028207"/>
          </a:xfrm>
        </p:spPr>
        <p:txBody>
          <a:bodyPr>
            <a:normAutofit fontScale="85000" lnSpcReduction="10000"/>
          </a:bodyPr>
          <a:lstStyle/>
          <a:p>
            <a:pPr lvl="0" algn="just">
              <a:spcBef>
                <a:spcPts val="1200"/>
              </a:spcBef>
            </a:pP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аналізувати </a:t>
            </a:r>
            <a:r>
              <a:rPr lang="uk-UA" sz="2200" u="sng" dirty="0" smtClean="0"/>
              <a:t>моторний розвиток людини в онтогенезі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;</a:t>
            </a:r>
            <a:endParaRPr lang="uk-UA" sz="22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1200"/>
              </a:spcBef>
            </a:pP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інтерпретувати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стандарти психомоторного розвитку;</a:t>
            </a:r>
            <a:endParaRPr lang="uk-UA" sz="22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1200"/>
              </a:spcBef>
            </a:pP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визначати </a:t>
            </a:r>
            <a:r>
              <a:rPr lang="uk-UA" sz="22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uk-UA" sz="2200" u="sng" dirty="0" smtClean="0"/>
              <a:t>озвиток узгодженості психічних та рухових процесів</a:t>
            </a: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endParaRPr lang="uk-UA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1200"/>
              </a:spcBef>
            </a:pP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застосовувати </a:t>
            </a:r>
            <a:r>
              <a:rPr lang="uk-UA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lang="uk-UA" sz="2200" u="sng" dirty="0" smtClean="0"/>
              <a:t>етодики покращення координації рухів, дрібної та загальної моторики та  </a:t>
            </a:r>
            <a:r>
              <a:rPr lang="uk-UA" sz="2200" u="sng" dirty="0" err="1" smtClean="0"/>
              <a:t>психогімнастичні</a:t>
            </a:r>
            <a:r>
              <a:rPr lang="uk-UA" sz="2200" u="sng" dirty="0" smtClean="0"/>
              <a:t> вправи у практичній діяльності;</a:t>
            </a:r>
          </a:p>
          <a:p>
            <a:pPr algn="just">
              <a:lnSpc>
                <a:spcPct val="80000"/>
              </a:lnSpc>
              <a:spcBef>
                <a:spcPts val="1200"/>
              </a:spcBef>
            </a:pPr>
            <a:r>
              <a:rPr lang="uk-UA" sz="35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проводити </a:t>
            </a:r>
            <a:r>
              <a:rPr lang="uk-UA" sz="2200" u="sng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к</a:t>
            </a:r>
            <a:r>
              <a:rPr lang="uk-UA" sz="2200" u="sng" dirty="0" smtClean="0">
                <a:latin typeface="Calibri" pitchFamily="34" charset="0"/>
                <a:cs typeface="Calibri" pitchFamily="34" charset="0"/>
              </a:rPr>
              <a:t>орекцію просторово-часових орієнтувань.</a:t>
            </a:r>
            <a:r>
              <a:rPr lang="uk-UA" sz="3600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just"/>
            <a:endParaRPr lang="uk-UA" sz="2200" u="sng" dirty="0" smtClean="0"/>
          </a:p>
          <a:p>
            <a:pPr lvl="0" algn="just"/>
            <a:endParaRPr lang="uk-UA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22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Підсумковий контроль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1" y="2130387"/>
            <a:ext cx="4815840" cy="2857459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Практичні / Семінарські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Самостійна робота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Індивідуальна самостійна робота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09911" y="1974193"/>
            <a:ext cx="498365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Залік: 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останньому практичному занятті за умов успішного проходження курсу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сума балів за всі види навчальної діяльності -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122-200 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балів) і відсутності академічної заборгованості.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336" y="510644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 навчання 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9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0933" y="2292671"/>
            <a:ext cx="1543938" cy="3731611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Ігор РОКУНЕЦЬ</a:t>
            </a:r>
          </a:p>
          <a:p>
            <a:pPr indent="0"/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/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/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/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/>
            <a:endParaRPr lang="ru-RU" sz="18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buNone/>
            </a:pPr>
            <a:r>
              <a:rPr lang="ru-RU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</a:t>
            </a:r>
            <a:r>
              <a:rPr lang="ru-RU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Ірина ГУСАКОВА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4325" y="329490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РОЗРОБНИКИ КУРСУ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35305" y="2408390"/>
            <a:ext cx="4505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інформація: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Вінниця, вул.Пирогова,56</a:t>
            </a: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physiology@vnmu.edu.ua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ttps://www.vnmu.edu.ua/assets/img/people/tn_1498_20171030_11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812" y="1974029"/>
            <a:ext cx="1382768" cy="1382768"/>
          </a:xfrm>
          <a:prstGeom prst="rect">
            <a:avLst/>
          </a:prstGeom>
          <a:noFill/>
        </p:spPr>
      </p:pic>
      <p:pic>
        <p:nvPicPr>
          <p:cNvPr id="1028" name="Picture 4" descr="https://www.vnmu.edu.ua/assets/img/people/tn_214_20171030_11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170" y="4475181"/>
            <a:ext cx="1307054" cy="1280160"/>
          </a:xfrm>
          <a:prstGeom prst="rect">
            <a:avLst/>
          </a:prstGeom>
          <a:noFill/>
        </p:spPr>
      </p:pic>
      <p:pic>
        <p:nvPicPr>
          <p:cNvPr id="1030" name="Picture 6" descr="https://www.vnmu.edu.ua/assets/img/people/tn_216_20130409_08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98022" y="4534609"/>
            <a:ext cx="1296708" cy="1296708"/>
          </a:xfrm>
          <a:prstGeom prst="rect">
            <a:avLst/>
          </a:prstGeom>
          <a:noFill/>
        </p:spPr>
      </p:pic>
      <p:pic>
        <p:nvPicPr>
          <p:cNvPr id="9" name="Picture 2" descr="https://www.vnmu.edu.ua/assets/img/people/tn_223_20171030_1144.jpg"/>
          <p:cNvPicPr>
            <a:picLocks noChangeAspect="1" noChangeArrowheads="1"/>
          </p:cNvPicPr>
          <p:nvPr/>
        </p:nvPicPr>
        <p:blipFill>
          <a:blip r:embed="rId5"/>
          <a:srcRect l="9915" r="8056" b="14676"/>
          <a:stretch>
            <a:fillRect/>
          </a:stretch>
        </p:blipFill>
        <p:spPr bwMode="auto">
          <a:xfrm>
            <a:off x="505610" y="1891808"/>
            <a:ext cx="1376977" cy="143230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264077" y="2247924"/>
            <a:ext cx="152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</a:t>
            </a:r>
            <a:r>
              <a:rPr lang="uk-UA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Людмила ЛОЙКО</a:t>
            </a:r>
          </a:p>
          <a:p>
            <a:endParaRPr lang="uk-UA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Наталія </a:t>
            </a:r>
          </a:p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БЕЛІК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804532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166</TotalTime>
  <Words>287</Words>
  <Application>Microsoft Office PowerPoint</Application>
  <PresentationFormat>Произвольный</PresentationFormat>
  <Paragraphs>67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Parcel</vt:lpstr>
      <vt:lpstr>ВК №2.6 ПСИХОМОТОРИКА</vt:lpstr>
      <vt:lpstr>Паспорт ОСВІТНЬОГО КОМПОНЕнТА   ВК № 2.6 «Психомоторика» </vt:lpstr>
      <vt:lpstr>Чому варто обрати цей курс</vt:lpstr>
      <vt:lpstr>Що ви будете вивчати</vt:lpstr>
      <vt:lpstr>Що ви зможете  за умови опанування курсу</vt:lpstr>
      <vt:lpstr>Підсумковий контроль</vt:lpstr>
      <vt:lpstr>Контактна інформація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phys5</cp:lastModifiedBy>
  <cp:revision>40</cp:revision>
  <dcterms:created xsi:type="dcterms:W3CDTF">2026-04-08T10:22:59Z</dcterms:created>
  <dcterms:modified xsi:type="dcterms:W3CDTF">2026-06-23T09:38:47Z</dcterms:modified>
</cp:coreProperties>
</file>