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М.І. Пирогова МОЗ України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8" y="4107789"/>
            <a:ext cx="7860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000" b="1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 Соціальні науки, журналістика, інформація та міжнародні відносини </a:t>
            </a:r>
            <a:endParaRPr lang="uk-UA" sz="2000" b="1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«КЛІНІЧНА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ПСИХОЛОГІЯ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№.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1.8 </a:t>
            </a:r>
            <a:r>
              <a:rPr lang="ru-RU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Нейропсихологія</a:t>
            </a:r>
            <a:endParaRPr lang="uk-UA" b="1" u="sng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 </a:t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 1.8«Нейропсихологія» 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825" y="2468767"/>
            <a:ext cx="9328031" cy="3750878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 1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 3,0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залік</a:t>
            </a:r>
          </a:p>
          <a:p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Мова: українська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Пререквізити: </a:t>
            </a:r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800" dirty="0" smtClean="0">
                <a:solidFill>
                  <a:srgbClr val="002060"/>
                </a:solidFill>
              </a:rPr>
              <a:t>е вимагаються</a:t>
            </a:r>
            <a:endParaRPr lang="uk-UA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755329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</a:t>
            </a: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цей курс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3422" y="2930138"/>
            <a:ext cx="5355825" cy="1843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indent="0" algn="just">
              <a:buNone/>
            </a:pPr>
            <a:r>
              <a:rPr lang="uk-UA" sz="2000" u="sng" dirty="0" smtClean="0">
                <a:solidFill>
                  <a:srgbClr val="002060"/>
                </a:solidFill>
              </a:rPr>
              <a:t>Дозволяє зрозуміти зв'язки </a:t>
            </a:r>
            <a:r>
              <a:rPr lang="uk-UA" sz="2000" u="sng" dirty="0" smtClean="0">
                <a:solidFill>
                  <a:srgbClr val="002060"/>
                </a:solidFill>
              </a:rPr>
              <a:t>між структурами мозку та вищими психічними функціями (пам'ять, мова, увага, мислення) і </a:t>
            </a:r>
            <a:r>
              <a:rPr lang="uk-UA" sz="2000" u="sng" dirty="0" smtClean="0">
                <a:solidFill>
                  <a:srgbClr val="002060"/>
                </a:solidFill>
              </a:rPr>
              <a:t>поведінкою</a:t>
            </a:r>
            <a:endParaRPr lang="uk-UA" sz="2000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642341" y="804671"/>
            <a:ext cx="4856671" cy="3810359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2000" u="sng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уявлення про </a:t>
            </a:r>
            <a:r>
              <a:rPr lang="uk-UA" sz="20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закономірності функціонування </a:t>
            </a:r>
            <a:r>
              <a:rPr lang="uk-UA" sz="20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мозку при взаємодії організму з зовнішнім та внутрішнім середовищем.</a:t>
            </a:r>
            <a:endParaRPr lang="uk-UA" sz="2000" u="sng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</a:t>
            </a:r>
            <a:r>
              <a:rPr lang="uk-UA" sz="21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здійснювати оцінку  </a:t>
            </a:r>
            <a:r>
              <a:rPr lang="uk-UA" sz="21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функціонального стану мозку та окремих його </a:t>
            </a:r>
            <a:r>
              <a:rPr lang="uk-UA" sz="21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структур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Розвиває навички</a:t>
            </a:r>
            <a:r>
              <a:rPr lang="uk-UA" sz="2800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</a:t>
            </a:r>
            <a:r>
              <a:rPr lang="uk-UA" sz="22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нейро-психологічного аналізу </a:t>
            </a:r>
            <a:r>
              <a:rPr lang="uk-UA" sz="22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локальних ушкоджень </a:t>
            </a:r>
            <a:r>
              <a:rPr lang="uk-UA" sz="22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мозку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2200" u="sng" dirty="0" smtClean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2100" u="sng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869576"/>
            <a:ext cx="5279366" cy="5183752"/>
          </a:xfrm>
        </p:spPr>
        <p:txBody>
          <a:bodyPr>
            <a:normAutofit/>
          </a:bodyPr>
          <a:lstStyle/>
          <a:p>
            <a:pPr algn="just"/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закономірності функціонування </a:t>
            </a:r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мозку</a:t>
            </a:r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за різних функціональних станів</a:t>
            </a:r>
            <a:endParaRPr lang="uk-UA" sz="2400" u="sng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just"/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Нейропсихологічне дослідження пам’яті, уваги та емоційної </a:t>
            </a:r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сфери </a:t>
            </a:r>
            <a:endParaRPr lang="uk-UA" sz="2400" u="sng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just"/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Дослідження міжпівкульої </a:t>
            </a:r>
            <a:r>
              <a:rPr lang="uk-UA" sz="2400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асиметрії</a:t>
            </a:r>
          </a:p>
          <a:p>
            <a:pPr algn="just"/>
            <a:r>
              <a:rPr lang="uk-UA" sz="2400" u="sng" dirty="0" smtClean="0">
                <a:solidFill>
                  <a:srgbClr val="002060"/>
                </a:solidFill>
              </a:rPr>
              <a:t>Оцінка сприймання та </a:t>
            </a:r>
            <a:r>
              <a:rPr lang="uk-UA" sz="2400" u="sng" dirty="0" smtClean="0">
                <a:solidFill>
                  <a:srgbClr val="002060"/>
                </a:solidFill>
              </a:rPr>
              <a:t>відчуттів</a:t>
            </a:r>
          </a:p>
          <a:p>
            <a:pPr algn="just"/>
            <a:r>
              <a:rPr lang="uk-UA" sz="2400" u="sng" dirty="0" smtClean="0">
                <a:solidFill>
                  <a:srgbClr val="002060"/>
                </a:solidFill>
              </a:rPr>
              <a:t>Інтерпретація змін психічних процесів при локальних ушкодженнях </a:t>
            </a:r>
            <a:r>
              <a:rPr lang="uk-UA" sz="2400" u="sng" dirty="0" smtClean="0">
                <a:solidFill>
                  <a:srgbClr val="002060"/>
                </a:solidFill>
              </a:rPr>
              <a:t>мозку</a:t>
            </a:r>
          </a:p>
          <a:p>
            <a:pPr algn="just"/>
            <a:r>
              <a:rPr lang="uk-UA" sz="2400" u="sng" dirty="0" smtClean="0">
                <a:solidFill>
                  <a:srgbClr val="002060"/>
                </a:solidFill>
              </a:rPr>
              <a:t>Програми </a:t>
            </a:r>
            <a:r>
              <a:rPr lang="uk-UA" sz="2400" u="sng" dirty="0" smtClean="0">
                <a:solidFill>
                  <a:srgbClr val="002060"/>
                </a:solidFill>
              </a:rPr>
              <a:t>психодіагностики і психо- та нейрокорекції</a:t>
            </a:r>
            <a:endParaRPr sz="2400" u="sng" dirty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3333" y="770165"/>
            <a:ext cx="4815840" cy="5492611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lvl="0" algn="just"/>
            <a:r>
              <a:rPr lang="uk-UA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аналізувати </a:t>
            </a:r>
            <a:r>
              <a:rPr lang="uk-UA" sz="2600" u="sng" dirty="0" smtClean="0">
                <a:solidFill>
                  <a:srgbClr val="002060"/>
                </a:solidFill>
              </a:rPr>
              <a:t>психічний стан </a:t>
            </a:r>
            <a:r>
              <a:rPr lang="uk-UA" sz="2600" u="sng" dirty="0" smtClean="0">
                <a:solidFill>
                  <a:srgbClr val="002060"/>
                </a:solidFill>
              </a:rPr>
              <a:t>людини</a:t>
            </a:r>
            <a:r>
              <a:rPr lang="uk-UA" sz="26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26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uk-UA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інтерпретувати </a:t>
            </a:r>
            <a:r>
              <a:rPr lang="uk-UA" sz="2600" u="sng" dirty="0" smtClean="0">
                <a:solidFill>
                  <a:srgbClr val="002060"/>
                </a:solidFill>
              </a:rPr>
              <a:t>зміни </a:t>
            </a:r>
            <a:r>
              <a:rPr lang="uk-UA" sz="2600" u="sng" dirty="0" smtClean="0">
                <a:solidFill>
                  <a:srgbClr val="002060"/>
                </a:solidFill>
              </a:rPr>
              <a:t>психічних процесів при локальних ушкодженнях </a:t>
            </a:r>
            <a:r>
              <a:rPr lang="uk-UA" sz="2600" u="sng" dirty="0" smtClean="0">
                <a:solidFill>
                  <a:srgbClr val="002060"/>
                </a:solidFill>
              </a:rPr>
              <a:t>мозку</a:t>
            </a:r>
            <a:r>
              <a:rPr lang="uk-UA" sz="22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uk-UA" sz="3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uk-UA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визначати 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порушення </a:t>
            </a:r>
            <a:r>
              <a:rPr lang="uk-UA" sz="2400" u="sng" dirty="0" smtClean="0">
                <a:solidFill>
                  <a:srgbClr val="002060"/>
                </a:solidFill>
              </a:rPr>
              <a:t>пам’яті</a:t>
            </a:r>
            <a:r>
              <a:rPr lang="uk-UA" sz="2400" u="sng" dirty="0" smtClean="0">
                <a:solidFill>
                  <a:srgbClr val="002060"/>
                </a:solidFill>
              </a:rPr>
              <a:t>, уваги та емоційної </a:t>
            </a:r>
            <a:r>
              <a:rPr lang="uk-UA" sz="2400" u="sng" dirty="0" smtClean="0">
                <a:solidFill>
                  <a:srgbClr val="002060"/>
                </a:solidFill>
              </a:rPr>
              <a:t>сфери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24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uk-UA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оцінювати </a:t>
            </a:r>
            <a:r>
              <a:rPr lang="uk-UA" sz="2600" u="sng" dirty="0" smtClean="0">
                <a:solidFill>
                  <a:srgbClr val="002060"/>
                </a:solidFill>
              </a:rPr>
              <a:t>міжпівкульову асиметрію</a:t>
            </a:r>
            <a:r>
              <a:rPr lang="uk-UA" sz="26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26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uk-UA" sz="3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</a:t>
            </a:r>
            <a:r>
              <a:rPr lang="uk-UA" sz="26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результати оцінки </a:t>
            </a:r>
            <a:r>
              <a:rPr lang="uk-UA" sz="2600" u="sng" dirty="0" smtClean="0">
                <a:solidFill>
                  <a:srgbClr val="002060"/>
                </a:solidFill>
              </a:rPr>
              <a:t>психічного </a:t>
            </a:r>
            <a:r>
              <a:rPr lang="uk-UA" sz="2600" u="sng" dirty="0" smtClean="0">
                <a:solidFill>
                  <a:srgbClr val="002060"/>
                </a:solidFill>
              </a:rPr>
              <a:t>стану </a:t>
            </a:r>
            <a:r>
              <a:rPr lang="uk-UA" sz="2600" u="sng" dirty="0" smtClean="0">
                <a:solidFill>
                  <a:srgbClr val="002060"/>
                </a:solidFill>
              </a:rPr>
              <a:t>людини для створення програм </a:t>
            </a:r>
            <a:r>
              <a:rPr lang="uk-UA" sz="2600" u="sng" dirty="0" smtClean="0">
                <a:solidFill>
                  <a:srgbClr val="002060"/>
                </a:solidFill>
              </a:rPr>
              <a:t>психо- та нейрокорекції</a:t>
            </a:r>
            <a:endParaRPr lang="uk-UA" sz="2600" i="1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/ Семінарські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</a:t>
            </a:r>
          </a:p>
          <a:p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9911" y="1974193"/>
            <a:ext cx="50823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 </a:t>
            </a:r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останньому практичному занятті за умов успішного проходження курсу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</a:t>
            </a:r>
            <a:r>
              <a:rPr lang="uk-UA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 за всі види навчальної діяльності - </a:t>
            </a:r>
            <a:r>
              <a:rPr lang="en-US" sz="28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0014" y="2142063"/>
            <a:ext cx="3614570" cy="3946765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Ігор РОКУНЕЦЬ</a:t>
            </a:r>
          </a:p>
          <a:p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Людмила ЛОЙКО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Ірина ГУСАКОВА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physiology@vnmu.edu.ua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www.vnmu.edu.ua/assets/img/people/tn_223_20171030_1144.jpg"/>
          <p:cNvPicPr>
            <a:picLocks noChangeAspect="1" noChangeArrowheads="1"/>
          </p:cNvPicPr>
          <p:nvPr/>
        </p:nvPicPr>
        <p:blipFill>
          <a:blip r:embed="rId2"/>
          <a:srcRect l="9915" r="8056" b="14676"/>
          <a:stretch>
            <a:fillRect/>
          </a:stretch>
        </p:blipFill>
        <p:spPr bwMode="auto">
          <a:xfrm>
            <a:off x="591671" y="1715845"/>
            <a:ext cx="1297934" cy="1350084"/>
          </a:xfrm>
          <a:prstGeom prst="rect">
            <a:avLst/>
          </a:prstGeom>
          <a:noFill/>
        </p:spPr>
      </p:pic>
      <p:pic>
        <p:nvPicPr>
          <p:cNvPr id="1028" name="Picture 4" descr="https://www.vnmu.edu.ua/assets/img/people/tn_1498_20171030_11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396" y="3420931"/>
            <a:ext cx="1318223" cy="1318223"/>
          </a:xfrm>
          <a:prstGeom prst="rect">
            <a:avLst/>
          </a:prstGeom>
          <a:noFill/>
        </p:spPr>
      </p:pic>
      <p:pic>
        <p:nvPicPr>
          <p:cNvPr id="1030" name="Picture 6" descr="https://www.vnmu.edu.ua/assets/img/people/tn_214_20171030_11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396" y="5131397"/>
            <a:ext cx="1333949" cy="13339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161</TotalTime>
  <Words>288</Words>
  <Application>Microsoft Office PowerPoint</Application>
  <PresentationFormat>Произвольный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№. 1.8 Нейропсихологія</vt:lpstr>
      <vt:lpstr>Паспорт ОСВІТНЬОГО КОМПОНЕнТА   ВК № 1.8«Нейропсихологія»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phys5</cp:lastModifiedBy>
  <cp:revision>29</cp:revision>
  <dcterms:created xsi:type="dcterms:W3CDTF">2026-04-08T10:22:59Z</dcterms:created>
  <dcterms:modified xsi:type="dcterms:W3CDTF">2026-06-19T08:25:40Z</dcterms:modified>
</cp:coreProperties>
</file>