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inet.net/galaxy/Medicine.html" TargetMode="External"/><Relationship Id="rId13" Type="http://schemas.openxmlformats.org/officeDocument/2006/relationships/hyperlink" Target="https://moz.gov.ua/" TargetMode="External"/><Relationship Id="rId3" Type="http://schemas.openxmlformats.org/officeDocument/2006/relationships/hyperlink" Target="http://www.vnmu.edu.ua/&#1082;&#1072;&#1092;&#1077;&#1076;&#1088;&#1072;" TargetMode="External"/><Relationship Id="rId7" Type="http://schemas.openxmlformats.org/officeDocument/2006/relationships/hyperlink" Target="http://www.excite.com/" TargetMode="External"/><Relationship Id="rId12" Type="http://schemas.openxmlformats.org/officeDocument/2006/relationships/hyperlink" Target="https://www.testcentr.org.ua/uk/" TargetMode="External"/><Relationship Id="rId2" Type="http://schemas.openxmlformats.org/officeDocument/2006/relationships/hyperlink" Target="http://www.vnmu.edu.ua/" TargetMode="External"/><Relationship Id="rId16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askjeeves.com/" TargetMode="External"/><Relationship Id="rId11" Type="http://schemas.openxmlformats.org/officeDocument/2006/relationships/hyperlink" Target="http://www.medwebplus.com/" TargetMode="External"/><Relationship Id="rId5" Type="http://schemas.openxmlformats.org/officeDocument/2006/relationships/hyperlink" Target="http://www.altavista.com/" TargetMode="External"/><Relationship Id="rId15" Type="http://schemas.openxmlformats.org/officeDocument/2006/relationships/image" Target="../media/image13.jpeg"/><Relationship Id="rId10" Type="http://schemas.openxmlformats.org/officeDocument/2006/relationships/hyperlink" Target="http://www.kfinder.com/" TargetMode="External"/><Relationship Id="rId4" Type="http://schemas.openxmlformats.org/officeDocument/2006/relationships/hyperlink" Target="http://library.vnmu.edu.ua/" TargetMode="External"/><Relationship Id="rId9" Type="http://schemas.openxmlformats.org/officeDocument/2006/relationships/hyperlink" Target="http://healthweb.org/" TargetMode="External"/><Relationship Id="rId14" Type="http://schemas.openxmlformats.org/officeDocument/2006/relationships/hyperlink" Target="https://phc.org.ua/kontrol-zakhvoryuvan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3357562"/>
            <a:ext cx="8215370" cy="642942"/>
          </a:xfrm>
        </p:spPr>
        <p:txBody>
          <a:bodyPr/>
          <a:lstStyle/>
          <a:p>
            <a:r>
              <a:rPr lang="uk-UA" dirty="0" smtClean="0"/>
              <a:t>Для здобувачів третього (освітньо-наукового) рівня</a:t>
            </a:r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ВК 4.14  Фізіологія</a:t>
            </a:r>
            <a:endParaRPr lang="uk-UA" dirty="0"/>
          </a:p>
        </p:txBody>
      </p:sp>
      <p:sp>
        <p:nvSpPr>
          <p:cNvPr id="13314" name="AutoShape 2" descr="логотип физиологии и здоровья человека Иллюстрация вектора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3316" name="AutoShape 4" descr="логотип физиологии и здоровья человека Иллюстрация вектора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3318" name="Picture 6" descr="логотип физиологии и здоровья человека Иллюстрация вектора ..."/>
          <p:cNvPicPr>
            <a:picLocks noChangeAspect="1" noChangeArrowheads="1"/>
          </p:cNvPicPr>
          <p:nvPr/>
        </p:nvPicPr>
        <p:blipFill>
          <a:blip r:embed="rId2" cstate="print"/>
          <a:srcRect l="20319" t="22012" r="21432" b="30576"/>
          <a:stretch>
            <a:fillRect/>
          </a:stretch>
        </p:blipFill>
        <p:spPr bwMode="auto">
          <a:xfrm>
            <a:off x="3000364" y="4214818"/>
            <a:ext cx="3071834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0430" y="428604"/>
            <a:ext cx="521497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/>
              <a:t>Фізіологія - це наука, що вивчає закономірності функцій та процесів у цілісному організмі та його частинах (системах, органах, тканинах, клітинах), механізми й закономірності життєдіяльності організму на різних етапах онто- і філогенезу у взаємодії з навколишнім середовищем (у динаміці життєвих процесів). Фізіологія займає одне з провідних місць в системі науково-теоретичної підготовки лікаря. </a:t>
            </a:r>
            <a:endParaRPr lang="uk-UA" dirty="0"/>
          </a:p>
        </p:txBody>
      </p:sp>
      <p:sp>
        <p:nvSpPr>
          <p:cNvPr id="26626" name="AutoShape 2" descr="Be Physiology • Exercise Physiology (@bephysiology) •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26628" name="Picture 4" descr="Be Physiology • Exercise Physiology (@bephysiology) • Faceboo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3714752"/>
            <a:ext cx="2143125" cy="214312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28662" y="3643314"/>
            <a:ext cx="4572000" cy="2308324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just"/>
            <a:r>
              <a:rPr lang="uk-UA" sz="1600" b="1" dirty="0" smtClean="0"/>
              <a:t>Предметом </a:t>
            </a:r>
            <a:r>
              <a:rPr lang="uk-UA" sz="1600" dirty="0" smtClean="0"/>
              <a:t>вивчення навчальної дисципліни є закономірності функціонування та перебіг фізіологічних процесів у цілісному організмі та його частинах (системах, органах, тканинах, клітинах), виявлення механізмів й закономірностей життєдіяльності організму на різних етапах онто- і філогенезу у взаємодії з навколишнім середовищем у динаміці життєвих процесів.</a:t>
            </a:r>
            <a:endParaRPr lang="uk-UA" sz="1600" dirty="0"/>
          </a:p>
        </p:txBody>
      </p:sp>
      <p:pic>
        <p:nvPicPr>
          <p:cNvPr id="26630" name="Picture 6" descr="Більше 27 800 стокових ілюстрацій, векторної графіки та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85728"/>
            <a:ext cx="2509811" cy="25098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 descr="https://encrypted-tbn1.gstatic.com/shopping?q=tbn:ANd9GcQbLzklnW-_bQunDjQqAWxEhpCnMMmxyJrR5ONLqRXYqHDPgDlBMhg6wLQ5_siDtekGu53Ke_61nAeXqoRHePjfABKVau50pA5Nyp20E2yH&amp;usqp=CA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27652" name="AutoShape 4" descr="Фізіологія. 5-те вид. Шевчук В. Р. 775469879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27654" name="AutoShape 6" descr="Фізіологія. 5-те вид. Шевчук В. Р. 775469879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27656" name="Picture 8" descr="Фізіологія. 5-те вид. Шевчук В. Г. та ін., фото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071546"/>
            <a:ext cx="2835374" cy="3857652"/>
          </a:xfrm>
          <a:prstGeom prst="rect">
            <a:avLst/>
          </a:prstGeom>
          <a:noFill/>
        </p:spPr>
      </p:pic>
      <p:pic>
        <p:nvPicPr>
          <p:cNvPr id="27660" name="Picture 12" descr="https://www.medpublish.com.ua/images/75427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714356"/>
            <a:ext cx="3457895" cy="4500594"/>
          </a:xfrm>
          <a:prstGeom prst="rect">
            <a:avLst/>
          </a:prstGeom>
          <a:noFill/>
        </p:spPr>
      </p:pic>
      <p:sp>
        <p:nvSpPr>
          <p:cNvPr id="27661" name="Rectangle 13"/>
          <p:cNvSpPr>
            <a:spLocks noChangeArrowheads="1"/>
          </p:cNvSpPr>
          <p:nvPr/>
        </p:nvSpPr>
        <p:spPr bwMode="auto">
          <a:xfrm>
            <a:off x="571472" y="5214950"/>
            <a:ext cx="321471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20675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Посібник з фізіології /За ред. В.Г.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Шевчука.-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Вінниця; Нова книга, 2019.- 576 с.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62" name="Rectangle 14"/>
          <p:cNvSpPr>
            <a:spLocks noChangeArrowheads="1"/>
          </p:cNvSpPr>
          <p:nvPr/>
        </p:nvSpPr>
        <p:spPr bwMode="auto">
          <a:xfrm>
            <a:off x="5072066" y="5429264"/>
            <a:ext cx="378618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74638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Клінічна фізіологія: підручник, за ред.       В. І.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Філімонова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Д. І.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Маракушина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– 2-е видання. - Всеукраїнське спеціалізоване видавництво «Медицина», 2022. – 776 с.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86182" y="214290"/>
            <a:ext cx="16788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ПІДРУЧНИКИ</a:t>
            </a:r>
            <a:endParaRPr lang="uk-UA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https://images.prom.ua/6806703089_w640_h640_68067030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428604"/>
            <a:ext cx="3143240" cy="4460473"/>
          </a:xfrm>
          <a:prstGeom prst="rect">
            <a:avLst/>
          </a:prstGeom>
          <a:noFill/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000100" y="5036919"/>
            <a:ext cx="278608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73050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Медична фізіологія за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Гайтоном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і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Голлом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14-е видання: у 2 томах. Том 1 / Джон Е.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Голл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Майкл Е.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Голл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- Видавництво «Медицина», 2022. – 648 с.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5" name="Picture 3" descr="https://images.prom.ua/6807324493_w640_h640_68073244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642918"/>
            <a:ext cx="2944250" cy="4178093"/>
          </a:xfrm>
          <a:prstGeom prst="rect">
            <a:avLst/>
          </a:prstGeom>
          <a:noFill/>
        </p:spPr>
      </p:pic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5572132" y="5073203"/>
            <a:ext cx="285752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73050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Медична фізіологія за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Гайтоном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і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Голлом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14-е видання: у 2 томах. Том 2 / Джон Е.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Голл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Майкл Е.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Голл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- Видавництво «Медицина», 2022. – 584 с.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29058" y="142852"/>
            <a:ext cx="16788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ПІДРУЧНИКИ</a:t>
            </a:r>
            <a:endParaRPr lang="uk-UA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www.medpublish.com.ua/images/753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928670"/>
            <a:ext cx="3017541" cy="4286280"/>
          </a:xfrm>
          <a:prstGeom prst="rect">
            <a:avLst/>
          </a:prstGeom>
          <a:noFill/>
        </p:spPr>
      </p:pic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571472" y="5500702"/>
            <a:ext cx="3071834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42900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Фізіологія людини: підручник /            В. І.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Філімонов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— 4-е видання. - Всеукраїнське спеціалізоване видавництво «Медицина», 2021. – 488 с.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703" name="AutoShape 7" descr="https://book-center.com.ua/image/cache/catalog/books/naukova-ta-osvitnya-literatura/medichna-literatura/fiziologiya-korotkij-kurs-2-ge-vid-moroz-v-m-joltuhivskij-m-v-za-red-800x8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29705" name="AutoShape 9" descr="https://book-center.com.ua/image/cache/catalog/books/naukova-ta-osvitnya-literatura/medichna-literatura/fiziologiya-korotkij-kurs-2-ge-vid-moroz-v-m-joltuhivskij-m-v-za-red-800x8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29707" name="AutoShape 11" descr="https://book-center.com.ua/image/cache/catalog/books/naukova-ta-osvitnya-literatura/medichna-literatura/fiziologiya-korotkij-kurs-2-ge-vid-moroz-v-m-joltuhivskij-m-v-za-red-800x8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29709" name="AutoShape 13" descr="https://book-center.com.ua/image/cache/catalog/books/naukova-ta-osvitnya-literatura/medichna-literatura/fiziologiya-korotkij-kurs-2-ge-vid-moroz-v-m-joltuhivskij-m-v-za-red-800x8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29711" name="AutoShape 15" descr="https://book-center.com.ua/image/cache/catalog/books/naukova-ta-osvitnya-literatura/medichna-literatura/fiziologiya-korotkij-kurs-2-ge-vid-moroz-v-m-joltuhivskij-m-v-za-red-800x8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29713" name="Picture 17" descr="Фізіологія людини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5357818" y="857232"/>
            <a:ext cx="3026757" cy="4429156"/>
          </a:xfrm>
          <a:prstGeom prst="rect">
            <a:avLst/>
          </a:prstGeom>
          <a:noFill/>
        </p:spPr>
      </p:pic>
      <p:sp>
        <p:nvSpPr>
          <p:cNvPr id="29714" name="Rectangle 18"/>
          <p:cNvSpPr>
            <a:spLocks noChangeArrowheads="1"/>
          </p:cNvSpPr>
          <p:nvPr/>
        </p:nvSpPr>
        <p:spPr bwMode="auto">
          <a:xfrm>
            <a:off x="5286380" y="5429264"/>
            <a:ext cx="314327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20675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Фізіологія людини : Підручник / за ред.. С.М.Білаша. –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Олді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плюс, 2024. – 508 с.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71868" y="214290"/>
            <a:ext cx="16788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ПІДРУЧНИКИ</a:t>
            </a:r>
            <a:endParaRPr lang="uk-UA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85786" y="1285860"/>
          <a:ext cx="7858179" cy="1357664"/>
        </p:xfrm>
        <a:graphic>
          <a:graphicData uri="http://schemas.openxmlformats.org/drawingml/2006/table">
            <a:tbl>
              <a:tblPr/>
              <a:tblGrid>
                <a:gridCol w="1629086"/>
                <a:gridCol w="1542710"/>
                <a:gridCol w="1542710"/>
                <a:gridCol w="1542710"/>
                <a:gridCol w="1600963"/>
              </a:tblGrid>
              <a:tr h="894399"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endParaRPr lang="uk-UA" sz="1800" spc="-1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endParaRPr lang="uk-UA" sz="1800" spc="-1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uk-UA" sz="1800" spc="-10" dirty="0" smtClean="0">
                          <a:latin typeface="Times New Roman"/>
                          <a:ea typeface="Times New Roman"/>
                          <a:cs typeface="Times New Roman"/>
                        </a:rPr>
                        <a:t>Дисципліна</a:t>
                      </a:r>
                      <a:endParaRPr lang="uk-UA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47320" indent="57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endParaRPr lang="uk-UA" sz="1800" spc="-1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47320" indent="57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uk-UA" sz="1800" spc="-10" dirty="0" smtClean="0">
                          <a:latin typeface="Times New Roman"/>
                          <a:ea typeface="Times New Roman"/>
                          <a:cs typeface="Times New Roman"/>
                        </a:rPr>
                        <a:t>Загальна</a:t>
                      </a:r>
                      <a:endParaRPr lang="uk-UA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266700" indent="-119380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uk-UA" sz="1800" spc="-10" dirty="0">
                          <a:latin typeface="Times New Roman"/>
                          <a:ea typeface="Times New Roman"/>
                          <a:cs typeface="Times New Roman"/>
                        </a:rPr>
                        <a:t>кількість годин</a:t>
                      </a:r>
                      <a:endParaRPr lang="uk-UA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5905" marR="155575" indent="-9144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800" spc="-1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255905" marR="155575" indent="-9144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spc="-10" dirty="0" smtClean="0">
                          <a:latin typeface="Times New Roman"/>
                          <a:ea typeface="Times New Roman"/>
                          <a:cs typeface="Times New Roman"/>
                        </a:rPr>
                        <a:t>Кредити </a:t>
                      </a:r>
                      <a:r>
                        <a:rPr lang="uk-UA" sz="1800" spc="-20" dirty="0">
                          <a:latin typeface="Times New Roman"/>
                          <a:ea typeface="Times New Roman"/>
                          <a:cs typeface="Times New Roman"/>
                        </a:rPr>
                        <a:t>ЄКТС</a:t>
                      </a:r>
                      <a:endParaRPr lang="uk-UA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6375" indent="-1143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800" spc="-1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206375" indent="-1143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spc="-1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Практичні </a:t>
                      </a:r>
                      <a:r>
                        <a:rPr lang="uk-UA" sz="1800" spc="-10" dirty="0">
                          <a:latin typeface="Times New Roman"/>
                          <a:ea typeface="Times New Roman"/>
                          <a:cs typeface="Times New Roman"/>
                        </a:rPr>
                        <a:t>заняття</a:t>
                      </a:r>
                      <a:endParaRPr lang="uk-UA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8285" indent="-18034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800" spc="-1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248285" indent="-18034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spc="-10" dirty="0" smtClean="0">
                          <a:latin typeface="Times New Roman"/>
                          <a:ea typeface="Times New Roman"/>
                          <a:cs typeface="Times New Roman"/>
                        </a:rPr>
                        <a:t>Самостійна </a:t>
                      </a:r>
                      <a:r>
                        <a:rPr lang="uk-UA" sz="1800" spc="-10" dirty="0">
                          <a:latin typeface="Times New Roman"/>
                          <a:ea typeface="Times New Roman"/>
                          <a:cs typeface="Times New Roman"/>
                        </a:rPr>
                        <a:t>робота</a:t>
                      </a:r>
                      <a:endParaRPr lang="uk-UA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265">
                <a:tc>
                  <a:txBody>
                    <a:bodyPr/>
                    <a:lstStyle/>
                    <a:p>
                      <a:pPr marL="67945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endParaRPr lang="uk-UA" sz="1800" spc="-1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r>
                        <a:rPr lang="uk-UA" sz="1800" spc="-10" dirty="0" smtClean="0">
                          <a:latin typeface="Times New Roman"/>
                          <a:ea typeface="Times New Roman"/>
                          <a:cs typeface="Times New Roman"/>
                        </a:rPr>
                        <a:t>Фізіологія</a:t>
                      </a:r>
                      <a:endParaRPr lang="uk-UA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620" marR="1905" algn="ctr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endParaRPr lang="uk-UA" sz="1800" spc="-25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7620" marR="1905" algn="ctr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r>
                        <a:rPr lang="uk-UA" sz="1800" spc="-25" dirty="0" smtClean="0">
                          <a:latin typeface="Times New Roman"/>
                          <a:ea typeface="Times New Roman"/>
                          <a:cs typeface="Times New Roman"/>
                        </a:rPr>
                        <a:t>180</a:t>
                      </a:r>
                      <a:endParaRPr lang="uk-UA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endParaRPr lang="uk-UA" sz="1800" spc="-5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7620" algn="ctr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r>
                        <a:rPr lang="uk-UA" sz="1800" spc="-50" dirty="0" smtClean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uk-UA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endParaRPr lang="uk-UA" sz="1800" spc="-25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7620" algn="ctr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r>
                        <a:rPr lang="uk-UA" sz="1800" spc="-25" dirty="0" smtClean="0">
                          <a:latin typeface="Times New Roman"/>
                          <a:ea typeface="Times New Roman"/>
                          <a:cs typeface="Times New Roman"/>
                        </a:rPr>
                        <a:t>90</a:t>
                      </a:r>
                      <a:endParaRPr lang="uk-UA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endParaRPr lang="uk-UA" sz="1800" spc="-25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985" algn="ctr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r>
                        <a:rPr lang="uk-UA" sz="1800" spc="-25" dirty="0" smtClean="0">
                          <a:latin typeface="Times New Roman"/>
                          <a:ea typeface="Times New Roman"/>
                          <a:cs typeface="Times New Roman"/>
                        </a:rPr>
                        <a:t>90</a:t>
                      </a:r>
                      <a:endParaRPr lang="uk-UA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714612" y="642918"/>
            <a:ext cx="421481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68288" algn="l"/>
              </a:tabLst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Програма навчальної дисципліни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3" name="AutoShape 3" descr="ННЦ Інститут біології та медицини — Вибіркові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0725" name="AutoShape 5" descr="ННЦ Інститут біології та медицини — Вибіркові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30727" name="Picture 7" descr="ННЦ Інститут біології та медицини — Вибіркові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3714752"/>
            <a:ext cx="3286148" cy="2190765"/>
          </a:xfrm>
          <a:prstGeom prst="rect">
            <a:avLst/>
          </a:prstGeom>
          <a:noFill/>
        </p:spPr>
      </p:pic>
      <p:pic>
        <p:nvPicPr>
          <p:cNvPr id="30729" name="Picture 9" descr="ФІЗІОЛОГІЯ ЛЮДИН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3643314"/>
            <a:ext cx="2471742" cy="24717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57158" y="3200400"/>
            <a:ext cx="8358246" cy="3300434"/>
          </a:xfrm>
        </p:spPr>
        <p:txBody>
          <a:bodyPr>
            <a:normAutofit fontScale="62500" lnSpcReduction="20000"/>
          </a:bodyPr>
          <a:lstStyle/>
          <a:p>
            <a:pPr lvl="1" algn="l"/>
            <a:r>
              <a:rPr lang="uk-UA" sz="2600" dirty="0" smtClean="0"/>
              <a:t>Сайт університету ВНМУ ім. М.І. Пирогова: </a:t>
            </a:r>
            <a:r>
              <a:rPr lang="uk-UA" sz="2600" dirty="0" smtClean="0">
                <a:hlinkClick r:id="rId2"/>
              </a:rPr>
              <a:t>http://www.vnmu.edu.ua</a:t>
            </a:r>
            <a:endParaRPr lang="uk-UA" sz="2600" dirty="0" smtClean="0"/>
          </a:p>
          <a:p>
            <a:pPr lvl="1" algn="l"/>
            <a:r>
              <a:rPr lang="uk-UA" sz="2600" dirty="0" smtClean="0"/>
              <a:t>Сайт кафедри нормальної фізіології ВНМУ ім. М.І. Пирогова:  </a:t>
            </a:r>
            <a:r>
              <a:rPr lang="uk-UA" sz="2600" dirty="0" smtClean="0">
                <a:hlinkClick r:id="rId3"/>
              </a:rPr>
              <a:t>http://www.vnmu.edu.ua/кафедра</a:t>
            </a:r>
            <a:r>
              <a:rPr lang="uk-UA" sz="2600" dirty="0" smtClean="0"/>
              <a:t> нормальної фізіології</a:t>
            </a:r>
          </a:p>
          <a:p>
            <a:pPr lvl="1" algn="l"/>
            <a:r>
              <a:rPr lang="uk-UA" sz="2600" dirty="0" smtClean="0"/>
              <a:t>Сайт бібліотеки </a:t>
            </a:r>
            <a:r>
              <a:rPr lang="uk-UA" sz="2600" dirty="0" smtClean="0">
                <a:hlinkClick r:id="rId4"/>
              </a:rPr>
              <a:t>http://library.vnmu.edu.ua</a:t>
            </a:r>
            <a:endParaRPr lang="uk-UA" sz="2600" dirty="0" smtClean="0"/>
          </a:p>
          <a:p>
            <a:pPr lvl="1" algn="l"/>
            <a:r>
              <a:rPr lang="uk-UA" sz="2600" dirty="0" smtClean="0"/>
              <a:t>Індексні пошукові машини </a:t>
            </a:r>
            <a:r>
              <a:rPr lang="uk-UA" sz="2600" dirty="0" smtClean="0">
                <a:hlinkClick r:id="rId5"/>
              </a:rPr>
              <a:t>http://www.altavista.com</a:t>
            </a:r>
            <a:r>
              <a:rPr lang="uk-UA" sz="2600" dirty="0" smtClean="0"/>
              <a:t> </a:t>
            </a:r>
            <a:r>
              <a:rPr lang="uk-UA" sz="2600" dirty="0" smtClean="0">
                <a:hlinkClick r:id="rId6"/>
              </a:rPr>
              <a:t>http://www.askjeeves.com</a:t>
            </a:r>
            <a:r>
              <a:rPr lang="uk-UA" sz="2600" dirty="0" smtClean="0"/>
              <a:t> </a:t>
            </a:r>
            <a:r>
              <a:rPr lang="uk-UA" sz="2600" dirty="0" smtClean="0">
                <a:hlinkClick r:id="rId7"/>
              </a:rPr>
              <a:t>http://www.excite.com</a:t>
            </a:r>
            <a:endParaRPr lang="uk-UA" sz="2600" dirty="0" smtClean="0"/>
          </a:p>
          <a:p>
            <a:pPr lvl="1" algn="l"/>
            <a:r>
              <a:rPr lang="uk-UA" sz="2600" dirty="0" smtClean="0"/>
              <a:t>Медичні тематично-предметні каталоги </a:t>
            </a:r>
            <a:r>
              <a:rPr lang="uk-UA" sz="2600" dirty="0" smtClean="0">
                <a:hlinkClick r:id="rId8"/>
              </a:rPr>
              <a:t>http://www.einet.net/galaxy/Medicine.html</a:t>
            </a:r>
            <a:r>
              <a:rPr lang="uk-UA" sz="2600" dirty="0" smtClean="0"/>
              <a:t> </a:t>
            </a:r>
            <a:r>
              <a:rPr lang="uk-UA" sz="2600" dirty="0" smtClean="0">
                <a:hlinkClick r:id="rId9"/>
              </a:rPr>
              <a:t>http://healthweb.org</a:t>
            </a:r>
            <a:endParaRPr lang="uk-UA" sz="2600" dirty="0" smtClean="0"/>
          </a:p>
          <a:p>
            <a:pPr lvl="1" algn="l"/>
            <a:r>
              <a:rPr lang="uk-UA" sz="2600" dirty="0" smtClean="0"/>
              <a:t>Спеціальні системи пошуку медичної інформації </a:t>
            </a:r>
            <a:r>
              <a:rPr lang="uk-UA" sz="2600" dirty="0" smtClean="0">
                <a:hlinkClick r:id="rId10"/>
              </a:rPr>
              <a:t>http://www.kfinder.com</a:t>
            </a:r>
            <a:r>
              <a:rPr lang="uk-UA" sz="2600" dirty="0" smtClean="0"/>
              <a:t> </a:t>
            </a:r>
            <a:r>
              <a:rPr lang="uk-UA" dirty="0" smtClean="0">
                <a:hlinkClick r:id="rId11"/>
              </a:rPr>
              <a:t>http://www.medwebplus.com</a:t>
            </a:r>
            <a:endParaRPr lang="uk-UA" dirty="0" smtClean="0"/>
          </a:p>
          <a:p>
            <a:pPr lvl="1" algn="l"/>
            <a:r>
              <a:rPr lang="uk-UA" sz="2600" dirty="0" smtClean="0"/>
              <a:t>Центр тестування </a:t>
            </a:r>
            <a:r>
              <a:rPr lang="uk-UA" sz="2600" dirty="0" smtClean="0">
                <a:hlinkClick r:id="rId12"/>
              </a:rPr>
              <a:t>https://www.testcentr.org.ua/uk/</a:t>
            </a:r>
            <a:endParaRPr lang="uk-UA" sz="2600" dirty="0" smtClean="0"/>
          </a:p>
          <a:p>
            <a:pPr lvl="1" algn="l"/>
            <a:r>
              <a:rPr lang="uk-UA" sz="2600" dirty="0" smtClean="0"/>
              <a:t>МОЗ України </a:t>
            </a:r>
            <a:r>
              <a:rPr lang="uk-UA" sz="2600" dirty="0" smtClean="0">
                <a:hlinkClick r:id="rId13"/>
              </a:rPr>
              <a:t>https://moz.gov.ua/</a:t>
            </a:r>
            <a:endParaRPr lang="uk-UA" sz="2600" dirty="0" smtClean="0"/>
          </a:p>
          <a:p>
            <a:pPr lvl="1" algn="l"/>
            <a:r>
              <a:rPr lang="uk-UA" sz="2600" dirty="0" smtClean="0"/>
              <a:t>Центр громадського здоров’я МОЗ України </a:t>
            </a:r>
            <a:r>
              <a:rPr lang="uk-UA" sz="2600" dirty="0" smtClean="0">
                <a:hlinkClick r:id="rId14"/>
              </a:rPr>
              <a:t>https://phc.org.ua/kontrol-</a:t>
            </a:r>
            <a:r>
              <a:rPr lang="uk-UA" sz="2600" dirty="0" smtClean="0"/>
              <a:t> </a:t>
            </a:r>
            <a:r>
              <a:rPr lang="uk-UA" sz="2600" dirty="0" err="1" smtClean="0">
                <a:hlinkClick r:id="rId14"/>
              </a:rPr>
              <a:t>zakhvoryuvan</a:t>
            </a:r>
            <a:endParaRPr lang="uk-UA" sz="2600" dirty="0" smtClean="0"/>
          </a:p>
          <a:p>
            <a:pPr algn="l"/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Інформаційні ресурси</a:t>
            </a:r>
            <a:endParaRPr lang="uk-UA" dirty="0"/>
          </a:p>
        </p:txBody>
      </p:sp>
      <p:pic>
        <p:nvPicPr>
          <p:cNvPr id="31746" name="Picture 2" descr="Фізіологія праці | Тест на 12 запитань. Професійна освіта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500826" y="214290"/>
            <a:ext cx="2172847" cy="1143008"/>
          </a:xfrm>
          <a:prstGeom prst="rect">
            <a:avLst/>
          </a:prstGeom>
          <a:noFill/>
        </p:spPr>
      </p:pic>
      <p:pic>
        <p:nvPicPr>
          <p:cNvPr id="31748" name="Picture 4" descr="Фізіологія | HealthySimulation.com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14348" y="142852"/>
            <a:ext cx="2032012" cy="1143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Faces of Physiology - The Physiological Society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1500166" y="1214422"/>
            <a:ext cx="6305550" cy="477202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071802" y="500042"/>
            <a:ext cx="32417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smtClean="0"/>
              <a:t>ВИДАТНІ ФІЗІОЛОГИ</a:t>
            </a:r>
            <a:endParaRPr lang="uk-U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857224" y="214290"/>
            <a:ext cx="7715304" cy="1214422"/>
          </a:xfrm>
        </p:spPr>
        <p:txBody>
          <a:bodyPr>
            <a:normAutofit/>
          </a:bodyPr>
          <a:lstStyle/>
          <a:p>
            <a:pPr algn="just"/>
            <a:r>
              <a:rPr lang="uk-UA" sz="1800" b="1" dirty="0" smtClean="0"/>
              <a:t>Міждисциплінарні зв'язки: </a:t>
            </a:r>
            <a:r>
              <a:rPr lang="uk-UA" sz="1800" dirty="0" smtClean="0"/>
              <a:t>біологія, гістологія, нормальна анатомія, біохімія, фармакологія, внутрішні хвороби, хірургія, нервові хвороби, психіатрія, психологія, очні хвороби, ЛОР-хвороби, акушерство та гінекологія. </a:t>
            </a:r>
            <a:endParaRPr lang="uk-UA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285984" y="1500174"/>
            <a:ext cx="4471990" cy="1470025"/>
          </a:xfrm>
        </p:spPr>
        <p:txBody>
          <a:bodyPr/>
          <a:lstStyle/>
          <a:p>
            <a:r>
              <a:rPr lang="uk-UA" dirty="0" smtClean="0"/>
              <a:t>Дякуємо за увагу</a:t>
            </a:r>
            <a:endParaRPr lang="uk-UA" dirty="0"/>
          </a:p>
        </p:txBody>
      </p:sp>
      <p:sp>
        <p:nvSpPr>
          <p:cNvPr id="32772" name="AutoShape 4" descr="Фізіологія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32774" name="Picture 6" descr="Фізіологія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3286124"/>
            <a:ext cx="4070801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35</TotalTime>
  <Words>447</Words>
  <Application>Microsoft Office PowerPoint</Application>
  <PresentationFormat>Экран (4:3)</PresentationFormat>
  <Paragraphs>49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Справедливость</vt:lpstr>
      <vt:lpstr>ВК 4.14  Фізіологія</vt:lpstr>
      <vt:lpstr>Слайд 2</vt:lpstr>
      <vt:lpstr>Слайд 3</vt:lpstr>
      <vt:lpstr>Слайд 4</vt:lpstr>
      <vt:lpstr>Слайд 5</vt:lpstr>
      <vt:lpstr>Слайд 6</vt:lpstr>
      <vt:lpstr>Інформаційні ресурси</vt:lpstr>
      <vt:lpstr>Слайд 8</vt:lpstr>
      <vt:lpstr>Дякуємо за увагу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ВК 4.14  Фізіологія</dc:title>
  <dc:creator>Physiology User 5</dc:creator>
  <cp:lastModifiedBy>phys5</cp:lastModifiedBy>
  <cp:revision>19</cp:revision>
  <dcterms:created xsi:type="dcterms:W3CDTF">2025-12-19T11:50:23Z</dcterms:created>
  <dcterms:modified xsi:type="dcterms:W3CDTF">2025-12-19T12:29:50Z</dcterms:modified>
</cp:coreProperties>
</file>