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45125" y="244611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 національний медичний університет 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ім. М.І. Пирогова МОЗ України</a:t>
            </a:r>
          </a:p>
          <a:p>
            <a:pPr algn="ctr"/>
            <a:endParaRPr lang="uk-UA" sz="24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5928" y="4107789"/>
            <a:ext cx="78601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С4 Психологія / 0313 </a:t>
            </a:r>
            <a:r>
              <a:rPr lang="en-GB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Psychology</a:t>
            </a:r>
            <a:endParaRPr lang="uk-UA" sz="2000" b="1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ЗНАНЬ: </a:t>
            </a:r>
            <a:r>
              <a:rPr lang="uk-U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 Соціальні науки, журналістика, інформація та міжнародні відносини </a:t>
            </a:r>
            <a:endParaRPr lang="uk-UA" sz="2000" b="1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ОСВІТНЬО-ПРОФЕСІЙНА ПРОГРАМА: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«КЛІНІЧНА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ПСИХОЛОГІЯ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ВИЩОЇ ОСВІТИ: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ДРУГИЙ (МАГІСТЕРСЬКИЙ)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1678193" y="2430019"/>
            <a:ext cx="8778240" cy="14700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№.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1.2 Фізіологія ЦНС та ВНД</a:t>
            </a:r>
            <a:endParaRPr lang="uk-UA" b="1" u="sng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0" name="AutoShape 2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2" name="AutoShape 4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4" name="AutoShape 6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95570" y="310851"/>
            <a:ext cx="1317898" cy="1746550"/>
          </a:xfrm>
          <a:prstGeom prst="rect">
            <a:avLst/>
          </a:prstGeom>
          <a:ln/>
        </p:spPr>
      </p:pic>
    </p:spTree>
    <p:extLst>
      <p:ext uri="{BB962C8B-B14F-4D97-AF65-F5344CB8AC3E}">
        <p14:creationId xmlns="" xmlns:p14="http://schemas.microsoft.com/office/powerpoint/2010/main" val="37054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611" y="395582"/>
            <a:ext cx="9635706" cy="1847286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ОСВІТНЬОГО КОМПОНЕнТА </a:t>
            </a:r>
            <a:b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№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1.2«Фізіологія ЦНС та ВНД» 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825" y="2468767"/>
            <a:ext cx="9328031" cy="3750878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С4 Психологія / 0313 </a:t>
            </a:r>
            <a:r>
              <a:rPr lang="en-GB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Psychology</a:t>
            </a:r>
            <a:endParaRPr lang="uk-UA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Курс: 1</a:t>
            </a:r>
          </a:p>
          <a:p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Кредити: 3,0</a:t>
            </a:r>
          </a:p>
          <a:p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 контролю: залік</a:t>
            </a:r>
          </a:p>
          <a:p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Мова: українська</a:t>
            </a:r>
            <a:endParaRPr lang="uk-UA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Пререквізити: </a:t>
            </a:r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uk-UA" sz="2800" dirty="0" smtClean="0">
                <a:solidFill>
                  <a:srgbClr val="002060"/>
                </a:solidFill>
              </a:rPr>
              <a:t>е вимагаються</a:t>
            </a:r>
            <a:endParaRPr lang="uk-UA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676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64" y="755329"/>
            <a:ext cx="5018705" cy="15330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варто обрати </a:t>
            </a: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цей курс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3422" y="2930138"/>
            <a:ext cx="5355825" cy="18439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ПЕРЕВАГА:</a:t>
            </a:r>
          </a:p>
          <a:p>
            <a:pPr indent="0" algn="just">
              <a:buNone/>
            </a:pPr>
            <a:r>
              <a:rPr lang="uk-UA" sz="2000" u="sng" dirty="0" smtClean="0">
                <a:solidFill>
                  <a:srgbClr val="002060"/>
                </a:solidFill>
              </a:rPr>
              <a:t>Дозволяє зрозуміти зв'язки між структурами мозку та вищими психічними функціями (пам'ять, мова, увага, мислення) і поведінкою</a:t>
            </a:r>
            <a:endParaRPr lang="uk-UA" sz="2000" u="sng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642341" y="804671"/>
            <a:ext cx="4856671" cy="3810359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2000" u="sng" dirty="0" smtClean="0">
                <a:solidFill>
                  <a:srgbClr val="00206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уявлення про </a:t>
            </a:r>
            <a:r>
              <a:rPr lang="uk-UA" sz="20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закономірності функціонування мозку при взаємодії організму з зовнішнім та внутрішнім середовищем.</a:t>
            </a:r>
            <a:endParaRPr lang="uk-UA" sz="2000" u="sng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Допомагає </a:t>
            </a:r>
            <a:r>
              <a:rPr lang="uk-UA" sz="21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здійснювати оцінку  функціонального стану мозку та окремих його структур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Розвиває навички</a:t>
            </a:r>
            <a:r>
              <a:rPr lang="uk-UA" sz="2800" dirty="0" smtClean="0">
                <a:solidFill>
                  <a:srgbClr val="00206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</a:t>
            </a:r>
            <a:r>
              <a:rPr lang="uk-UA" sz="1900" u="sng" dirty="0" smtClean="0">
                <a:solidFill>
                  <a:srgbClr val="00206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а</a:t>
            </a:r>
            <a:r>
              <a:rPr lang="uk-UA" sz="1900" u="sng" dirty="0" smtClean="0">
                <a:solidFill>
                  <a:srgbClr val="002060"/>
                </a:solidFill>
              </a:rPr>
              <a:t>налізу </a:t>
            </a:r>
            <a:r>
              <a:rPr lang="uk-UA" sz="1900" u="sng" dirty="0" smtClean="0">
                <a:solidFill>
                  <a:srgbClr val="002060"/>
                </a:solidFill>
              </a:rPr>
              <a:t>характеру та спрямованості впливу психічного на фізіологічне та </a:t>
            </a:r>
            <a:r>
              <a:rPr lang="uk-UA" sz="1900" u="sng" dirty="0" smtClean="0">
                <a:solidFill>
                  <a:srgbClr val="002060"/>
                </a:solidFill>
              </a:rPr>
              <a:t>навпаки.</a:t>
            </a:r>
            <a:endParaRPr lang="uk-UA" sz="1900" u="sng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sz="2200" u="sng" dirty="0" smtClean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sz="2100" u="sng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457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85" y="869576"/>
            <a:ext cx="5279366" cy="518375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dirty="0" smtClean="0"/>
              <a:t>Зв'язки між структурами мозку та вищими психічними функціями (пам'ять, мова, увага, мислення) і поведінкою.</a:t>
            </a:r>
          </a:p>
          <a:p>
            <a:pPr algn="just"/>
            <a:r>
              <a:rPr lang="uk-UA" sz="2400" dirty="0" smtClean="0"/>
              <a:t>Механізми </a:t>
            </a:r>
            <a:r>
              <a:rPr lang="uk-UA" sz="2400" dirty="0" smtClean="0"/>
              <a:t>синаптичної </a:t>
            </a:r>
            <a:r>
              <a:rPr lang="uk-UA" sz="2400" dirty="0" smtClean="0"/>
              <a:t>передачі</a:t>
            </a:r>
            <a:r>
              <a:rPr lang="uk-UA" sz="2400" b="1" dirty="0" smtClean="0"/>
              <a:t> </a:t>
            </a:r>
            <a:r>
              <a:rPr lang="uk-UA" sz="2400" dirty="0" smtClean="0"/>
              <a:t>інформації у нервовій </a:t>
            </a:r>
            <a:r>
              <a:rPr lang="uk-UA" sz="2400" dirty="0" smtClean="0"/>
              <a:t>системі.</a:t>
            </a:r>
          </a:p>
          <a:p>
            <a:pPr algn="just"/>
            <a:r>
              <a:rPr lang="uk-UA" sz="2400" dirty="0" smtClean="0"/>
              <a:t>Закономірності </a:t>
            </a:r>
            <a:r>
              <a:rPr lang="uk-UA" sz="2400" dirty="0" smtClean="0"/>
              <a:t>функціонування мозку людини. </a:t>
            </a:r>
          </a:p>
          <a:p>
            <a:pPr algn="just"/>
            <a:r>
              <a:rPr lang="uk-UA" sz="2400" dirty="0" smtClean="0"/>
              <a:t>Функціональну спеціалізацію </a:t>
            </a:r>
            <a:r>
              <a:rPr lang="uk-UA" sz="2400" dirty="0" smtClean="0"/>
              <a:t>різних відділів мозку.</a:t>
            </a:r>
          </a:p>
          <a:p>
            <a:pPr algn="just"/>
            <a:r>
              <a:rPr lang="uk-UA" sz="2400" dirty="0" smtClean="0"/>
              <a:t>Характер </a:t>
            </a:r>
            <a:r>
              <a:rPr lang="uk-UA" sz="2400" dirty="0" smtClean="0"/>
              <a:t>та </a:t>
            </a:r>
            <a:r>
              <a:rPr lang="uk-UA" sz="2400" dirty="0" smtClean="0"/>
              <a:t>спрямованість </a:t>
            </a:r>
            <a:r>
              <a:rPr lang="uk-UA" sz="2400" dirty="0" smtClean="0"/>
              <a:t>впливу психічного на фізіологічне та навпаки</a:t>
            </a:r>
            <a:r>
              <a:rPr lang="uk-UA" sz="2400" dirty="0" smtClean="0"/>
              <a:t>.</a:t>
            </a:r>
            <a:endParaRPr lang="uk-UA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15394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3333" y="770165"/>
            <a:ext cx="4815840" cy="5492611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lvl="0" algn="just"/>
            <a:r>
              <a:rPr lang="uk-UA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аналізувати </a:t>
            </a:r>
            <a:r>
              <a:rPr lang="uk-UA" sz="3300" u="sng" dirty="0" smtClean="0">
                <a:solidFill>
                  <a:srgbClr val="002060"/>
                </a:solidFill>
              </a:rPr>
              <a:t>психічний стан людини</a:t>
            </a:r>
            <a:r>
              <a:rPr lang="uk-UA" sz="33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uk-UA" sz="33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uk-UA" sz="3300" dirty="0" smtClean="0">
                <a:solidFill>
                  <a:srgbClr val="002060"/>
                </a:solidFill>
              </a:rPr>
              <a:t>Оцінювати </a:t>
            </a:r>
            <a:r>
              <a:rPr lang="uk-UA" sz="3300" u="sng" dirty="0" smtClean="0">
                <a:solidFill>
                  <a:srgbClr val="002060"/>
                </a:solidFill>
              </a:rPr>
              <a:t>спінальні та  стовбурові безумовні рефлекси</a:t>
            </a:r>
            <a:r>
              <a:rPr lang="uk-UA" sz="3300" dirty="0" smtClean="0">
                <a:solidFill>
                  <a:srgbClr val="002060"/>
                </a:solidFill>
              </a:rPr>
              <a:t>.</a:t>
            </a:r>
            <a:endParaRPr lang="uk-UA" sz="3300" dirty="0" smtClean="0">
              <a:solidFill>
                <a:srgbClr val="002060"/>
              </a:solidFill>
            </a:endParaRPr>
          </a:p>
          <a:p>
            <a:r>
              <a:rPr lang="uk-UA" sz="3300" dirty="0" smtClean="0">
                <a:solidFill>
                  <a:srgbClr val="002060"/>
                </a:solidFill>
              </a:rPr>
              <a:t>Записувати </a:t>
            </a:r>
            <a:r>
              <a:rPr lang="uk-UA" sz="3300" dirty="0" smtClean="0">
                <a:solidFill>
                  <a:srgbClr val="002060"/>
                </a:solidFill>
              </a:rPr>
              <a:t>та </a:t>
            </a:r>
            <a:r>
              <a:rPr lang="uk-UA" sz="3300" u="sng" dirty="0" smtClean="0">
                <a:solidFill>
                  <a:srgbClr val="002060"/>
                </a:solidFill>
              </a:rPr>
              <a:t>аналізувати </a:t>
            </a:r>
            <a:r>
              <a:rPr lang="uk-UA" sz="3300" u="sng" dirty="0" smtClean="0">
                <a:solidFill>
                  <a:srgbClr val="002060"/>
                </a:solidFill>
              </a:rPr>
              <a:t>ЕЕГ.</a:t>
            </a:r>
          </a:p>
          <a:p>
            <a:r>
              <a:rPr lang="uk-UA" sz="3200" u="sng" dirty="0" smtClean="0">
                <a:solidFill>
                  <a:srgbClr val="002060"/>
                </a:solidFill>
              </a:rPr>
              <a:t>Виконувати мозочкові тести</a:t>
            </a:r>
            <a:r>
              <a:rPr lang="uk-UA" sz="3200" dirty="0" smtClean="0">
                <a:solidFill>
                  <a:srgbClr val="002060"/>
                </a:solidFill>
              </a:rPr>
              <a:t>.</a:t>
            </a:r>
            <a:endParaRPr lang="uk-UA" sz="3200" dirty="0" smtClean="0">
              <a:solidFill>
                <a:srgbClr val="002060"/>
              </a:solidFill>
            </a:endParaRPr>
          </a:p>
          <a:p>
            <a:r>
              <a:rPr lang="uk-UA" sz="3200" dirty="0" smtClean="0">
                <a:solidFill>
                  <a:srgbClr val="002060"/>
                </a:solidFill>
              </a:rPr>
              <a:t>Аналізувати </a:t>
            </a:r>
            <a:r>
              <a:rPr lang="uk-UA" sz="3200" u="sng" dirty="0" smtClean="0">
                <a:solidFill>
                  <a:srgbClr val="002060"/>
                </a:solidFill>
              </a:rPr>
              <a:t>вікові особливості </a:t>
            </a:r>
            <a:r>
              <a:rPr lang="uk-UA" sz="3200" u="sng" dirty="0" smtClean="0">
                <a:solidFill>
                  <a:srgbClr val="002060"/>
                </a:solidFill>
              </a:rPr>
              <a:t>функціонування нервової системи.</a:t>
            </a:r>
          </a:p>
          <a:p>
            <a:r>
              <a:rPr lang="uk-UA" sz="3200" dirty="0" smtClean="0">
                <a:solidFill>
                  <a:srgbClr val="002060"/>
                </a:solidFill>
              </a:rPr>
              <a:t>Діагностувати </a:t>
            </a:r>
            <a:r>
              <a:rPr lang="uk-UA" sz="3200" u="sng" dirty="0" smtClean="0">
                <a:solidFill>
                  <a:srgbClr val="002060"/>
                </a:solidFill>
              </a:rPr>
              <a:t>порушення </a:t>
            </a:r>
            <a:r>
              <a:rPr lang="uk-UA" sz="3200" u="sng" dirty="0" smtClean="0">
                <a:solidFill>
                  <a:srgbClr val="002060"/>
                </a:solidFill>
              </a:rPr>
              <a:t>мови</a:t>
            </a:r>
            <a:r>
              <a:rPr lang="uk-UA" sz="3200" u="sng" dirty="0" smtClean="0">
                <a:solidFill>
                  <a:srgbClr val="002060"/>
                </a:solidFill>
              </a:rPr>
              <a:t>.</a:t>
            </a:r>
            <a:endParaRPr lang="uk-UA" sz="3200" u="sng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022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/ Семінарські</a:t>
            </a:r>
          </a:p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робота</a:t>
            </a:r>
          </a:p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Індивідуальна самостійна робота</a:t>
            </a:r>
            <a:endParaRPr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09911" y="1974193"/>
            <a:ext cx="508239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Залік: </a:t>
            </a:r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останньому практичному занятті за умов успішного проходження курсу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сума </a:t>
            </a:r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 за всі види навчальної діяльності - </a:t>
            </a:r>
            <a:r>
              <a:rPr lang="en-US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122-200 </a:t>
            </a:r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балів) і відсутності академічної заборгованості.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336" y="510644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99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0014" y="2142063"/>
            <a:ext cx="3614570" cy="4377071"/>
          </a:xfrm>
        </p:spPr>
        <p:txBody>
          <a:bodyPr>
            <a:noAutofit/>
          </a:bodyPr>
          <a:lstStyle/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Ігор РОКУНЕЦЬ</a:t>
            </a:r>
          </a:p>
          <a:p>
            <a:endParaRPr lang="uk-UA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uk-UA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uk-UA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Наталія </a:t>
            </a:r>
            <a:r>
              <a:rPr lang="uk-UA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БЕЛІК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Старший викладач  Богдана ЛІСОВА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4325" y="329490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інформація: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Вінниця, вул.Пирогова,56</a:t>
            </a: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physiology@vnmu.edu.ua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ttps://www.vnmu.edu.ua/assets/img/people/tn_223_20171030_1144.jpg"/>
          <p:cNvPicPr>
            <a:picLocks noChangeAspect="1" noChangeArrowheads="1"/>
          </p:cNvPicPr>
          <p:nvPr/>
        </p:nvPicPr>
        <p:blipFill>
          <a:blip r:embed="rId2"/>
          <a:srcRect l="9915" r="8056" b="14676"/>
          <a:stretch>
            <a:fillRect/>
          </a:stretch>
        </p:blipFill>
        <p:spPr bwMode="auto">
          <a:xfrm>
            <a:off x="591671" y="1715845"/>
            <a:ext cx="1297934" cy="1350084"/>
          </a:xfrm>
          <a:prstGeom prst="rect">
            <a:avLst/>
          </a:prstGeom>
          <a:noFill/>
        </p:spPr>
      </p:pic>
      <p:pic>
        <p:nvPicPr>
          <p:cNvPr id="9" name="Picture 6" descr="https://www.vnmu.edu.ua/assets/img/people/tn_216_20130409_08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607" y="3480358"/>
            <a:ext cx="1296708" cy="1296708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7864" y="5043394"/>
            <a:ext cx="14097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580453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244</TotalTime>
  <Words>304</Words>
  <Application>Microsoft Office PowerPoint</Application>
  <PresentationFormat>Произвольный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Parcel</vt:lpstr>
      <vt:lpstr>ВК №. 1.2 Фізіологія ЦНС та ВНД</vt:lpstr>
      <vt:lpstr>Паспорт ОСВІТНЬОГО КОМПОНЕнТА   ВК № 1.2«Фізіологія ЦНС та ВНД» 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phys5</cp:lastModifiedBy>
  <cp:revision>42</cp:revision>
  <dcterms:created xsi:type="dcterms:W3CDTF">2026-04-08T10:22:59Z</dcterms:created>
  <dcterms:modified xsi:type="dcterms:W3CDTF">2026-09-02T12:15:02Z</dcterms:modified>
</cp:coreProperties>
</file>