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153666"/>
            <a:ext cx="5063680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4509120"/>
            <a:ext cx="5040560" cy="122413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uk-UA" sz="3300" dirty="0" smtClean="0"/>
              <a:t>Тема лекції № 2: </a:t>
            </a:r>
          </a:p>
          <a:p>
            <a:pPr algn="ctr"/>
            <a:r>
              <a:rPr lang="uk-UA" sz="2900" dirty="0" smtClean="0"/>
              <a:t>«</a:t>
            </a:r>
            <a:r>
              <a:rPr lang="en-US" sz="4200" dirty="0" smtClean="0"/>
              <a:t>Medical </a:t>
            </a:r>
            <a:r>
              <a:rPr lang="en-US" sz="4200" dirty="0"/>
              <a:t>terminology and conceptual accuracy in test </a:t>
            </a:r>
            <a:r>
              <a:rPr lang="en-US" sz="4200" dirty="0" smtClean="0"/>
              <a:t>tasks</a:t>
            </a:r>
            <a:r>
              <a:rPr lang="uk-UA" sz="4200" dirty="0" smtClean="0"/>
              <a:t>»</a:t>
            </a:r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3068960"/>
            <a:ext cx="5040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ДИСЦИПЛІНА “ </a:t>
            </a:r>
            <a:r>
              <a:rPr lang="uk-UA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Медична АНЛІЙСЬКА </a:t>
            </a:r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МОВА </a:t>
            </a:r>
            <a:r>
              <a:rPr lang="uk-UA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”</a:t>
            </a:r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/>
            </a:r>
            <a:b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</a:br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СПЕЦІАЛЬНІСТЬ і2 “</a:t>
            </a:r>
            <a:r>
              <a:rPr lang="uk-UA" sz="2000" b="1" cap="all" dirty="0" err="1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мЕДИЦИНА</a:t>
            </a:r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”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0392" y="1628800"/>
            <a:ext cx="7239000" cy="4846320"/>
          </a:xfrm>
        </p:spPr>
        <p:txBody>
          <a:bodyPr>
            <a:normAutofit fontScale="92500" lnSpcReduction="10000"/>
          </a:bodyPr>
          <a:lstStyle/>
          <a:p>
            <a:pPr marL="1828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By the end of this lecture students will be able to: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master medical English terminology;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unpack how specific word choices differentiate a correct answer from a misleading distractor;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bridge the gap between understanding a medical concept and correctly identifying it under exam pressure;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recognize typical language features of each term;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read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KROK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test tasks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more efficiently.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 Role of Terminological Accuracy in </a:t>
            </a:r>
            <a:r>
              <a:rPr lang="en-US" dirty="0" smtClean="0"/>
              <a:t>KROK1 </a:t>
            </a:r>
            <a:r>
              <a:rPr lang="en-US" dirty="0"/>
              <a:t>Tests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Krok1 test tasks 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highly standardized language to ensure objectivity and eliminate ambiguity.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Misinterpreting a single medical descriptor can completely alter your diagnostic direction.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Examiners deliberately use precise vocabulary to separate rote memorization from genuine conceptual understanding.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Precision prevents clinical errors; on the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exam, it saves valuable time and secures points.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239000" cy="986368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General Scientific vs. Professional Medical Vocabulary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Layman or general scientific words often lack the clinical specificity required for accurate diagnosis.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"Swelling"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general scientific;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edema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or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lymphedema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specifies the underlying pathology and fluid type.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Growth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can mean normal development, whereas "</a:t>
            </a:r>
            <a:r>
              <a:rPr lang="en-US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neoplasia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or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hypertrophy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defines exact cellular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behavior.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Transitioning to professional medical vocabulary change show you read clinical vignettes and eliminates vague answer choices.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Terms with Close Meanings and the Risk of Confusion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Many medical terms sound or look similar but describe fundamentally different processes or locations.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Ischemia vs. Infarction: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Ischemia means restricted blood flow; infarction means tissue death from lack of blood.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Perforation vs. Penetration: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Perforation means a hole through a wall; penetration means an impacting object enters an organ.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Arteriosclerosis vs. Atherosclerosis: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Arteriosclerosis is the general hardening of arteries; atherosclerosis is the specific buildup of fatty plaques.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0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Difference Between Symptoms, </a:t>
            </a:r>
            <a:r>
              <a:rPr lang="en-US" sz="3200" b="0" dirty="0" smtClean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Signs </a:t>
            </a:r>
            <a:r>
              <a:rPr lang="en-US" sz="3200" b="0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Findings</a:t>
            </a:r>
            <a:endParaRPr lang="ru-RU" sz="3200" b="0" dirty="0">
              <a:latin typeface="Trebuchet MS" panose="020B0603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Vignettes present data in distinct categories; confusing them disrupts your diagnostic reasoning.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Symptoms: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Subjective experiences reported exclusively by the patient (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e.g., pain, nausea, pruritus, fatigue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Signs: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Objective clinical evidence observed and measured by the examiner (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e.g., jaundice, tachycardia, wheezing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Findings: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Data obtained via diagnostic interventions,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imaging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laboratory results (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e.g., elevated serum creatinine, ST-elevation on ECG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False Friends </a:t>
            </a:r>
            <a:r>
              <a:rPr lang="en-US" dirty="0" smtClean="0"/>
              <a:t>in </a:t>
            </a:r>
            <a:r>
              <a:rPr lang="en-US" dirty="0"/>
              <a:t>Medical Context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 cognates ("false friends") deceive students who translate literally from their native languages.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Angina: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general English, it refers strictly to chest pain from cardiac ischemia, not a sore throat.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Cyst: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Often implies a fluid-filled sac, but in specific clinical contexts, it may refer to a parasitic stage.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Cellulitis: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It is an acute, spreading bacterial skin infection, not a cosmetic skin dimpling condition.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Abstract and Procedural Nouns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Abstract and procedural nouns summarize complex clinical actions into single, high-level terms.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Etiology: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underlying cause or origin of a disease state.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Pathogenesis: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step-by-step cellular mechanism development of a disease.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Sequela: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chronic pathological condition resulting from a prior acute disease or injury.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these nouns helps you immediately understand what the question stem is asking you to pinpoint.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Verb Collocations with Medical Terms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Academic medical English relies on fixed verb-noun pairings that define clinical actions.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elicit a reflex / history: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actively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provoking a physiological response or gathering patient information.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exacerbate a condition: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making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disease or symptom worse or more severe.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remit / undergo remission: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temporary or permanent diminution of the severity of a disease.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Misusing or misreading these verbs can lead to a misunderstanding of whether a patient is improving or worsening.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Nominalization as a Sign of Academic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Nominalization is the practice of turning verbs or adjectives into nouns to sound more objective and dense.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Verbal style: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"The patient's heart rate increased rapidly after she exercised."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Nominal style: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 -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exertional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tachycardia was noted during the physical evaluation."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KROK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test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tasks heavily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favor nominal style because it strips away emotional narrative and focuses purely on clinical facts.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Context Clarification of the Term Meaning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exact meaning of a medical term can shift drastically depending on the medical specialty or context.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Infiltration: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oncology, it means tumor cells spreading into tissue; in anesthesia, it means fluid leaking into surrounding tissue.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Shock: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psychology, it means emotional trauma; in critical care medicine, it means acute circulatory failure and tissue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hypoperfusion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Always read the entire clinical scenario to determine which systemic context applies to the term.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088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Analysis of Terminological Distractors (Denervation)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ru-RU" dirty="0"/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us analyze how the term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"denervation"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functions as a high-level distractor in a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neuroanatomy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 physiology task.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Concept: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enervation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loss of nerve supply to a target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tissue 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leading to atrophy or hypersensitivity.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Distractor Mechanism: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 question might describe a muscle that is weak and wasting due to a primary muscle disease (myopathy).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confuse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disuse atrophy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or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myopathy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with "</a:t>
            </a:r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denervation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," you will incorrectly choose an answer that implies a nerve lesion.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Look for specific signs like fibrillations on an EMG to confirm actual denervation versus simple muscle weakness.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723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27168" cy="7326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Recommended Literature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B13F9A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Literature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2000" dirty="0">
                <a:solidFill>
                  <a:prstClr val="black"/>
                </a:solidFill>
              </a:rPr>
              <a:t>1.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Chabner D.-E.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Medical Terminology: A Short Course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9th ed. St. Louis : Saunders/Elsevier, 2020.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448 p.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Brooks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M. L., Brooks D. L.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Exploring Medical Language: A Student-Directed Approach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11th ed. St. Louis : Elsevier, 2021. 640 p.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uk-UA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Gylys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B. A., Wedding M. E.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Medical Terminology Systems: A Body Systems Approach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8th ed. Philadelphia : F.A. Davis Company, 2017. 656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p.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O’Neill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P.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Language Proficiency in Medical Education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London : Palgrave Macmillan, 2019. 215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p.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Testing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Board of the Ministry of Health of Ukraine. Official KROK 1 Examination Booklets (Medicine/Stomatology/Pharmacy).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Kyiv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Center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00800" cy="854968"/>
          </a:xfrm>
        </p:spPr>
        <p:txBody>
          <a:bodyPr/>
          <a:lstStyle/>
          <a:p>
            <a:pPr algn="ctr"/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Newton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P., Shaw S.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Validity in Educational &amp; Psychological Assessment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London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: SAGE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Publications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2014. 264 p.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Douglas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Assessing Languages for Specific Purposes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Cambridge : Cambridge University Press, 2000. 326 p.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uk-UA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Stedman's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Medical Dictionary for the Health Professions and Nursing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7th ed. Philadelphia :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Wolters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Kluwer, 2012. 1856 p.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uk-UA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Downing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S. M. The impact of item flawing on test item statistics in medical education.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Medical Education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2005. Vol. 39, No. 7. P. 689–695.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1194</Words>
  <Application>Microsoft Office PowerPoint</Application>
  <PresentationFormat>Экран (4:3)</PresentationFormat>
  <Paragraphs>87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 Narrow</vt:lpstr>
      <vt:lpstr>Calibri</vt:lpstr>
      <vt:lpstr>Courier New</vt:lpstr>
      <vt:lpstr>Symbol</vt:lpstr>
      <vt:lpstr>Times New Roman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</vt:lpstr>
      <vt:lpstr>Learning Objectives</vt:lpstr>
      <vt:lpstr>The Role of Terminological Accuracy in KROK1 Tests</vt:lpstr>
      <vt:lpstr>General Scientific vs. Professional Medical Vocabulary</vt:lpstr>
      <vt:lpstr>Terms with Close Meanings and the Risk of Confusion</vt:lpstr>
      <vt:lpstr>The Difference Between Symptoms, Signs and Findings</vt:lpstr>
      <vt:lpstr>False Friends in Medical Context</vt:lpstr>
      <vt:lpstr>Abstract and Procedural Nouns</vt:lpstr>
      <vt:lpstr>Verb Collocations with Medical Terms</vt:lpstr>
      <vt:lpstr>Nominalization as a Sign of Academic Style</vt:lpstr>
      <vt:lpstr>Context Clarification of the Term Meaning </vt:lpstr>
      <vt:lpstr>Analysis of Terminological Distractors (Denervation)</vt:lpstr>
      <vt:lpstr>Recommended Literature</vt:lpstr>
      <vt:lpstr>Additional Literature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Admin</cp:lastModifiedBy>
  <cp:revision>23</cp:revision>
  <dcterms:created xsi:type="dcterms:W3CDTF">2026-06-25T21:12:49Z</dcterms:created>
  <dcterms:modified xsi:type="dcterms:W3CDTF">2026-07-06T11:48:04Z</dcterms:modified>
</cp:coreProperties>
</file>