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8" r:id="rId4"/>
    <p:sldId id="258" r:id="rId5"/>
    <p:sldId id="259" r:id="rId6"/>
    <p:sldId id="260" r:id="rId7"/>
    <p:sldId id="262" r:id="rId8"/>
    <p:sldId id="263" r:id="rId9"/>
    <p:sldId id="264" r:id="rId10"/>
    <p:sldId id="265" r:id="rId11"/>
    <p:sldId id="274" r:id="rId12"/>
    <p:sldId id="269" r:id="rId13"/>
    <p:sldId id="270" r:id="rId14"/>
    <p:sldId id="271" r:id="rId15"/>
    <p:sldId id="276" r:id="rId16"/>
    <p:sldId id="266" r:id="rId17"/>
    <p:sldId id="267"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02"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613B09F3-9DA0-441F-8A8E-ABC5116151AD}" type="datetimeFigureOut">
              <a:rPr lang="ru-RU" smtClean="0"/>
              <a:pPr/>
              <a:t>06.07.2026</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4598194D-C202-4F0A-89ED-E239BA519239}"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13B09F3-9DA0-441F-8A8E-ABC5116151AD}" type="datetimeFigureOut">
              <a:rPr lang="ru-RU" smtClean="0"/>
              <a:pPr/>
              <a:t>06.07.2026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598194D-C202-4F0A-89ED-E239BA519239}"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613B09F3-9DA0-441F-8A8E-ABC5116151AD}" type="datetimeFigureOut">
              <a:rPr lang="ru-RU" smtClean="0"/>
              <a:pPr/>
              <a:t>06.07.2026</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4598194D-C202-4F0A-89ED-E239BA519239}"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613B09F3-9DA0-441F-8A8E-ABC5116151AD}" type="datetimeFigureOut">
              <a:rPr lang="ru-RU" smtClean="0"/>
              <a:pPr/>
              <a:t>06.07.2026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4598194D-C202-4F0A-89ED-E239BA519239}"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613B09F3-9DA0-441F-8A8E-ABC5116151AD}" type="datetimeFigureOut">
              <a:rPr lang="ru-RU" smtClean="0"/>
              <a:pPr/>
              <a:t>06.07.2026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4598194D-C202-4F0A-89ED-E239BA519239}"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613B09F3-9DA0-441F-8A8E-ABC5116151AD}" type="datetimeFigureOut">
              <a:rPr lang="ru-RU" smtClean="0"/>
              <a:pPr/>
              <a:t>06.07.2026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4598194D-C202-4F0A-89ED-E239BA51923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613B09F3-9DA0-441F-8A8E-ABC5116151AD}" type="datetimeFigureOut">
              <a:rPr lang="ru-RU" smtClean="0"/>
              <a:pPr/>
              <a:t>06.07.2026</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4598194D-C202-4F0A-89ED-E239BA519239}"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613B09F3-9DA0-441F-8A8E-ABC5116151AD}" type="datetimeFigureOut">
              <a:rPr lang="ru-RU" smtClean="0"/>
              <a:pPr/>
              <a:t>06.07.2026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4598194D-C202-4F0A-89ED-E239BA519239}"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613B09F3-9DA0-441F-8A8E-ABC5116151AD}" type="datetimeFigureOut">
              <a:rPr lang="ru-RU" smtClean="0"/>
              <a:pPr/>
              <a:t>06.07.2026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4598194D-C202-4F0A-89ED-E239BA519239}"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13B09F3-9DA0-441F-8A8E-ABC5116151AD}" type="datetimeFigureOut">
              <a:rPr lang="ru-RU" smtClean="0"/>
              <a:pPr/>
              <a:t>06.07.2026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4598194D-C202-4F0A-89ED-E239BA519239}"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613B09F3-9DA0-441F-8A8E-ABC5116151AD}" type="datetimeFigureOut">
              <a:rPr lang="ru-RU" smtClean="0"/>
              <a:pPr/>
              <a:t>06.07.2026</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4598194D-C202-4F0A-89ED-E239BA51923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613B09F3-9DA0-441F-8A8E-ABC5116151AD}" type="datetimeFigureOut">
              <a:rPr lang="ru-RU" smtClean="0"/>
              <a:pPr/>
              <a:t>06.07.2026</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4598194D-C202-4F0A-89ED-E239BA519239}"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491880" y="116632"/>
            <a:ext cx="5033392" cy="2463504"/>
          </a:xfrm>
        </p:spPr>
        <p:txBody>
          <a:bodyPr/>
          <a:lstStyle/>
          <a:p>
            <a:pPr algn="ctr"/>
            <a:r>
              <a:rPr lang="uk-UA" dirty="0" smtClean="0"/>
              <a:t/>
            </a:r>
            <a:br>
              <a:rPr lang="uk-UA" dirty="0" smtClean="0"/>
            </a:br>
            <a:r>
              <a:rPr lang="uk-UA" dirty="0" smtClean="0"/>
              <a:t/>
            </a:r>
            <a:br>
              <a:rPr lang="uk-UA" dirty="0" smtClean="0"/>
            </a:br>
            <a:r>
              <a:rPr lang="uk-UA" dirty="0" smtClean="0"/>
              <a:t/>
            </a:r>
            <a:br>
              <a:rPr lang="uk-UA" dirty="0" smtClean="0"/>
            </a:br>
            <a:r>
              <a:rPr lang="uk-UA" dirty="0" smtClean="0"/>
              <a:t/>
            </a:r>
            <a:br>
              <a:rPr lang="uk-UA" dirty="0" smtClean="0"/>
            </a:br>
            <a:r>
              <a:rPr lang="uk-UA" sz="2000" dirty="0" smtClean="0">
                <a:latin typeface="Arial Narrow" pitchFamily="34" charset="0"/>
              </a:rPr>
              <a:t>Вінницький національний медичний університет </a:t>
            </a:r>
            <a:r>
              <a:rPr lang="uk-UA" sz="2000" dirty="0" err="1" smtClean="0">
                <a:latin typeface="Arial Narrow" pitchFamily="34" charset="0"/>
              </a:rPr>
              <a:t>ім.М.І.пирогова</a:t>
            </a:r>
            <a:r>
              <a:rPr lang="uk-UA" sz="2000" dirty="0" smtClean="0">
                <a:latin typeface="Arial Narrow" pitchFamily="34" charset="0"/>
              </a:rPr>
              <a:t/>
            </a:r>
            <a:br>
              <a:rPr lang="uk-UA" sz="2000" dirty="0" smtClean="0">
                <a:latin typeface="Arial Narrow" pitchFamily="34" charset="0"/>
              </a:rPr>
            </a:br>
            <a:r>
              <a:rPr lang="uk-UA" sz="2000" dirty="0" smtClean="0">
                <a:latin typeface="Arial Narrow" pitchFamily="34" charset="0"/>
              </a:rPr>
              <a:t/>
            </a:r>
            <a:br>
              <a:rPr lang="uk-UA" sz="2000" dirty="0" smtClean="0">
                <a:latin typeface="Arial Narrow" pitchFamily="34" charset="0"/>
              </a:rPr>
            </a:br>
            <a:r>
              <a:rPr lang="uk-UA" sz="2000" dirty="0" smtClean="0">
                <a:latin typeface="Arial Narrow" pitchFamily="34" charset="0"/>
              </a:rPr>
              <a:t>кафедра філології</a:t>
            </a:r>
            <a:endParaRPr lang="ru-RU" sz="2000" dirty="0">
              <a:latin typeface="Arial Narrow" pitchFamily="34" charset="0"/>
            </a:endParaRPr>
          </a:p>
        </p:txBody>
      </p:sp>
      <p:sp>
        <p:nvSpPr>
          <p:cNvPr id="3" name="Подзаголовок 2"/>
          <p:cNvSpPr>
            <a:spLocks noGrp="1"/>
          </p:cNvSpPr>
          <p:nvPr>
            <p:ph type="subTitle" idx="1"/>
          </p:nvPr>
        </p:nvSpPr>
        <p:spPr>
          <a:xfrm>
            <a:off x="3451186" y="4077072"/>
            <a:ext cx="5153261" cy="1245264"/>
          </a:xfrm>
        </p:spPr>
        <p:txBody>
          <a:bodyPr>
            <a:normAutofit fontScale="25000" lnSpcReduction="20000"/>
          </a:bodyPr>
          <a:lstStyle/>
          <a:p>
            <a:pPr algn="just"/>
            <a:r>
              <a:rPr lang="uk-UA" sz="7200" dirty="0" smtClean="0"/>
              <a:t>Тема лекції № 1: </a:t>
            </a:r>
          </a:p>
          <a:p>
            <a:pPr algn="ctr"/>
            <a:r>
              <a:rPr lang="uk-UA" sz="3300" dirty="0" smtClean="0"/>
              <a:t>«</a:t>
            </a:r>
          </a:p>
          <a:p>
            <a:pPr algn="ctr"/>
            <a:r>
              <a:rPr lang="uk-UA" sz="9600" dirty="0" smtClean="0"/>
              <a:t>«</a:t>
            </a:r>
            <a:r>
              <a:rPr lang="en-US" sz="9600" dirty="0" smtClean="0"/>
              <a:t>Structural </a:t>
            </a:r>
            <a:r>
              <a:rPr lang="en-US" sz="9600" dirty="0"/>
              <a:t>and Linguistic Features </a:t>
            </a:r>
            <a:r>
              <a:rPr lang="en-US" sz="9600" dirty="0" smtClean="0"/>
              <a:t>of </a:t>
            </a:r>
            <a:r>
              <a:rPr lang="en-US" sz="9600" dirty="0"/>
              <a:t>test tasks of KROK 1 </a:t>
            </a:r>
            <a:r>
              <a:rPr lang="en-US" sz="9600" dirty="0" smtClean="0"/>
              <a:t>Exam</a:t>
            </a:r>
            <a:r>
              <a:rPr lang="uk-UA" sz="9600" dirty="0" smtClean="0"/>
              <a:t>»</a:t>
            </a:r>
          </a:p>
          <a:p>
            <a:r>
              <a:rPr lang="uk-UA" dirty="0" smtClean="0"/>
              <a:t> </a:t>
            </a:r>
          </a:p>
          <a:p>
            <a:endParaRPr lang="ru-RU" dirty="0"/>
          </a:p>
        </p:txBody>
      </p:sp>
      <p:sp>
        <p:nvSpPr>
          <p:cNvPr id="4" name="Прямоугольник 3"/>
          <p:cNvSpPr/>
          <p:nvPr/>
        </p:nvSpPr>
        <p:spPr>
          <a:xfrm>
            <a:off x="3347864" y="2924944"/>
            <a:ext cx="5177408" cy="707886"/>
          </a:xfrm>
          <a:prstGeom prst="rect">
            <a:avLst/>
          </a:prstGeom>
        </p:spPr>
        <p:txBody>
          <a:bodyPr wrap="square">
            <a:spAutoFit/>
          </a:bodyPr>
          <a:lstStyle/>
          <a:p>
            <a:r>
              <a:rPr lang="uk-UA" sz="2000" b="1" cap="all"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latin typeface="Arial Narrow" pitchFamily="34" charset="0"/>
              </a:rPr>
              <a:t>ДИСЦИПЛІНА “ Медична АНЛІЙСЬКА МОВА ”</a:t>
            </a:r>
            <a:br>
              <a:rPr lang="uk-UA" sz="2000" b="1" cap="all"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latin typeface="Arial Narrow" pitchFamily="34" charset="0"/>
              </a:rPr>
            </a:br>
            <a:r>
              <a:rPr lang="uk-UA" sz="2000" b="1" cap="all"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latin typeface="Arial Narrow" pitchFamily="34" charset="0"/>
              </a:rPr>
              <a:t>СПЕЦІАЛЬНІСТЬ і2 “</a:t>
            </a:r>
            <a:r>
              <a:rPr lang="uk-UA" sz="2000" b="1" cap="all" dirty="0" err="1">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latin typeface="Arial Narrow" pitchFamily="34" charset="0"/>
              </a:rPr>
              <a:t>мЕДИЦИНА</a:t>
            </a:r>
            <a:r>
              <a:rPr lang="uk-UA" sz="2000" b="1" cap="all"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latin typeface="Arial Narrow" pitchFamily="34" charset="0"/>
              </a:rPr>
              <a:t>”</a:t>
            </a:r>
            <a:endParaRPr lang="ru-RU"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88640"/>
            <a:ext cx="7200800" cy="720080"/>
          </a:xfrm>
        </p:spPr>
        <p:txBody>
          <a:bodyPr>
            <a:normAutofit/>
          </a:bodyPr>
          <a:lstStyle/>
          <a:p>
            <a:pPr algn="ctr"/>
            <a:r>
              <a:rPr lang="en-US" dirty="0" smtClean="0"/>
              <a:t>Learning Objectives</a:t>
            </a:r>
            <a:endParaRPr lang="ru-RU" dirty="0"/>
          </a:p>
        </p:txBody>
      </p:sp>
      <p:sp>
        <p:nvSpPr>
          <p:cNvPr id="3" name="Содержимое 2"/>
          <p:cNvSpPr>
            <a:spLocks noGrp="1"/>
          </p:cNvSpPr>
          <p:nvPr>
            <p:ph idx="1"/>
          </p:nvPr>
        </p:nvSpPr>
        <p:spPr/>
        <p:txBody>
          <a:bodyPr>
            <a:normAutofit fontScale="92500"/>
          </a:bodyPr>
          <a:lstStyle/>
          <a:p>
            <a:pPr marL="0" indent="0" algn="just">
              <a:buNone/>
            </a:pPr>
            <a:r>
              <a:rPr lang="en-US" dirty="0">
                <a:latin typeface="Times New Roman" panose="02020603050405020304" pitchFamily="18" charset="0"/>
                <a:cs typeface="Times New Roman" panose="02020603050405020304" pitchFamily="18" charset="0"/>
              </a:rPr>
              <a:t>By the end of this lecture students will be able to:</a:t>
            </a:r>
          </a:p>
          <a:p>
            <a:pPr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master the linguistic blueprint of KROK 1; </a:t>
            </a:r>
          </a:p>
          <a:p>
            <a:pPr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decode medical English formulas to boost exam scores;</a:t>
            </a:r>
          </a:p>
          <a:p>
            <a:pPr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separate language hurdles from medical knowledge;</a:t>
            </a:r>
          </a:p>
          <a:p>
            <a:pPr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unpack how specific word choices differentiate a correct answer from a misleading distractor;</a:t>
            </a:r>
          </a:p>
          <a:p>
            <a:pPr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bridge the gap between understanding a medical concept and correctly identifying it under exam pressure; </a:t>
            </a:r>
          </a:p>
          <a:p>
            <a:pPr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recognize typical language features of each term; </a:t>
            </a:r>
          </a:p>
          <a:p>
            <a:pPr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read KROK 1 test tasks more efficiently.</a:t>
            </a: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dirty="0"/>
              <a:t>Understanding the Assessment Objectives</a:t>
            </a:r>
            <a:endParaRPr lang="ru-RU" dirty="0"/>
          </a:p>
        </p:txBody>
      </p:sp>
      <p:sp>
        <p:nvSpPr>
          <p:cNvPr id="3" name="Объект 2"/>
          <p:cNvSpPr>
            <a:spLocks noGrp="1"/>
          </p:cNvSpPr>
          <p:nvPr>
            <p:ph idx="1"/>
          </p:nvPr>
        </p:nvSpPr>
        <p:spPr>
          <a:xfrm>
            <a:off x="457200" y="1988840"/>
            <a:ext cx="7239000" cy="4466896"/>
          </a:xfrm>
        </p:spPr>
        <p:txBody>
          <a:bodyPr/>
          <a:lstStyle/>
          <a:p>
            <a:pPr marL="0" indent="0" algn="just">
              <a:buNone/>
            </a:pPr>
            <a:r>
              <a:rPr lang="en-US" dirty="0" smtClean="0"/>
              <a:t>•</a:t>
            </a:r>
            <a:r>
              <a:rPr lang="en-US" dirty="0"/>
              <a:t>	</a:t>
            </a:r>
            <a:r>
              <a:rPr lang="en-US" dirty="0">
                <a:latin typeface="Times New Roman" panose="02020603050405020304" pitchFamily="18" charset="0"/>
                <a:cs typeface="Times New Roman" panose="02020603050405020304" pitchFamily="18" charset="0"/>
              </a:rPr>
              <a:t>Licensing Standard: </a:t>
            </a:r>
            <a:r>
              <a:rPr lang="en-US" dirty="0" smtClean="0">
                <a:latin typeface="Times New Roman" panose="02020603050405020304" pitchFamily="18" charset="0"/>
                <a:cs typeface="Times New Roman" panose="02020603050405020304" pitchFamily="18" charset="0"/>
              </a:rPr>
              <a:t>compulsory </a:t>
            </a:r>
            <a:r>
              <a:rPr lang="en-US" dirty="0">
                <a:latin typeface="Times New Roman" panose="02020603050405020304" pitchFamily="18" charset="0"/>
                <a:cs typeface="Times New Roman" panose="02020603050405020304" pitchFamily="18" charset="0"/>
              </a:rPr>
              <a:t>exam for medical students in Ukraine.</a:t>
            </a:r>
          </a:p>
          <a:p>
            <a:pPr marL="0" indent="0" algn="just">
              <a:buNone/>
            </a:pPr>
            <a:r>
              <a:rPr lang="en-US" dirty="0">
                <a:latin typeface="Times New Roman" panose="02020603050405020304" pitchFamily="18" charset="0"/>
                <a:cs typeface="Times New Roman" panose="02020603050405020304" pitchFamily="18" charset="0"/>
              </a:rPr>
              <a:t>•	Target Knowledge: </a:t>
            </a:r>
            <a:r>
              <a:rPr lang="en-US" dirty="0" smtClean="0">
                <a:latin typeface="Times New Roman" panose="02020603050405020304" pitchFamily="18" charset="0"/>
                <a:cs typeface="Times New Roman" panose="02020603050405020304" pitchFamily="18" charset="0"/>
              </a:rPr>
              <a:t>evaluates </a:t>
            </a:r>
            <a:r>
              <a:rPr lang="en-US" dirty="0">
                <a:latin typeface="Times New Roman" panose="02020603050405020304" pitchFamily="18" charset="0"/>
                <a:cs typeface="Times New Roman" panose="02020603050405020304" pitchFamily="18" charset="0"/>
              </a:rPr>
              <a:t>fundamental pre-clinical sciences (Anatomy, Physiology, Biochemistry, </a:t>
            </a:r>
            <a:r>
              <a:rPr lang="en-US" dirty="0" smtClean="0">
                <a:latin typeface="Times New Roman" panose="02020603050405020304" pitchFamily="18" charset="0"/>
                <a:cs typeface="Times New Roman" panose="02020603050405020304" pitchFamily="18" charset="0"/>
              </a:rPr>
              <a:t>etc.).</a:t>
            </a:r>
            <a:endParaRPr lang="en-US" dirty="0">
              <a:latin typeface="Times New Roman" panose="02020603050405020304" pitchFamily="18" charset="0"/>
              <a:cs typeface="Times New Roman" panose="02020603050405020304" pitchFamily="18" charset="0"/>
            </a:endParaRPr>
          </a:p>
          <a:p>
            <a:pPr marL="0" indent="0" algn="just">
              <a:buNone/>
            </a:pPr>
            <a:r>
              <a:rPr lang="en-US" dirty="0">
                <a:latin typeface="Times New Roman" panose="02020603050405020304" pitchFamily="18" charset="0"/>
                <a:cs typeface="Times New Roman" panose="02020603050405020304" pitchFamily="18" charset="0"/>
              </a:rPr>
              <a:t>•	Linguistic Nature: </a:t>
            </a:r>
            <a:r>
              <a:rPr lang="en-US" dirty="0" smtClean="0">
                <a:latin typeface="Times New Roman" panose="02020603050405020304" pitchFamily="18" charset="0"/>
                <a:cs typeface="Times New Roman" panose="02020603050405020304" pitchFamily="18" charset="0"/>
              </a:rPr>
              <a:t>test tasks </a:t>
            </a:r>
            <a:r>
              <a:rPr lang="en-US" dirty="0">
                <a:latin typeface="Times New Roman" panose="02020603050405020304" pitchFamily="18" charset="0"/>
                <a:cs typeface="Times New Roman" panose="02020603050405020304" pitchFamily="18" charset="0"/>
              </a:rPr>
              <a:t>use standardized professional medical English.</a:t>
            </a:r>
          </a:p>
          <a:p>
            <a:pPr marL="0" indent="0" algn="just">
              <a:buNone/>
            </a:pPr>
            <a:r>
              <a:rPr lang="en-US" dirty="0">
                <a:latin typeface="Times New Roman" panose="02020603050405020304" pitchFamily="18" charset="0"/>
                <a:cs typeface="Times New Roman" panose="02020603050405020304" pitchFamily="18" charset="0"/>
              </a:rPr>
              <a:t>•	Time Constraint: </a:t>
            </a:r>
            <a:r>
              <a:rPr lang="en-US" dirty="0" smtClean="0">
                <a:latin typeface="Times New Roman" panose="02020603050405020304" pitchFamily="18" charset="0"/>
                <a:cs typeface="Times New Roman" panose="02020603050405020304" pitchFamily="18" charset="0"/>
              </a:rPr>
              <a:t>high </a:t>
            </a:r>
            <a:r>
              <a:rPr lang="en-US" dirty="0">
                <a:latin typeface="Times New Roman" panose="02020603050405020304" pitchFamily="18" charset="0"/>
                <a:cs typeface="Times New Roman" panose="02020603050405020304" pitchFamily="18" charset="0"/>
              </a:rPr>
              <a:t>reading speed required under strict exam conditions.</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5225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dirty="0"/>
              <a:t>Purpose and Specificity of the KROK 1 Exam (English Version)</a:t>
            </a:r>
            <a:endParaRPr lang="ru-RU" dirty="0"/>
          </a:p>
        </p:txBody>
      </p:sp>
      <p:sp>
        <p:nvSpPr>
          <p:cNvPr id="3" name="Содержимое 2"/>
          <p:cNvSpPr>
            <a:spLocks noGrp="1"/>
          </p:cNvSpPr>
          <p:nvPr>
            <p:ph idx="1"/>
          </p:nvPr>
        </p:nvSpPr>
        <p:spPr/>
        <p:txBody>
          <a:bodyPr>
            <a:normAutofit/>
          </a:bodyPr>
          <a:lstStyle/>
          <a:p>
            <a:pPr marL="0" indent="0" algn="just">
              <a:buNone/>
            </a:pPr>
            <a:r>
              <a:rPr lang="en-US" sz="2800" dirty="0">
                <a:latin typeface="Times New Roman" panose="02020603050405020304" pitchFamily="18" charset="0"/>
                <a:ea typeface="Calibri" panose="020F0502020204030204" pitchFamily="34" charset="0"/>
                <a:cs typeface="Times New Roman" panose="02020603050405020304" pitchFamily="18" charset="0"/>
              </a:rPr>
              <a:t>KROK 1 is the official licensing standard and a compulsory exam for all medical students in Ukraine. It evaluates your fundamental pre-clinical knowledge in disciplines like Anatomy, Physiology, Pathology, Biochemistry, etc. From a linguistic perspective, the exam uses standardized, professional medical English. You must remember that this is a timed test. Success requires not just knowledge, but a high reading speed to process information quickly under strict exam conditions.</a:t>
            </a:r>
            <a:endParaRPr lang="ru-RU"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dirty="0"/>
              <a:t>Types of test tasks (MCQs, clinical vignettes)</a:t>
            </a:r>
            <a:endParaRPr lang="ru-RU" dirty="0"/>
          </a:p>
        </p:txBody>
      </p:sp>
      <p:sp>
        <p:nvSpPr>
          <p:cNvPr id="3" name="Содержимое 2"/>
          <p:cNvSpPr>
            <a:spLocks noGrp="1"/>
          </p:cNvSpPr>
          <p:nvPr>
            <p:ph idx="1"/>
          </p:nvPr>
        </p:nvSpPr>
        <p:spPr/>
        <p:txBody>
          <a:bodyPr>
            <a:normAutofit fontScale="85000" lnSpcReduction="10000"/>
          </a:bodyPr>
          <a:lstStyle/>
          <a:p>
            <a:pPr marL="0" indent="0" algn="just">
              <a:buNone/>
            </a:pPr>
            <a:r>
              <a:rPr lang="en-US" dirty="0" smtClean="0"/>
              <a:t>•</a:t>
            </a:r>
            <a:r>
              <a:rPr lang="en-US" b="1" dirty="0" smtClean="0">
                <a:latin typeface="Times New Roman" panose="02020603050405020304" pitchFamily="18" charset="0"/>
                <a:cs typeface="Times New Roman" panose="02020603050405020304" pitchFamily="18" charset="0"/>
              </a:rPr>
              <a:t>MCQs</a:t>
            </a:r>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Multiple-Choice Questions with one best answer.</a:t>
            </a:r>
          </a:p>
          <a:p>
            <a:pPr marL="0" indent="0" algn="just">
              <a:buNone/>
            </a:pPr>
            <a:r>
              <a:rPr lang="en-US" dirty="0" smtClean="0">
                <a:latin typeface="Times New Roman" panose="02020603050405020304" pitchFamily="18" charset="0"/>
                <a:cs typeface="Times New Roman" panose="02020603050405020304" pitchFamily="18" charset="0"/>
              </a:rPr>
              <a:t>•</a:t>
            </a:r>
            <a:r>
              <a:rPr lang="en-US" b="1" dirty="0" smtClean="0">
                <a:latin typeface="Times New Roman" panose="02020603050405020304" pitchFamily="18" charset="0"/>
                <a:cs typeface="Times New Roman" panose="02020603050405020304" pitchFamily="18" charset="0"/>
              </a:rPr>
              <a:t>Structure</a:t>
            </a:r>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Each test features 5 options (A, B, C, D, E).</a:t>
            </a:r>
          </a:p>
          <a:p>
            <a:pPr marL="0" indent="0" algn="just">
              <a:buNone/>
            </a:pPr>
            <a:r>
              <a:rPr lang="en-US" dirty="0" smtClean="0">
                <a:latin typeface="Times New Roman" panose="02020603050405020304" pitchFamily="18" charset="0"/>
                <a:cs typeface="Times New Roman" panose="02020603050405020304" pitchFamily="18" charset="0"/>
              </a:rPr>
              <a:t>•</a:t>
            </a:r>
            <a:r>
              <a:rPr lang="en-US" b="1" dirty="0" smtClean="0">
                <a:latin typeface="Times New Roman" panose="02020603050405020304" pitchFamily="18" charset="0"/>
                <a:cs typeface="Times New Roman" panose="02020603050405020304" pitchFamily="18" charset="0"/>
              </a:rPr>
              <a:t>Distractors</a:t>
            </a:r>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Four plausible but incorrect options.</a:t>
            </a:r>
          </a:p>
          <a:p>
            <a:pPr marL="0" indent="0" algn="just">
              <a:buNone/>
            </a:pPr>
            <a:r>
              <a:rPr lang="en-US" dirty="0" smtClean="0">
                <a:latin typeface="Times New Roman" panose="02020603050405020304" pitchFamily="18" charset="0"/>
                <a:cs typeface="Times New Roman" panose="02020603050405020304" pitchFamily="18" charset="0"/>
              </a:rPr>
              <a:t>•</a:t>
            </a:r>
            <a:r>
              <a:rPr lang="en-US" b="1" dirty="0" smtClean="0">
                <a:latin typeface="Times New Roman" panose="02020603050405020304" pitchFamily="18" charset="0"/>
                <a:cs typeface="Times New Roman" panose="02020603050405020304" pitchFamily="18" charset="0"/>
              </a:rPr>
              <a:t>Clinical Vignettes</a:t>
            </a:r>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Short patient cases evaluating practical application</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marL="0" indent="0" algn="just">
              <a:buNone/>
            </a:pPr>
            <a:r>
              <a:rPr lang="en-US" dirty="0">
                <a:latin typeface="Times New Roman" panose="02020603050405020304" pitchFamily="18" charset="0"/>
                <a:cs typeface="Times New Roman" panose="02020603050405020304" pitchFamily="18" charset="0"/>
              </a:rPr>
              <a:t> KROK 1 relies entirely on Multiple-Choice </a:t>
            </a:r>
            <a:r>
              <a:rPr lang="en-US" dirty="0" smtClean="0">
                <a:latin typeface="Times New Roman" panose="02020603050405020304" pitchFamily="18" charset="0"/>
                <a:cs typeface="Times New Roman" panose="02020603050405020304" pitchFamily="18" charset="0"/>
              </a:rPr>
              <a:t>Questions </a:t>
            </a:r>
            <a:r>
              <a:rPr lang="en-US" dirty="0">
                <a:latin typeface="Times New Roman" panose="02020603050405020304" pitchFamily="18" charset="0"/>
                <a:cs typeface="Times New Roman" panose="02020603050405020304" pitchFamily="18" charset="0"/>
              </a:rPr>
              <a:t>or MCQs. Every question features a single best answer choice. </a:t>
            </a:r>
            <a:r>
              <a:rPr lang="en-US" dirty="0" smtClean="0">
                <a:latin typeface="Times New Roman" panose="02020603050405020304" pitchFamily="18" charset="0"/>
                <a:cs typeface="Times New Roman" panose="02020603050405020304" pitchFamily="18" charset="0"/>
              </a:rPr>
              <a:t>Structurally </a:t>
            </a:r>
            <a:r>
              <a:rPr lang="en-US" dirty="0">
                <a:latin typeface="Times New Roman" panose="02020603050405020304" pitchFamily="18" charset="0"/>
                <a:cs typeface="Times New Roman" panose="02020603050405020304" pitchFamily="18" charset="0"/>
              </a:rPr>
              <a:t>each test contains a question stem followed by 5 options, labeled A through E. One option is the correct </a:t>
            </a:r>
            <a:r>
              <a:rPr lang="en-US" dirty="0" smtClean="0">
                <a:latin typeface="Times New Roman" panose="02020603050405020304" pitchFamily="18" charset="0"/>
                <a:cs typeface="Times New Roman" panose="02020603050405020304" pitchFamily="18" charset="0"/>
              </a:rPr>
              <a:t>answer </a:t>
            </a:r>
            <a:r>
              <a:rPr lang="en-US" dirty="0">
                <a:latin typeface="Times New Roman" panose="02020603050405020304" pitchFamily="18" charset="0"/>
                <a:cs typeface="Times New Roman" panose="02020603050405020304" pitchFamily="18" charset="0"/>
              </a:rPr>
              <a:t>while the other four are called "distractors." These distractors are medically plausible but incorrect for this specific scenario. Most questions are presented as clinical vignettes—short patient cases designed to evaluate how well you apply theoretical knowledge to practical, real-world situations.</a:t>
            </a:r>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dirty="0"/>
              <a:t>Structure of a Clinical Scenario</a:t>
            </a:r>
            <a:endParaRPr lang="ru-RU" dirty="0"/>
          </a:p>
        </p:txBody>
      </p:sp>
      <p:sp>
        <p:nvSpPr>
          <p:cNvPr id="3" name="Содержимое 2"/>
          <p:cNvSpPr>
            <a:spLocks noGrp="1"/>
          </p:cNvSpPr>
          <p:nvPr>
            <p:ph idx="1"/>
          </p:nvPr>
        </p:nvSpPr>
        <p:spPr/>
        <p:txBody>
          <a:bodyPr>
            <a:normAutofit lnSpcReduction="10000"/>
          </a:bodyPr>
          <a:lstStyle/>
          <a:p>
            <a:pPr marL="0" indent="0" algn="just">
              <a:buNone/>
            </a:pPr>
            <a:r>
              <a:rPr lang="en-US" dirty="0">
                <a:latin typeface="Times New Roman" panose="02020603050405020304" pitchFamily="18" charset="0"/>
                <a:cs typeface="Times New Roman" panose="02020603050405020304" pitchFamily="18" charset="0"/>
              </a:rPr>
              <a:t>To read </a:t>
            </a:r>
            <a:r>
              <a:rPr lang="en-US" dirty="0" smtClean="0">
                <a:latin typeface="Times New Roman" panose="02020603050405020304" pitchFamily="18" charset="0"/>
                <a:cs typeface="Times New Roman" panose="02020603050405020304" pitchFamily="18" charset="0"/>
              </a:rPr>
              <a:t>efficiently </a:t>
            </a:r>
            <a:r>
              <a:rPr lang="en-US" dirty="0">
                <a:latin typeface="Times New Roman" panose="02020603050405020304" pitchFamily="18" charset="0"/>
                <a:cs typeface="Times New Roman" panose="02020603050405020304" pitchFamily="18" charset="0"/>
              </a:rPr>
              <a:t>you must understand </a:t>
            </a:r>
            <a:r>
              <a:rPr lang="en-US" dirty="0" smtClean="0">
                <a:latin typeface="Times New Roman" panose="02020603050405020304" pitchFamily="18" charset="0"/>
                <a:cs typeface="Times New Roman" panose="02020603050405020304" pitchFamily="18" charset="0"/>
              </a:rPr>
              <a:t>anatomy </a:t>
            </a:r>
            <a:r>
              <a:rPr lang="en-US" dirty="0">
                <a:latin typeface="Times New Roman" panose="02020603050405020304" pitchFamily="18" charset="0"/>
                <a:cs typeface="Times New Roman" panose="02020603050405020304" pitchFamily="18" charset="0"/>
              </a:rPr>
              <a:t>of a clinical vignette. Every scenario follows a strict structural sequence.</a:t>
            </a:r>
          </a:p>
          <a:p>
            <a:pPr marL="0" indent="0" algn="just">
              <a:buNone/>
            </a:pPr>
            <a:r>
              <a:rPr lang="en-US" b="1" dirty="0">
                <a:latin typeface="Times New Roman" panose="02020603050405020304" pitchFamily="18" charset="0"/>
                <a:cs typeface="Times New Roman" panose="02020603050405020304" pitchFamily="18" charset="0"/>
              </a:rPr>
              <a:t>Anatomy of a Vignette</a:t>
            </a:r>
          </a:p>
          <a:p>
            <a:pPr marL="0" indent="0" algn="just">
              <a:buNone/>
            </a:pPr>
            <a:r>
              <a:rPr lang="en-US" dirty="0" smtClean="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Patient </a:t>
            </a:r>
            <a:r>
              <a:rPr lang="en-US" i="1" dirty="0">
                <a:latin typeface="Times New Roman" panose="02020603050405020304" pitchFamily="18" charset="0"/>
                <a:cs typeface="Times New Roman" panose="02020603050405020304" pitchFamily="18" charset="0"/>
              </a:rPr>
              <a:t>Demographics</a:t>
            </a:r>
            <a:r>
              <a:rPr lang="en-US" dirty="0">
                <a:latin typeface="Times New Roman" panose="02020603050405020304" pitchFamily="18" charset="0"/>
                <a:cs typeface="Times New Roman" panose="02020603050405020304" pitchFamily="18" charset="0"/>
              </a:rPr>
              <a:t>: a</a:t>
            </a:r>
            <a:r>
              <a:rPr lang="en-US" dirty="0" smtClean="0">
                <a:latin typeface="Times New Roman" panose="02020603050405020304" pitchFamily="18" charset="0"/>
                <a:cs typeface="Times New Roman" panose="02020603050405020304" pitchFamily="18" charset="0"/>
              </a:rPr>
              <a:t>ge</a:t>
            </a:r>
            <a:r>
              <a:rPr lang="en-US" dirty="0">
                <a:latin typeface="Times New Roman" panose="02020603050405020304" pitchFamily="18" charset="0"/>
                <a:cs typeface="Times New Roman" panose="02020603050405020304" pitchFamily="18" charset="0"/>
              </a:rPr>
              <a:t>, gender and sometimes occupation (</a:t>
            </a:r>
            <a:r>
              <a:rPr lang="en-US" i="1" dirty="0">
                <a:latin typeface="Times New Roman" panose="02020603050405020304" pitchFamily="18" charset="0"/>
                <a:cs typeface="Times New Roman" panose="02020603050405020304" pitchFamily="18" charset="0"/>
              </a:rPr>
              <a:t>e.g.</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A 45-year-old male...</a:t>
            </a:r>
            <a:r>
              <a:rPr lang="en-US" dirty="0">
                <a:latin typeface="Times New Roman" panose="02020603050405020304" pitchFamily="18" charset="0"/>
                <a:cs typeface="Times New Roman" panose="02020603050405020304" pitchFamily="18" charset="0"/>
              </a:rPr>
              <a:t>").</a:t>
            </a:r>
          </a:p>
          <a:p>
            <a:pPr marL="0" indent="0" algn="just">
              <a:buNone/>
            </a:pPr>
            <a:r>
              <a:rPr lang="en-US" dirty="0" smtClean="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Chief </a:t>
            </a:r>
            <a:r>
              <a:rPr lang="en-US" i="1" dirty="0">
                <a:latin typeface="Times New Roman" panose="02020603050405020304" pitchFamily="18" charset="0"/>
                <a:cs typeface="Times New Roman" panose="02020603050405020304" pitchFamily="18" charset="0"/>
              </a:rPr>
              <a:t>Complaint</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core </a:t>
            </a:r>
            <a:r>
              <a:rPr lang="en-US" dirty="0">
                <a:latin typeface="Times New Roman" panose="02020603050405020304" pitchFamily="18" charset="0"/>
                <a:cs typeface="Times New Roman" panose="02020603050405020304" pitchFamily="18" charset="0"/>
              </a:rPr>
              <a:t>symptoms and duration (</a:t>
            </a:r>
            <a:r>
              <a:rPr lang="en-US" i="1" dirty="0">
                <a:latin typeface="Times New Roman" panose="02020603050405020304" pitchFamily="18" charset="0"/>
                <a:cs typeface="Times New Roman" panose="02020603050405020304" pitchFamily="18" charset="0"/>
              </a:rPr>
              <a:t>e.g., "presented with acute chest pain...").</a:t>
            </a:r>
          </a:p>
          <a:p>
            <a:pPr marL="0" indent="0" algn="just">
              <a:buNone/>
            </a:pPr>
            <a:r>
              <a:rPr lang="en-US" dirty="0" smtClean="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Clinical </a:t>
            </a:r>
            <a:r>
              <a:rPr lang="en-US" i="1" dirty="0">
                <a:latin typeface="Times New Roman" panose="02020603050405020304" pitchFamily="18" charset="0"/>
                <a:cs typeface="Times New Roman" panose="02020603050405020304" pitchFamily="18" charset="0"/>
              </a:rPr>
              <a:t>Findings</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physical </a:t>
            </a:r>
            <a:r>
              <a:rPr lang="en-US" dirty="0">
                <a:latin typeface="Times New Roman" panose="02020603050405020304" pitchFamily="18" charset="0"/>
                <a:cs typeface="Times New Roman" panose="02020603050405020304" pitchFamily="18" charset="0"/>
              </a:rPr>
              <a:t>exam results, lab values, </a:t>
            </a:r>
            <a:r>
              <a:rPr lang="en-US" dirty="0" smtClean="0">
                <a:latin typeface="Times New Roman" panose="02020603050405020304" pitchFamily="18" charset="0"/>
                <a:cs typeface="Times New Roman" panose="02020603050405020304" pitchFamily="18" charset="0"/>
              </a:rPr>
              <a:t>imaging </a:t>
            </a:r>
            <a:r>
              <a:rPr lang="en-US" dirty="0">
                <a:latin typeface="Times New Roman" panose="02020603050405020304" pitchFamily="18" charset="0"/>
                <a:cs typeface="Times New Roman" panose="02020603050405020304" pitchFamily="18" charset="0"/>
              </a:rPr>
              <a:t>or autopsy data.</a:t>
            </a:r>
          </a:p>
          <a:p>
            <a:pPr marL="0" indent="0" algn="just">
              <a:buNone/>
            </a:pPr>
            <a:r>
              <a:rPr lang="en-US" dirty="0" smtClean="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The </a:t>
            </a:r>
            <a:r>
              <a:rPr lang="en-US" i="1" dirty="0">
                <a:latin typeface="Times New Roman" panose="02020603050405020304" pitchFamily="18" charset="0"/>
                <a:cs typeface="Times New Roman" panose="02020603050405020304" pitchFamily="18" charset="0"/>
              </a:rPr>
              <a:t>Lead-in</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actual question asked at the very end.</a:t>
            </a: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dirty="0"/>
              <a:t>Typical Language Patterns in Question Formulations</a:t>
            </a:r>
            <a:endParaRPr lang="ru-RU" dirty="0"/>
          </a:p>
        </p:txBody>
      </p:sp>
      <p:sp>
        <p:nvSpPr>
          <p:cNvPr id="3" name="Содержимое 2"/>
          <p:cNvSpPr>
            <a:spLocks noGrp="1"/>
          </p:cNvSpPr>
          <p:nvPr>
            <p:ph idx="1"/>
          </p:nvPr>
        </p:nvSpPr>
        <p:spPr/>
        <p:txBody>
          <a:bodyPr>
            <a:normAutofit fontScale="77500" lnSpcReduction="20000"/>
          </a:bodyPr>
          <a:lstStyle/>
          <a:p>
            <a:pPr marL="0" indent="0" algn="just">
              <a:lnSpc>
                <a:spcPct val="107000"/>
              </a:lnSpc>
              <a:spcAft>
                <a:spcPts val="800"/>
              </a:spcAft>
              <a:buNone/>
            </a:pPr>
            <a:endParaRPr lang="en-US" sz="2800" dirty="0" smtClean="0">
              <a:latin typeface="Times New Roman" panose="02020603050405020304" pitchFamily="18" charset="0"/>
              <a:ea typeface="Calibri" panose="020F0502020204030204" pitchFamily="34" charset="0"/>
              <a:cs typeface="Calibri" panose="020F0502020204030204" pitchFamily="34" charset="0"/>
            </a:endParaRPr>
          </a:p>
          <a:p>
            <a:pPr marL="0" indent="0" algn="just">
              <a:lnSpc>
                <a:spcPct val="107000"/>
              </a:lnSpc>
              <a:spcAft>
                <a:spcPts val="800"/>
              </a:spcAft>
              <a:buNone/>
            </a:pPr>
            <a:r>
              <a:rPr lang="en-US" sz="2800" dirty="0" smtClean="0">
                <a:latin typeface="Times New Roman" panose="02020603050405020304" pitchFamily="18" charset="0"/>
                <a:ea typeface="Calibri" panose="020F0502020204030204" pitchFamily="34" charset="0"/>
                <a:cs typeface="Times New Roman" panose="02020603050405020304" pitchFamily="18" charset="0"/>
              </a:rPr>
              <a:t>KROK 1 test task </a:t>
            </a:r>
            <a:r>
              <a:rPr lang="en-US" sz="2800" dirty="0">
                <a:latin typeface="Times New Roman" panose="02020603050405020304" pitchFamily="18" charset="0"/>
                <a:ea typeface="Calibri" panose="020F0502020204030204" pitchFamily="34" charset="0"/>
                <a:cs typeface="Times New Roman" panose="02020603050405020304" pitchFamily="18" charset="0"/>
              </a:rPr>
              <a:t>relies heavily on highly predictable, formulaic language patterns. Recognizing and memorizing these patterns </a:t>
            </a:r>
            <a:r>
              <a:rPr lang="en-US" sz="2800" dirty="0" smtClean="0">
                <a:latin typeface="Times New Roman" panose="02020603050405020304" pitchFamily="18" charset="0"/>
                <a:ea typeface="Calibri" panose="020F0502020204030204" pitchFamily="34" charset="0"/>
                <a:cs typeface="Times New Roman" panose="02020603050405020304" pitchFamily="18" charset="0"/>
              </a:rPr>
              <a:t>help </a:t>
            </a:r>
            <a:r>
              <a:rPr lang="en-US" sz="2800" dirty="0">
                <a:latin typeface="Times New Roman" panose="02020603050405020304" pitchFamily="18" charset="0"/>
                <a:ea typeface="Calibri" panose="020F0502020204030204" pitchFamily="34" charset="0"/>
                <a:cs typeface="Times New Roman" panose="02020603050405020304" pitchFamily="18" charset="0"/>
              </a:rPr>
              <a:t>you understand the question instantly.</a:t>
            </a:r>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en-US" sz="2800" b="1" dirty="0">
                <a:latin typeface="Times New Roman" panose="02020603050405020304" pitchFamily="18" charset="0"/>
                <a:ea typeface="Calibri" panose="020F0502020204030204" pitchFamily="34" charset="0"/>
                <a:cs typeface="Times New Roman" panose="02020603050405020304" pitchFamily="18" charset="0"/>
              </a:rPr>
              <a:t>Standard Formulaic Phrases</a:t>
            </a:r>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US" sz="2800" dirty="0">
                <a:latin typeface="Times New Roman" panose="02020603050405020304" pitchFamily="18" charset="0"/>
                <a:ea typeface="Calibri" panose="020F0502020204030204" pitchFamily="34" charset="0"/>
                <a:cs typeface="Times New Roman" panose="02020603050405020304" pitchFamily="18" charset="0"/>
              </a:rPr>
              <a:t>Etiology Patterns: </a:t>
            </a:r>
            <a:r>
              <a:rPr lang="en-US" sz="2800" i="1" dirty="0">
                <a:latin typeface="Times New Roman" panose="02020603050405020304" pitchFamily="18" charset="0"/>
                <a:ea typeface="Calibri" panose="020F0502020204030204" pitchFamily="34" charset="0"/>
                <a:cs typeface="Times New Roman" panose="02020603050405020304" pitchFamily="18" charset="0"/>
              </a:rPr>
              <a:t>"What is the most likely cause of...?"</a:t>
            </a:r>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US" sz="2800" dirty="0">
                <a:latin typeface="Times New Roman" panose="02020603050405020304" pitchFamily="18" charset="0"/>
                <a:ea typeface="Calibri" panose="020F0502020204030204" pitchFamily="34" charset="0"/>
                <a:cs typeface="Times New Roman" panose="02020603050405020304" pitchFamily="18" charset="0"/>
              </a:rPr>
              <a:t>Pathogenesis Patterns: </a:t>
            </a:r>
            <a:r>
              <a:rPr lang="en-US" sz="2800" i="1" dirty="0">
                <a:latin typeface="Times New Roman" panose="02020603050405020304" pitchFamily="18" charset="0"/>
                <a:ea typeface="Calibri" panose="020F0502020204030204" pitchFamily="34" charset="0"/>
                <a:cs typeface="Times New Roman" panose="02020603050405020304" pitchFamily="18" charset="0"/>
              </a:rPr>
              <a:t>"What mechanism underlies the development of...?"</a:t>
            </a:r>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US" sz="2800" dirty="0">
                <a:latin typeface="Times New Roman" panose="02020603050405020304" pitchFamily="18" charset="0"/>
                <a:ea typeface="Calibri" panose="020F0502020204030204" pitchFamily="34" charset="0"/>
                <a:cs typeface="Times New Roman" panose="02020603050405020304" pitchFamily="18" charset="0"/>
              </a:rPr>
              <a:t>Localization Patterns: </a:t>
            </a:r>
            <a:r>
              <a:rPr lang="en-US" sz="2800" i="1" dirty="0">
                <a:latin typeface="Times New Roman" panose="02020603050405020304" pitchFamily="18" charset="0"/>
                <a:ea typeface="Calibri" panose="020F0502020204030204" pitchFamily="34" charset="0"/>
                <a:cs typeface="Times New Roman" panose="02020603050405020304" pitchFamily="18" charset="0"/>
              </a:rPr>
              <a:t>"Which structure is damaged during...?"</a:t>
            </a:r>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n-US" sz="2800" dirty="0">
                <a:latin typeface="Times New Roman" panose="02020603050405020304" pitchFamily="18" charset="0"/>
                <a:ea typeface="Calibri" panose="020F0502020204030204" pitchFamily="34" charset="0"/>
                <a:cs typeface="Times New Roman" panose="02020603050405020304" pitchFamily="18" charset="0"/>
              </a:rPr>
              <a:t>Diagnostic Patterns: </a:t>
            </a:r>
            <a:r>
              <a:rPr lang="en-US" sz="2800" i="1" dirty="0">
                <a:latin typeface="Times New Roman" panose="02020603050405020304" pitchFamily="18" charset="0"/>
                <a:ea typeface="Calibri" panose="020F0502020204030204" pitchFamily="34" charset="0"/>
                <a:cs typeface="Times New Roman" panose="02020603050405020304" pitchFamily="18" charset="0"/>
              </a:rPr>
              <a:t>"Which laboratory test will confirm...?"</a:t>
            </a:r>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dirty="0"/>
              <a:t>Key Verb Constructions in Stem Questions</a:t>
            </a:r>
            <a:endParaRPr lang="ru-RU" dirty="0"/>
          </a:p>
        </p:txBody>
      </p:sp>
      <p:sp>
        <p:nvSpPr>
          <p:cNvPr id="3" name="Содержимое 2"/>
          <p:cNvSpPr>
            <a:spLocks noGrp="1"/>
          </p:cNvSpPr>
          <p:nvPr>
            <p:ph idx="1"/>
          </p:nvPr>
        </p:nvSpPr>
        <p:spPr>
          <a:xfrm>
            <a:off x="683568" y="1463040"/>
            <a:ext cx="7272808" cy="5012080"/>
          </a:xfrm>
        </p:spPr>
        <p:txBody>
          <a:bodyPr>
            <a:noAutofit/>
          </a:bodyPr>
          <a:lstStyle/>
          <a:p>
            <a:pPr marL="0" indent="0" algn="just">
              <a:buNone/>
            </a:pPr>
            <a:r>
              <a:rPr lang="en-US" sz="1800" dirty="0">
                <a:latin typeface="Times New Roman" panose="02020603050405020304" pitchFamily="18" charset="0"/>
                <a:cs typeface="Times New Roman" panose="02020603050405020304" pitchFamily="18" charset="0"/>
              </a:rPr>
              <a:t>Stem questions often contain verb patterns that express cause-and-effect relationships. Their recognition significantly simplifies interpretation.</a:t>
            </a:r>
          </a:p>
          <a:p>
            <a:pPr marL="0" indent="0" algn="just">
              <a:buNone/>
            </a:pPr>
            <a:r>
              <a:rPr lang="en-US" sz="1800" b="1" dirty="0">
                <a:latin typeface="Times New Roman" panose="02020603050405020304" pitchFamily="18" charset="0"/>
                <a:cs typeface="Times New Roman" panose="02020603050405020304" pitchFamily="18" charset="0"/>
              </a:rPr>
              <a:t>Action-Oriented Verbs to Watch</a:t>
            </a:r>
          </a:p>
          <a:p>
            <a:pPr marL="0" indent="0" algn="just">
              <a:buNone/>
            </a:pPr>
            <a:r>
              <a:rPr lang="en-US" sz="1800" dirty="0" smtClean="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Indicate" / "Identify</a:t>
            </a: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requires </a:t>
            </a:r>
            <a:r>
              <a:rPr lang="en-US" sz="1800" dirty="0">
                <a:latin typeface="Times New Roman" panose="02020603050405020304" pitchFamily="18" charset="0"/>
                <a:cs typeface="Times New Roman" panose="02020603050405020304" pitchFamily="18" charset="0"/>
              </a:rPr>
              <a:t>choosing a specific name, organ or biochemical term.</a:t>
            </a:r>
          </a:p>
          <a:p>
            <a:pPr marL="0" indent="0" algn="just">
              <a:buNone/>
            </a:pPr>
            <a:r>
              <a:rPr lang="en-US" sz="1800" dirty="0" smtClean="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Reveal" / "Show</a:t>
            </a: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 is used </a:t>
            </a:r>
            <a:r>
              <a:rPr lang="en-US" sz="1800" dirty="0">
                <a:latin typeface="Times New Roman" panose="02020603050405020304" pitchFamily="18" charset="0"/>
                <a:cs typeface="Times New Roman" panose="02020603050405020304" pitchFamily="18" charset="0"/>
              </a:rPr>
              <a:t>in describing laboratory or autopsy findings.</a:t>
            </a:r>
          </a:p>
          <a:p>
            <a:pPr marL="0" indent="0" algn="just">
              <a:buNone/>
            </a:pPr>
            <a:r>
              <a:rPr lang="en-US" sz="1800" dirty="0" smtClean="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Administer" / "Prescribe</a:t>
            </a: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signals </a:t>
            </a:r>
            <a:r>
              <a:rPr lang="en-US" sz="1800" dirty="0">
                <a:latin typeface="Times New Roman" panose="02020603050405020304" pitchFamily="18" charset="0"/>
                <a:cs typeface="Times New Roman" panose="02020603050405020304" pitchFamily="18" charset="0"/>
              </a:rPr>
              <a:t>a question about pharmacology or treatment.</a:t>
            </a:r>
          </a:p>
          <a:p>
            <a:pPr marL="0" indent="0" algn="just">
              <a:buNone/>
            </a:pPr>
            <a:r>
              <a:rPr lang="en-US" sz="1800" dirty="0" smtClean="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Suffer from" / "Complain </a:t>
            </a:r>
            <a:r>
              <a:rPr lang="en-US" sz="1800" i="1" dirty="0" smtClean="0">
                <a:latin typeface="Times New Roman" panose="02020603050405020304" pitchFamily="18" charset="0"/>
                <a:cs typeface="Times New Roman" panose="02020603050405020304" pitchFamily="18" charset="0"/>
              </a:rPr>
              <a:t>of </a:t>
            </a:r>
            <a:r>
              <a:rPr lang="en-US" sz="1800" dirty="0" smtClean="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introduces </a:t>
            </a:r>
            <a:r>
              <a:rPr lang="en-US" sz="1800" dirty="0">
                <a:latin typeface="Times New Roman" panose="02020603050405020304" pitchFamily="18" charset="0"/>
                <a:cs typeface="Times New Roman" panose="02020603050405020304" pitchFamily="18" charset="0"/>
              </a:rPr>
              <a:t>subjective patient symptoms</a:t>
            </a:r>
            <a:r>
              <a:rPr lang="en-US" sz="1800" dirty="0" smtClean="0">
                <a:latin typeface="Times New Roman" panose="02020603050405020304" pitchFamily="18" charset="0"/>
                <a:cs typeface="Times New Roman" panose="02020603050405020304" pitchFamily="18" charset="0"/>
              </a:rPr>
              <a:t>.</a:t>
            </a:r>
          </a:p>
          <a:p>
            <a:pPr marL="0" indent="0" algn="just">
              <a:buNone/>
            </a:pPr>
            <a:r>
              <a:rPr lang="en-US" sz="1800" dirty="0">
                <a:solidFill>
                  <a:prstClr val="black"/>
                </a:solidFill>
                <a:latin typeface="Times New Roman" panose="02020603050405020304" pitchFamily="18" charset="0"/>
                <a:cs typeface="Times New Roman" panose="02020603050405020304" pitchFamily="18" charset="0"/>
              </a:rPr>
              <a:t>• </a:t>
            </a:r>
            <a:r>
              <a:rPr lang="en-US" sz="1800" dirty="0" smtClean="0">
                <a:solidFill>
                  <a:prstClr val="black"/>
                </a:solidFill>
                <a:latin typeface="Times New Roman" panose="02020603050405020304" pitchFamily="18" charset="0"/>
                <a:cs typeface="Times New Roman" panose="02020603050405020304" pitchFamily="18" charset="0"/>
              </a:rPr>
              <a:t>   "</a:t>
            </a:r>
            <a:r>
              <a:rPr lang="en-US" sz="1800" i="1" dirty="0" smtClean="0">
                <a:latin typeface="Times New Roman" panose="02020603050405020304" pitchFamily="18" charset="0"/>
                <a:cs typeface="Times New Roman" panose="02020603050405020304" pitchFamily="18" charset="0"/>
              </a:rPr>
              <a:t>To </a:t>
            </a:r>
            <a:r>
              <a:rPr lang="en-US" sz="1800" i="1" dirty="0">
                <a:latin typeface="Times New Roman" panose="02020603050405020304" pitchFamily="18" charset="0"/>
                <a:cs typeface="Times New Roman" panose="02020603050405020304" pitchFamily="18" charset="0"/>
              </a:rPr>
              <a:t>be caused </a:t>
            </a:r>
            <a:r>
              <a:rPr lang="en-US" sz="1800" i="1" dirty="0" smtClean="0">
                <a:latin typeface="Times New Roman" panose="02020603050405020304" pitchFamily="18" charset="0"/>
                <a:cs typeface="Times New Roman" panose="02020603050405020304" pitchFamily="18" charset="0"/>
              </a:rPr>
              <a:t>by</a:t>
            </a:r>
            <a:r>
              <a:rPr lang="en-US" sz="1800" dirty="0">
                <a:solidFill>
                  <a:prstClr val="black"/>
                </a:solidFill>
                <a:latin typeface="Times New Roman" panose="02020603050405020304" pitchFamily="18" charset="0"/>
                <a:cs typeface="Times New Roman" panose="02020603050405020304" pitchFamily="18" charset="0"/>
              </a:rPr>
              <a:t> "</a:t>
            </a:r>
            <a:r>
              <a:rPr lang="en-US" sz="1800" i="1" dirty="0" smtClean="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 </a:t>
            </a:r>
            <a:r>
              <a:rPr lang="en-US" sz="1800" dirty="0" smtClean="0">
                <a:solidFill>
                  <a:prstClr val="black"/>
                </a:solidFill>
                <a:latin typeface="Times New Roman" panose="02020603050405020304" pitchFamily="18" charset="0"/>
                <a:cs typeface="Times New Roman" panose="02020603050405020304" pitchFamily="18" charset="0"/>
              </a:rPr>
              <a:t>"</a:t>
            </a:r>
            <a:r>
              <a:rPr lang="en-US" sz="1800" i="1" dirty="0" smtClean="0">
                <a:latin typeface="Times New Roman" panose="02020603050405020304" pitchFamily="18" charset="0"/>
                <a:cs typeface="Times New Roman" panose="02020603050405020304" pitchFamily="18" charset="0"/>
              </a:rPr>
              <a:t>To </a:t>
            </a:r>
            <a:r>
              <a:rPr lang="en-US" sz="1800" i="1" dirty="0">
                <a:latin typeface="Times New Roman" panose="02020603050405020304" pitchFamily="18" charset="0"/>
                <a:cs typeface="Times New Roman" panose="02020603050405020304" pitchFamily="18" charset="0"/>
              </a:rPr>
              <a:t>be due to” / </a:t>
            </a:r>
            <a:r>
              <a:rPr lang="en-US" sz="1800" dirty="0" smtClean="0">
                <a:solidFill>
                  <a:prstClr val="black"/>
                </a:solidFill>
                <a:latin typeface="Times New Roman" panose="02020603050405020304" pitchFamily="18" charset="0"/>
                <a:cs typeface="Times New Roman" panose="02020603050405020304" pitchFamily="18" charset="0"/>
              </a:rPr>
              <a:t>"</a:t>
            </a:r>
            <a:r>
              <a:rPr lang="en-US" sz="1800" i="1" dirty="0" smtClean="0">
                <a:latin typeface="Times New Roman" panose="02020603050405020304" pitchFamily="18" charset="0"/>
                <a:cs typeface="Times New Roman" panose="02020603050405020304" pitchFamily="18" charset="0"/>
              </a:rPr>
              <a:t>Result </a:t>
            </a:r>
            <a:r>
              <a:rPr lang="en-US" sz="1800" i="1" dirty="0">
                <a:latin typeface="Times New Roman" panose="02020603050405020304" pitchFamily="18" charset="0"/>
                <a:cs typeface="Times New Roman" panose="02020603050405020304" pitchFamily="18" charset="0"/>
              </a:rPr>
              <a:t>from” : </a:t>
            </a:r>
            <a:r>
              <a:rPr lang="en-US" sz="1800" dirty="0">
                <a:latin typeface="Times New Roman" panose="02020603050405020304" pitchFamily="18" charset="0"/>
                <a:cs typeface="Times New Roman" panose="02020603050405020304" pitchFamily="18" charset="0"/>
              </a:rPr>
              <a:t>is</a:t>
            </a:r>
            <a:r>
              <a:rPr lang="en-US" sz="1800" i="1"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used in describing reason constructions.</a:t>
            </a:r>
          </a:p>
          <a:p>
            <a:pPr marL="0" indent="0" algn="just">
              <a:buNone/>
            </a:pPr>
            <a:r>
              <a:rPr lang="en-US" sz="1800" dirty="0">
                <a:solidFill>
                  <a:prstClr val="black"/>
                </a:solidFill>
                <a:latin typeface="Times New Roman" panose="02020603050405020304" pitchFamily="18" charset="0"/>
                <a:cs typeface="Times New Roman" panose="02020603050405020304" pitchFamily="18" charset="0"/>
              </a:rPr>
              <a:t>• </a:t>
            </a:r>
            <a:r>
              <a:rPr lang="en-US" sz="1800" dirty="0" smtClean="0">
                <a:solidFill>
                  <a:prstClr val="black"/>
                </a:solidFill>
                <a:latin typeface="Times New Roman" panose="02020603050405020304" pitchFamily="18" charset="0"/>
                <a:cs typeface="Times New Roman" panose="02020603050405020304" pitchFamily="18" charset="0"/>
              </a:rPr>
              <a:t>    "</a:t>
            </a:r>
            <a:r>
              <a:rPr lang="en-US" sz="1800" i="1" dirty="0" smtClean="0">
                <a:latin typeface="Times New Roman" panose="02020603050405020304" pitchFamily="18" charset="0"/>
                <a:cs typeface="Times New Roman" panose="02020603050405020304" pitchFamily="18" charset="0"/>
              </a:rPr>
              <a:t>Lead </a:t>
            </a:r>
            <a:r>
              <a:rPr lang="en-US" sz="1800" i="1" dirty="0">
                <a:latin typeface="Times New Roman" panose="02020603050405020304" pitchFamily="18" charset="0"/>
                <a:cs typeface="Times New Roman" panose="02020603050405020304" pitchFamily="18" charset="0"/>
              </a:rPr>
              <a:t>to” / “Result in” / “Cause” </a:t>
            </a:r>
            <a:r>
              <a:rPr lang="en-US" sz="1800" dirty="0">
                <a:latin typeface="Times New Roman" panose="02020603050405020304" pitchFamily="18" charset="0"/>
                <a:cs typeface="Times New Roman" panose="02020603050405020304" pitchFamily="18" charset="0"/>
              </a:rPr>
              <a:t>:  is used in describing consequence constructions.</a:t>
            </a:r>
          </a:p>
          <a:p>
            <a:pPr marL="0" indent="0" algn="just">
              <a:buNone/>
            </a:pPr>
            <a:r>
              <a:rPr lang="en-US" sz="1800" dirty="0">
                <a:solidFill>
                  <a:prstClr val="black"/>
                </a:solidFill>
                <a:latin typeface="Times New Roman" panose="02020603050405020304" pitchFamily="18" charset="0"/>
                <a:cs typeface="Times New Roman" panose="02020603050405020304" pitchFamily="18" charset="0"/>
              </a:rPr>
              <a:t>• </a:t>
            </a:r>
            <a:r>
              <a:rPr lang="en-US" sz="1800" dirty="0" smtClean="0">
                <a:solidFill>
                  <a:prstClr val="black"/>
                </a:solidFill>
                <a:latin typeface="Times New Roman" panose="02020603050405020304" pitchFamily="18" charset="0"/>
                <a:cs typeface="Times New Roman" panose="02020603050405020304" pitchFamily="18" charset="0"/>
              </a:rPr>
              <a:t>  "</a:t>
            </a:r>
            <a:r>
              <a:rPr lang="en-US" sz="1800" i="1" dirty="0" smtClean="0">
                <a:latin typeface="Times New Roman" panose="02020603050405020304" pitchFamily="18" charset="0"/>
                <a:cs typeface="Times New Roman" panose="02020603050405020304" pitchFamily="18" charset="0"/>
              </a:rPr>
              <a:t>To </a:t>
            </a:r>
            <a:r>
              <a:rPr lang="en-US" sz="1800" i="1" dirty="0">
                <a:latin typeface="Times New Roman" panose="02020603050405020304" pitchFamily="18" charset="0"/>
                <a:cs typeface="Times New Roman" panose="02020603050405020304" pitchFamily="18" charset="0"/>
              </a:rPr>
              <a:t>be associated with” / “To be characterized by</a:t>
            </a:r>
            <a:r>
              <a:rPr lang="en-US" sz="1800" dirty="0">
                <a:latin typeface="Times New Roman" panose="02020603050405020304" pitchFamily="18" charset="0"/>
                <a:cs typeface="Times New Roman" panose="02020603050405020304" pitchFamily="18" charset="0"/>
              </a:rPr>
              <a:t>”: is used in describing association </a:t>
            </a:r>
            <a:r>
              <a:rPr lang="en-US" sz="1800" dirty="0" smtClean="0">
                <a:latin typeface="Times New Roman" panose="02020603050405020304" pitchFamily="18" charset="0"/>
                <a:cs typeface="Times New Roman" panose="02020603050405020304" pitchFamily="18" charset="0"/>
              </a:rPr>
              <a:t>construction.</a:t>
            </a:r>
            <a:endParaRPr lang="en-US" sz="1800" dirty="0">
              <a:latin typeface="Times New Roman" panose="02020603050405020304" pitchFamily="18" charset="0"/>
              <a:cs typeface="Times New Roman" panose="02020603050405020304" pitchFamily="18" charset="0"/>
            </a:endParaRPr>
          </a:p>
          <a:p>
            <a:endParaRPr lang="ru-RU"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dirty="0"/>
              <a:t>Language Markers of the Question Focus</a:t>
            </a:r>
            <a:endParaRPr lang="ru-RU" dirty="0"/>
          </a:p>
        </p:txBody>
      </p:sp>
      <p:sp>
        <p:nvSpPr>
          <p:cNvPr id="3" name="Содержимое 2"/>
          <p:cNvSpPr>
            <a:spLocks noGrp="1"/>
          </p:cNvSpPr>
          <p:nvPr>
            <p:ph idx="1"/>
          </p:nvPr>
        </p:nvSpPr>
        <p:spPr/>
        <p:txBody>
          <a:bodyPr>
            <a:normAutofit fontScale="92500" lnSpcReduction="10000"/>
          </a:bodyPr>
          <a:lstStyle/>
          <a:p>
            <a:pPr marL="0" indent="0" algn="just">
              <a:buNone/>
            </a:pPr>
            <a:r>
              <a:rPr lang="en-US" dirty="0">
                <a:latin typeface="Times New Roman" panose="02020603050405020304" pitchFamily="18" charset="0"/>
                <a:cs typeface="Times New Roman" panose="02020603050405020304" pitchFamily="18" charset="0"/>
              </a:rPr>
              <a:t>Language markers tell you exactly where to focus your attention.</a:t>
            </a:r>
          </a:p>
          <a:p>
            <a:pPr marL="0" indent="0" algn="just">
              <a:buNone/>
            </a:pPr>
            <a:r>
              <a:rPr lang="en-US" b="1" dirty="0">
                <a:latin typeface="Times New Roman" panose="02020603050405020304" pitchFamily="18" charset="0"/>
                <a:cs typeface="Times New Roman" panose="02020603050405020304" pitchFamily="18" charset="0"/>
              </a:rPr>
              <a:t>Locating the Core Task</a:t>
            </a:r>
          </a:p>
          <a:p>
            <a:pPr marL="0" indent="0" algn="just">
              <a:buNone/>
            </a:pPr>
            <a:r>
              <a:rPr lang="en-US" dirty="0">
                <a:latin typeface="Times New Roman" panose="02020603050405020304" pitchFamily="18" charset="0"/>
                <a:cs typeface="Times New Roman" panose="02020603050405020304" pitchFamily="18" charset="0"/>
              </a:rPr>
              <a:t>•	Superlatives: </a:t>
            </a:r>
            <a:r>
              <a:rPr lang="en-US" dirty="0" smtClean="0">
                <a:latin typeface="Times New Roman" panose="02020603050405020304" pitchFamily="18" charset="0"/>
                <a:cs typeface="Times New Roman" panose="02020603050405020304" pitchFamily="18" charset="0"/>
              </a:rPr>
              <a:t>words </a:t>
            </a:r>
            <a:r>
              <a:rPr lang="en-US" dirty="0">
                <a:latin typeface="Times New Roman" panose="02020603050405020304" pitchFamily="18" charset="0"/>
                <a:cs typeface="Times New Roman" panose="02020603050405020304" pitchFamily="18" charset="0"/>
              </a:rPr>
              <a:t>like </a:t>
            </a:r>
            <a:r>
              <a:rPr lang="en-US" i="1" dirty="0">
                <a:latin typeface="Times New Roman" panose="02020603050405020304" pitchFamily="18" charset="0"/>
                <a:cs typeface="Times New Roman" panose="02020603050405020304" pitchFamily="18" charset="0"/>
              </a:rPr>
              <a:t>"most likely," "most effective," "most </a:t>
            </a:r>
            <a:r>
              <a:rPr lang="en-US" i="1" dirty="0" smtClean="0">
                <a:latin typeface="Times New Roman" panose="02020603050405020304" pitchFamily="18" charset="0"/>
                <a:cs typeface="Times New Roman" panose="02020603050405020304" pitchFamily="18" charset="0"/>
              </a:rPr>
              <a:t>probable“.</a:t>
            </a:r>
            <a:endParaRPr lang="en-US" i="1" dirty="0">
              <a:latin typeface="Times New Roman" panose="02020603050405020304" pitchFamily="18" charset="0"/>
              <a:cs typeface="Times New Roman" panose="02020603050405020304" pitchFamily="18" charset="0"/>
            </a:endParaRPr>
          </a:p>
          <a:p>
            <a:pPr marL="0" indent="0" algn="just">
              <a:buNone/>
            </a:pPr>
            <a:r>
              <a:rPr lang="en-US" dirty="0">
                <a:latin typeface="Times New Roman" panose="02020603050405020304" pitchFamily="18" charset="0"/>
                <a:cs typeface="Times New Roman" panose="02020603050405020304" pitchFamily="18" charset="0"/>
              </a:rPr>
              <a:t>•	Negative Markers: </a:t>
            </a:r>
            <a:r>
              <a:rPr lang="en-US" dirty="0" smtClean="0">
                <a:latin typeface="Times New Roman" panose="02020603050405020304" pitchFamily="18" charset="0"/>
                <a:cs typeface="Times New Roman" panose="02020603050405020304" pitchFamily="18" charset="0"/>
              </a:rPr>
              <a:t>phrases </a:t>
            </a:r>
            <a:r>
              <a:rPr lang="en-US" dirty="0">
                <a:latin typeface="Times New Roman" panose="02020603050405020304" pitchFamily="18" charset="0"/>
                <a:cs typeface="Times New Roman" panose="02020603050405020304" pitchFamily="18" charset="0"/>
              </a:rPr>
              <a:t>like </a:t>
            </a:r>
            <a:r>
              <a:rPr lang="en-US" i="1" dirty="0">
                <a:latin typeface="Times New Roman" panose="02020603050405020304" pitchFamily="18" charset="0"/>
                <a:cs typeface="Times New Roman" panose="02020603050405020304" pitchFamily="18" charset="0"/>
              </a:rPr>
              <a:t>"except," "incorrect," "least likely"</a:t>
            </a:r>
            <a:r>
              <a:rPr lang="en-US" dirty="0">
                <a:latin typeface="Times New Roman" panose="02020603050405020304" pitchFamily="18" charset="0"/>
                <a:cs typeface="Times New Roman" panose="02020603050405020304" pitchFamily="18" charset="0"/>
              </a:rPr>
              <a:t> (rare but critical).</a:t>
            </a:r>
          </a:p>
          <a:p>
            <a:pPr marL="0" indent="0" algn="just">
              <a:buNone/>
            </a:pPr>
            <a:r>
              <a:rPr lang="en-US" dirty="0">
                <a:latin typeface="Times New Roman" panose="02020603050405020304" pitchFamily="18" charset="0"/>
                <a:cs typeface="Times New Roman" panose="02020603050405020304" pitchFamily="18" charset="0"/>
              </a:rPr>
              <a:t>•	Anatomical Markers: "</a:t>
            </a:r>
            <a:r>
              <a:rPr lang="en-US" i="1" dirty="0">
                <a:latin typeface="Times New Roman" panose="02020603050405020304" pitchFamily="18" charset="0"/>
                <a:cs typeface="Times New Roman" panose="02020603050405020304" pitchFamily="18" charset="0"/>
              </a:rPr>
              <a:t>Which nerve...," "Which artery...," "Which enzyme..."</a:t>
            </a:r>
          </a:p>
          <a:p>
            <a:pPr marL="0" indent="0" algn="just">
              <a:buNone/>
            </a:pPr>
            <a:r>
              <a:rPr lang="en-US" dirty="0">
                <a:latin typeface="Times New Roman" panose="02020603050405020304" pitchFamily="18" charset="0"/>
                <a:cs typeface="Times New Roman" panose="02020603050405020304" pitchFamily="18" charset="0"/>
              </a:rPr>
              <a:t>•	Chronological Markers: </a:t>
            </a:r>
            <a:r>
              <a:rPr lang="en-US" i="1" dirty="0">
                <a:latin typeface="Times New Roman" panose="02020603050405020304" pitchFamily="18" charset="0"/>
                <a:cs typeface="Times New Roman" panose="02020603050405020304" pitchFamily="18" charset="0"/>
              </a:rPr>
              <a:t>"On the 3rd day...," "After 2 weeks..."</a:t>
            </a:r>
          </a:p>
          <a:p>
            <a:pPr marL="0" indent="0" algn="just">
              <a:buNone/>
            </a:pPr>
            <a:r>
              <a:rPr lang="en-US" dirty="0">
                <a:latin typeface="Times New Roman" panose="02020603050405020304" pitchFamily="18" charset="0"/>
                <a:cs typeface="Times New Roman" panose="02020603050405020304" pitchFamily="18" charset="0"/>
              </a:rPr>
              <a:t>Ignoring one marker can completely change the correct answer.</a:t>
            </a:r>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dirty="0"/>
              <a:t>The Role of Context in Task Comprehension</a:t>
            </a:r>
            <a:endParaRPr lang="ru-RU" dirty="0"/>
          </a:p>
        </p:txBody>
      </p:sp>
      <p:sp>
        <p:nvSpPr>
          <p:cNvPr id="3" name="Содержимое 2"/>
          <p:cNvSpPr>
            <a:spLocks noGrp="1"/>
          </p:cNvSpPr>
          <p:nvPr>
            <p:ph idx="1"/>
          </p:nvPr>
        </p:nvSpPr>
        <p:spPr/>
        <p:txBody>
          <a:bodyPr>
            <a:normAutofit/>
          </a:bodyPr>
          <a:lstStyle/>
          <a:p>
            <a:pPr marL="0" indent="0" algn="just">
              <a:buNone/>
            </a:pPr>
            <a:r>
              <a:rPr lang="en-US" dirty="0">
                <a:latin typeface="Times New Roman" panose="02020603050405020304" pitchFamily="18" charset="0"/>
                <a:cs typeface="Times New Roman" panose="02020603050405020304" pitchFamily="18" charset="0"/>
              </a:rPr>
              <a:t>Understanding context means learning how to filter data.</a:t>
            </a:r>
          </a:p>
          <a:p>
            <a:pPr marL="0" indent="0" algn="just">
              <a:buNone/>
            </a:pPr>
            <a:r>
              <a:rPr lang="en-US" b="1" dirty="0">
                <a:latin typeface="Times New Roman" panose="02020603050405020304" pitchFamily="18" charset="0"/>
                <a:cs typeface="Times New Roman" panose="02020603050405020304" pitchFamily="18" charset="0"/>
              </a:rPr>
              <a:t>Filtering Data</a:t>
            </a:r>
          </a:p>
          <a:p>
            <a:pPr marL="0" indent="0" algn="just">
              <a:buNone/>
            </a:pPr>
            <a:r>
              <a:rPr lang="en-US" dirty="0" smtClean="0">
                <a:latin typeface="Times New Roman" panose="02020603050405020304" pitchFamily="18" charset="0"/>
                <a:cs typeface="Times New Roman" panose="02020603050405020304" pitchFamily="18" charset="0"/>
              </a:rPr>
              <a:t>•</a:t>
            </a:r>
            <a:r>
              <a:rPr lang="en-US" i="1" dirty="0" smtClean="0">
                <a:latin typeface="Times New Roman" panose="02020603050405020304" pitchFamily="18" charset="0"/>
                <a:cs typeface="Times New Roman" panose="02020603050405020304" pitchFamily="18" charset="0"/>
              </a:rPr>
              <a:t>Contextual </a:t>
            </a:r>
            <a:r>
              <a:rPr lang="en-US" i="1" dirty="0">
                <a:latin typeface="Times New Roman" panose="02020603050405020304" pitchFamily="18" charset="0"/>
                <a:cs typeface="Times New Roman" panose="02020603050405020304" pitchFamily="18" charset="0"/>
              </a:rPr>
              <a:t>Clues</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background </a:t>
            </a:r>
            <a:r>
              <a:rPr lang="en-US" dirty="0">
                <a:latin typeface="Times New Roman" panose="02020603050405020304" pitchFamily="18" charset="0"/>
                <a:cs typeface="Times New Roman" panose="02020603050405020304" pitchFamily="18" charset="0"/>
              </a:rPr>
              <a:t>information that limits the possible answer choices.</a:t>
            </a:r>
          </a:p>
          <a:p>
            <a:pPr marL="0" indent="0" algn="just">
              <a:buNone/>
            </a:pPr>
            <a:r>
              <a:rPr lang="en-US" dirty="0" smtClean="0">
                <a:latin typeface="Times New Roman" panose="02020603050405020304" pitchFamily="18" charset="0"/>
                <a:cs typeface="Times New Roman" panose="02020603050405020304" pitchFamily="18" charset="0"/>
              </a:rPr>
              <a:t>•</a:t>
            </a:r>
            <a:r>
              <a:rPr lang="en-US" i="1" dirty="0" smtClean="0">
                <a:latin typeface="Times New Roman" panose="02020603050405020304" pitchFamily="18" charset="0"/>
                <a:cs typeface="Times New Roman" panose="02020603050405020304" pitchFamily="18" charset="0"/>
              </a:rPr>
              <a:t>Red </a:t>
            </a:r>
            <a:r>
              <a:rPr lang="en-US" i="1" dirty="0">
                <a:latin typeface="Times New Roman" panose="02020603050405020304" pitchFamily="18" charset="0"/>
                <a:cs typeface="Times New Roman" panose="02020603050405020304" pitchFamily="18" charset="0"/>
              </a:rPr>
              <a:t>Herrings</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irrelevant </a:t>
            </a:r>
            <a:r>
              <a:rPr lang="en-US" dirty="0">
                <a:latin typeface="Times New Roman" panose="02020603050405020304" pitchFamily="18" charset="0"/>
                <a:cs typeface="Times New Roman" panose="02020603050405020304" pitchFamily="18" charset="0"/>
              </a:rPr>
              <a:t>clinical details designed to mimic real-life complexity.</a:t>
            </a:r>
          </a:p>
          <a:p>
            <a:pPr marL="0" indent="0" algn="just">
              <a:buNone/>
            </a:pPr>
            <a:r>
              <a:rPr lang="en-US" dirty="0" smtClean="0">
                <a:latin typeface="Times New Roman" panose="02020603050405020304" pitchFamily="18" charset="0"/>
                <a:cs typeface="Times New Roman" panose="02020603050405020304" pitchFamily="18" charset="0"/>
              </a:rPr>
              <a:t>•</a:t>
            </a:r>
            <a:r>
              <a:rPr lang="en-US" i="1" dirty="0" smtClean="0">
                <a:latin typeface="Times New Roman" panose="02020603050405020304" pitchFamily="18" charset="0"/>
                <a:cs typeface="Times New Roman" panose="02020603050405020304" pitchFamily="18" charset="0"/>
              </a:rPr>
              <a:t>Pathognomonic </a:t>
            </a:r>
            <a:r>
              <a:rPr lang="en-US" i="1" dirty="0">
                <a:latin typeface="Times New Roman" panose="02020603050405020304" pitchFamily="18" charset="0"/>
                <a:cs typeface="Times New Roman" panose="02020603050405020304" pitchFamily="18" charset="0"/>
              </a:rPr>
              <a:t>Signs</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single </a:t>
            </a:r>
            <a:r>
              <a:rPr lang="en-US" dirty="0">
                <a:latin typeface="Times New Roman" panose="02020603050405020304" pitchFamily="18" charset="0"/>
                <a:cs typeface="Times New Roman" panose="02020603050405020304" pitchFamily="18" charset="0"/>
              </a:rPr>
              <a:t>specific words that instantly reveal the diagnosis.</a:t>
            </a:r>
          </a:p>
          <a:p>
            <a:pPr marL="0" indent="0" algn="just">
              <a:buNone/>
            </a:pPr>
            <a:r>
              <a:rPr lang="en-US" dirty="0" smtClean="0">
                <a:latin typeface="Times New Roman" panose="02020603050405020304" pitchFamily="18" charset="0"/>
                <a:cs typeface="Times New Roman" panose="02020603050405020304" pitchFamily="18" charset="0"/>
              </a:rPr>
              <a:t>•</a:t>
            </a:r>
            <a:r>
              <a:rPr lang="en-US" i="1" dirty="0" smtClean="0">
                <a:latin typeface="Times New Roman" panose="02020603050405020304" pitchFamily="18" charset="0"/>
                <a:cs typeface="Times New Roman" panose="02020603050405020304" pitchFamily="18" charset="0"/>
              </a:rPr>
              <a:t>Co-morbidity </a:t>
            </a:r>
            <a:r>
              <a:rPr lang="en-US" i="1" dirty="0">
                <a:latin typeface="Times New Roman" panose="02020603050405020304" pitchFamily="18" charset="0"/>
                <a:cs typeface="Times New Roman" panose="02020603050405020304" pitchFamily="18" charset="0"/>
              </a:rPr>
              <a:t>Context</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distinguishing </a:t>
            </a:r>
            <a:r>
              <a:rPr lang="en-US" dirty="0">
                <a:latin typeface="Times New Roman" panose="02020603050405020304" pitchFamily="18" charset="0"/>
                <a:cs typeface="Times New Roman" panose="02020603050405020304" pitchFamily="18" charset="0"/>
              </a:rPr>
              <a:t>primary disease symptoms from secondary conditions.</a:t>
            </a: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728700"/>
            <a:ext cx="7128792" cy="504056"/>
          </a:xfrm>
        </p:spPr>
        <p:txBody>
          <a:bodyPr>
            <a:noAutofit/>
          </a:bodyPr>
          <a:lstStyle/>
          <a:p>
            <a:pPr marL="274320" indent="-274320" algn="ctr">
              <a:spcBef>
                <a:spcPts val="600"/>
              </a:spcBef>
            </a:pPr>
            <a:r>
              <a:rPr lang="en-US" sz="2800" dirty="0">
                <a:solidFill>
                  <a:schemeClr val="accent4"/>
                </a:solidFill>
                <a:latin typeface="+mn-lt"/>
                <a:cs typeface="Times New Roman" panose="02020603050405020304" pitchFamily="18" charset="0"/>
              </a:rPr>
              <a:t>An example of context analysis</a:t>
            </a:r>
            <a:r>
              <a:rPr lang="en-US" sz="2800" dirty="0">
                <a:solidFill>
                  <a:schemeClr val="accent4"/>
                </a:solidFill>
                <a:latin typeface="Times New Roman" panose="02020603050405020304" pitchFamily="18" charset="0"/>
                <a:cs typeface="Times New Roman" panose="02020603050405020304" pitchFamily="18" charset="0"/>
              </a:rPr>
              <a:t/>
            </a:r>
            <a:br>
              <a:rPr lang="en-US" sz="2800" dirty="0">
                <a:solidFill>
                  <a:schemeClr val="accent4"/>
                </a:solidFill>
                <a:latin typeface="Times New Roman" panose="02020603050405020304" pitchFamily="18" charset="0"/>
                <a:cs typeface="Times New Roman" panose="02020603050405020304" pitchFamily="18" charset="0"/>
              </a:rPr>
            </a:br>
            <a:endParaRPr lang="ru-RU" sz="2800" dirty="0">
              <a:solidFill>
                <a:schemeClr val="accent4"/>
              </a:solidFill>
            </a:endParaRPr>
          </a:p>
        </p:txBody>
      </p:sp>
      <p:sp>
        <p:nvSpPr>
          <p:cNvPr id="3" name="Объект 2"/>
          <p:cNvSpPr>
            <a:spLocks noGrp="1"/>
          </p:cNvSpPr>
          <p:nvPr>
            <p:ph idx="1"/>
          </p:nvPr>
        </p:nvSpPr>
        <p:spPr>
          <a:xfrm>
            <a:off x="457200" y="980728"/>
            <a:ext cx="7499176" cy="5475008"/>
          </a:xfrm>
        </p:spPr>
        <p:txBody>
          <a:bodyPr>
            <a:noAutofit/>
          </a:bodyPr>
          <a:lstStyle/>
          <a:p>
            <a:pPr marL="0" indent="0" algn="just">
              <a:buNone/>
            </a:pPr>
            <a:r>
              <a:rPr lang="en-US" sz="2000" b="1" i="1" dirty="0" smtClean="0">
                <a:latin typeface="Times New Roman" panose="02020603050405020304" pitchFamily="18" charset="0"/>
                <a:cs typeface="Times New Roman" panose="02020603050405020304" pitchFamily="18" charset="0"/>
              </a:rPr>
              <a:t>A </a:t>
            </a:r>
            <a:r>
              <a:rPr lang="en-US" sz="2000" b="1" i="1" dirty="0">
                <a:latin typeface="Times New Roman" panose="02020603050405020304" pitchFamily="18" charset="0"/>
                <a:cs typeface="Times New Roman" panose="02020603050405020304" pitchFamily="18" charset="0"/>
              </a:rPr>
              <a:t>28-year-old woman presents with sudden shortness of breath after a transatlantic flight.</a:t>
            </a:r>
          </a:p>
          <a:p>
            <a:pPr marL="0" indent="0" algn="just">
              <a:buNone/>
            </a:pPr>
            <a:r>
              <a:rPr lang="en-US" sz="1800" i="1" dirty="0">
                <a:latin typeface="Times New Roman" panose="02020603050405020304" pitchFamily="18" charset="0"/>
                <a:cs typeface="Times New Roman" panose="02020603050405020304" pitchFamily="18" charset="0"/>
              </a:rPr>
              <a:t>Key contextual markers</a:t>
            </a:r>
            <a:r>
              <a:rPr lang="en-US" sz="1800" i="1" dirty="0" smtClean="0">
                <a:latin typeface="Times New Roman" panose="02020603050405020304" pitchFamily="18" charset="0"/>
                <a:cs typeface="Times New Roman" panose="02020603050405020304" pitchFamily="18" charset="0"/>
              </a:rPr>
              <a:t>:</a:t>
            </a:r>
          </a:p>
          <a:p>
            <a:pPr marL="0" indent="0" algn="just">
              <a:buNone/>
            </a:pPr>
            <a:r>
              <a:rPr lang="ru-RU" sz="1800" dirty="0" smtClean="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 young </a:t>
            </a:r>
            <a:r>
              <a:rPr lang="en-US" sz="1800" dirty="0">
                <a:latin typeface="Times New Roman" panose="02020603050405020304" pitchFamily="18" charset="0"/>
                <a:cs typeface="Times New Roman" panose="02020603050405020304" pitchFamily="18" charset="0"/>
              </a:rPr>
              <a:t>woman</a:t>
            </a:r>
          </a:p>
          <a:p>
            <a:pPr marL="0" indent="0" algn="just">
              <a:buNone/>
            </a:pPr>
            <a:r>
              <a:rPr lang="en-US" sz="1800" dirty="0" smtClean="0">
                <a:latin typeface="Times New Roman" panose="02020603050405020304" pitchFamily="18" charset="0"/>
                <a:cs typeface="Times New Roman" panose="02020603050405020304" pitchFamily="18" charset="0"/>
              </a:rPr>
              <a:t>•  sudden </a:t>
            </a:r>
            <a:r>
              <a:rPr lang="en-US" sz="1800" dirty="0">
                <a:latin typeface="Times New Roman" panose="02020603050405020304" pitchFamily="18" charset="0"/>
                <a:cs typeface="Times New Roman" panose="02020603050405020304" pitchFamily="18" charset="0"/>
              </a:rPr>
              <a:t>onset</a:t>
            </a:r>
          </a:p>
          <a:p>
            <a:pPr marL="0" indent="0" algn="just">
              <a:buNone/>
            </a:pPr>
            <a:r>
              <a:rPr lang="en-US" sz="1800" dirty="0" smtClean="0">
                <a:latin typeface="Times New Roman" panose="02020603050405020304" pitchFamily="18" charset="0"/>
                <a:cs typeface="Times New Roman" panose="02020603050405020304" pitchFamily="18" charset="0"/>
              </a:rPr>
              <a:t>•  long </a:t>
            </a:r>
            <a:r>
              <a:rPr lang="en-US" sz="1800" dirty="0">
                <a:latin typeface="Times New Roman" panose="02020603050405020304" pitchFamily="18" charset="0"/>
                <a:cs typeface="Times New Roman" panose="02020603050405020304" pitchFamily="18" charset="0"/>
              </a:rPr>
              <a:t>flight</a:t>
            </a:r>
          </a:p>
          <a:p>
            <a:pPr marL="0" indent="0" algn="just">
              <a:buNone/>
            </a:pPr>
            <a:r>
              <a:rPr lang="en-US" sz="1800" dirty="0" smtClean="0">
                <a:latin typeface="Times New Roman" panose="02020603050405020304" pitchFamily="18" charset="0"/>
                <a:cs typeface="Times New Roman" panose="02020603050405020304" pitchFamily="18" charset="0"/>
              </a:rPr>
              <a:t>This </a:t>
            </a:r>
            <a:r>
              <a:rPr lang="en-US" sz="1800" dirty="0">
                <a:latin typeface="Times New Roman" panose="02020603050405020304" pitchFamily="18" charset="0"/>
                <a:cs typeface="Times New Roman" panose="02020603050405020304" pitchFamily="18" charset="0"/>
              </a:rPr>
              <a:t>directs thinking in the direction of </a:t>
            </a:r>
            <a:r>
              <a:rPr lang="en-US" sz="1800" b="1" i="1" dirty="0">
                <a:latin typeface="Times New Roman" panose="02020603050405020304" pitchFamily="18" charset="0"/>
                <a:cs typeface="Times New Roman" panose="02020603050405020304" pitchFamily="18" charset="0"/>
              </a:rPr>
              <a:t>pulmonary embolism</a:t>
            </a:r>
            <a:r>
              <a:rPr lang="en-US" sz="1800" dirty="0">
                <a:latin typeface="Times New Roman" panose="02020603050405020304" pitchFamily="18" charset="0"/>
                <a:cs typeface="Times New Roman" panose="02020603050405020304" pitchFamily="18" charset="0"/>
              </a:rPr>
              <a:t>, even if the symptoms are nonspecific</a:t>
            </a:r>
            <a:r>
              <a:rPr lang="en-US" sz="1800" dirty="0" smtClean="0">
                <a:latin typeface="Times New Roman" panose="02020603050405020304" pitchFamily="18" charset="0"/>
                <a:cs typeface="Times New Roman" panose="02020603050405020304" pitchFamily="18" charset="0"/>
              </a:rPr>
              <a:t>.</a:t>
            </a:r>
          </a:p>
          <a:p>
            <a:pPr marL="0" indent="0" algn="just">
              <a:buNone/>
            </a:pPr>
            <a:r>
              <a:rPr lang="en-US" sz="1800" i="1" dirty="0">
                <a:latin typeface="Times New Roman" panose="02020603050405020304" pitchFamily="18" charset="0"/>
                <a:cs typeface="Times New Roman" panose="02020603050405020304" pitchFamily="18" charset="0"/>
              </a:rPr>
              <a:t>Context in the clinical vignette</a:t>
            </a:r>
            <a:r>
              <a:rPr lang="en-US" sz="1800" i="1" dirty="0" smtClean="0">
                <a:latin typeface="Times New Roman" panose="02020603050405020304" pitchFamily="18" charset="0"/>
                <a:cs typeface="Times New Roman" panose="02020603050405020304" pitchFamily="18" charset="0"/>
              </a:rPr>
              <a:t>:</a:t>
            </a:r>
          </a:p>
          <a:p>
            <a:pPr marL="0" indent="0" algn="just">
              <a:buNone/>
            </a:pPr>
            <a:r>
              <a:rPr lang="ru-RU" sz="1800" dirty="0">
                <a:solidFill>
                  <a:prstClr val="black"/>
                </a:solidFill>
                <a:latin typeface="Times New Roman" panose="02020603050405020304" pitchFamily="18" charset="0"/>
                <a:cs typeface="Times New Roman" panose="02020603050405020304" pitchFamily="18" charset="0"/>
              </a:rPr>
              <a:t>• </a:t>
            </a:r>
            <a:r>
              <a:rPr lang="en-US" sz="1800" dirty="0" smtClean="0">
                <a:solidFill>
                  <a:prstClr val="black"/>
                </a:solidFill>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performs </a:t>
            </a:r>
            <a:r>
              <a:rPr lang="en-US" sz="1800" dirty="0">
                <a:latin typeface="Times New Roman" panose="02020603050405020304" pitchFamily="18" charset="0"/>
                <a:cs typeface="Times New Roman" panose="02020603050405020304" pitchFamily="18" charset="0"/>
              </a:rPr>
              <a:t>the function </a:t>
            </a:r>
            <a:r>
              <a:rPr lang="en-US" sz="1800" dirty="0" smtClean="0">
                <a:latin typeface="Times New Roman" panose="02020603050405020304" pitchFamily="18" charset="0"/>
                <a:cs typeface="Times New Roman" panose="02020603050405020304" pitchFamily="18" charset="0"/>
              </a:rPr>
              <a:t>of </a:t>
            </a:r>
            <a:r>
              <a:rPr lang="en-US" sz="1800" dirty="0">
                <a:latin typeface="Times New Roman" panose="02020603050405020304" pitchFamily="18" charset="0"/>
                <a:cs typeface="Times New Roman" panose="02020603050405020304" pitchFamily="18" charset="0"/>
              </a:rPr>
              <a:t>answer </a:t>
            </a:r>
            <a:r>
              <a:rPr lang="en-US" sz="1800" dirty="0" smtClean="0">
                <a:latin typeface="Times New Roman" panose="02020603050405020304" pitchFamily="18" charset="0"/>
                <a:cs typeface="Times New Roman" panose="02020603050405020304" pitchFamily="18" charset="0"/>
              </a:rPr>
              <a:t>options</a:t>
            </a:r>
            <a:r>
              <a:rPr lang="en-US" sz="1800" dirty="0">
                <a:solidFill>
                  <a:prstClr val="black"/>
                </a:solidFill>
                <a:latin typeface="Times New Roman" panose="02020603050405020304" pitchFamily="18" charset="0"/>
                <a:cs typeface="Times New Roman" panose="02020603050405020304" pitchFamily="18" charset="0"/>
              </a:rPr>
              <a:t> </a:t>
            </a:r>
            <a:r>
              <a:rPr lang="en-US" sz="1800" dirty="0" smtClean="0">
                <a:solidFill>
                  <a:prstClr val="black"/>
                </a:solidFill>
                <a:latin typeface="Times New Roman" panose="02020603050405020304" pitchFamily="18" charset="0"/>
                <a:cs typeface="Times New Roman" panose="02020603050405020304" pitchFamily="18" charset="0"/>
              </a:rPr>
              <a:t>filter</a:t>
            </a:r>
            <a:r>
              <a:rPr lang="en-US" sz="1800" dirty="0" smtClean="0">
                <a:latin typeface="Times New Roman" panose="02020603050405020304" pitchFamily="18" charset="0"/>
                <a:cs typeface="Times New Roman" panose="02020603050405020304" pitchFamily="18" charset="0"/>
              </a:rPr>
              <a:t>;</a:t>
            </a:r>
            <a:endParaRPr lang="en-US" sz="1800" dirty="0">
              <a:latin typeface="Times New Roman" panose="02020603050405020304" pitchFamily="18" charset="0"/>
              <a:cs typeface="Times New Roman" panose="02020603050405020304" pitchFamily="18" charset="0"/>
            </a:endParaRPr>
          </a:p>
          <a:p>
            <a:pPr marL="0" indent="0" algn="just">
              <a:buNone/>
            </a:pPr>
            <a:r>
              <a:rPr lang="en-US" sz="1800" dirty="0">
                <a:latin typeface="Times New Roman" panose="02020603050405020304" pitchFamily="18" charset="0"/>
                <a:cs typeface="Times New Roman" panose="02020603050405020304" pitchFamily="18" charset="0"/>
              </a:rPr>
              <a:t>• helps to differentiate similar conditions</a:t>
            </a:r>
            <a:r>
              <a:rPr lang="en-US" sz="1800" dirty="0" smtClean="0">
                <a:latin typeface="Times New Roman" panose="02020603050405020304" pitchFamily="18" charset="0"/>
                <a:cs typeface="Times New Roman" panose="02020603050405020304" pitchFamily="18" charset="0"/>
              </a:rPr>
              <a:t>; </a:t>
            </a:r>
            <a:endParaRPr lang="en-US" sz="1800" dirty="0">
              <a:latin typeface="Times New Roman" panose="02020603050405020304" pitchFamily="18" charset="0"/>
              <a:cs typeface="Times New Roman" panose="02020603050405020304" pitchFamily="18" charset="0"/>
            </a:endParaRPr>
          </a:p>
          <a:p>
            <a:pPr marL="0" indent="0" algn="just">
              <a:buNone/>
            </a:pPr>
            <a:r>
              <a:rPr lang="en-US" sz="1800" dirty="0">
                <a:latin typeface="Times New Roman" panose="02020603050405020304" pitchFamily="18" charset="0"/>
                <a:cs typeface="Times New Roman" panose="02020603050405020304" pitchFamily="18" charset="0"/>
              </a:rPr>
              <a:t>• forms a logical model of clinical thinking.</a:t>
            </a:r>
          </a:p>
          <a:p>
            <a:pPr marL="0" indent="0" algn="just">
              <a:buNone/>
            </a:pPr>
            <a:r>
              <a:rPr lang="en-US" sz="1800" i="1" dirty="0" smtClean="0">
                <a:latin typeface="Times New Roman" panose="02020603050405020304" pitchFamily="18" charset="0"/>
                <a:cs typeface="Times New Roman" panose="02020603050405020304" pitchFamily="18" charset="0"/>
              </a:rPr>
              <a:t>An </a:t>
            </a:r>
            <a:r>
              <a:rPr lang="en-US" sz="1800" i="1" dirty="0">
                <a:latin typeface="Times New Roman" panose="02020603050405020304" pitchFamily="18" charset="0"/>
                <a:cs typeface="Times New Roman" panose="02020603050405020304" pitchFamily="18" charset="0"/>
              </a:rPr>
              <a:t>effective strategy involves:</a:t>
            </a:r>
          </a:p>
          <a:p>
            <a:pPr marL="0" indent="0" algn="just">
              <a:buNone/>
            </a:pPr>
            <a:r>
              <a:rPr lang="en-US" sz="1800" dirty="0">
                <a:latin typeface="Times New Roman" panose="02020603050405020304" pitchFamily="18" charset="0"/>
                <a:cs typeface="Times New Roman" panose="02020603050405020304" pitchFamily="18" charset="0"/>
              </a:rPr>
              <a:t>1. Defining the focus of the question.</a:t>
            </a:r>
          </a:p>
          <a:p>
            <a:pPr marL="0" indent="0" algn="just">
              <a:buNone/>
            </a:pPr>
            <a:r>
              <a:rPr lang="en-US" sz="1800" dirty="0">
                <a:latin typeface="Times New Roman" panose="02020603050405020304" pitchFamily="18" charset="0"/>
                <a:cs typeface="Times New Roman" panose="02020603050405020304" pitchFamily="18" charset="0"/>
              </a:rPr>
              <a:t>2. Highlighting key contextual markers.</a:t>
            </a:r>
          </a:p>
          <a:p>
            <a:pPr marL="0" indent="0" algn="just">
              <a:buNone/>
            </a:pPr>
            <a:r>
              <a:rPr lang="en-US" sz="1800" dirty="0">
                <a:latin typeface="Times New Roman" panose="02020603050405020304" pitchFamily="18" charset="0"/>
                <a:cs typeface="Times New Roman" panose="02020603050405020304" pitchFamily="18" charset="0"/>
              </a:rPr>
              <a:t>3. Integration of language analysis with subject knowledge.</a:t>
            </a: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3486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dirty="0"/>
              <a:t>Linguistic vs. Content Complexity</a:t>
            </a:r>
            <a:endParaRPr lang="ru-RU" dirty="0"/>
          </a:p>
        </p:txBody>
      </p:sp>
      <p:sp>
        <p:nvSpPr>
          <p:cNvPr id="3" name="Объект 2"/>
          <p:cNvSpPr>
            <a:spLocks noGrp="1"/>
          </p:cNvSpPr>
          <p:nvPr>
            <p:ph idx="1"/>
          </p:nvPr>
        </p:nvSpPr>
        <p:spPr>
          <a:xfrm>
            <a:off x="457200" y="1916832"/>
            <a:ext cx="7355160" cy="4538904"/>
          </a:xfrm>
        </p:spPr>
        <p:txBody>
          <a:bodyPr/>
          <a:lstStyle/>
          <a:p>
            <a:pPr marL="0" indent="0" algn="just">
              <a:buNone/>
            </a:pPr>
            <a:r>
              <a:rPr lang="en-US" b="1" dirty="0">
                <a:latin typeface="Times New Roman" panose="02020603050405020304" pitchFamily="18" charset="0"/>
                <a:cs typeface="Times New Roman" panose="02020603050405020304" pitchFamily="18" charset="0"/>
              </a:rPr>
              <a:t>The Dual Challenge</a:t>
            </a:r>
          </a:p>
          <a:p>
            <a:pPr marL="0" indent="0" algn="just">
              <a:buNone/>
            </a:pPr>
            <a:r>
              <a:rPr lang="en-US" dirty="0" smtClean="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Content </a:t>
            </a:r>
            <a:r>
              <a:rPr lang="en-US" i="1" dirty="0">
                <a:latin typeface="Times New Roman" panose="02020603050405020304" pitchFamily="18" charset="0"/>
                <a:cs typeface="Times New Roman" panose="02020603050405020304" pitchFamily="18" charset="0"/>
              </a:rPr>
              <a:t>Complexity</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medical knowledge required to solve the case.</a:t>
            </a:r>
          </a:p>
          <a:p>
            <a:pPr marL="0" indent="0" algn="just">
              <a:buNone/>
            </a:pPr>
            <a:r>
              <a:rPr lang="en-US" dirty="0" smtClean="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Linguistic </a:t>
            </a:r>
            <a:r>
              <a:rPr lang="en-US" i="1" dirty="0">
                <a:latin typeface="Times New Roman" panose="02020603050405020304" pitchFamily="18" charset="0"/>
                <a:cs typeface="Times New Roman" panose="02020603050405020304" pitchFamily="18" charset="0"/>
              </a:rPr>
              <a:t>Complexity</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difficult </a:t>
            </a:r>
            <a:r>
              <a:rPr lang="en-US" dirty="0">
                <a:latin typeface="Times New Roman" panose="02020603050405020304" pitchFamily="18" charset="0"/>
                <a:cs typeface="Times New Roman" panose="02020603050405020304" pitchFamily="18" charset="0"/>
              </a:rPr>
              <a:t>syntax, passive voice and medical idioms.</a:t>
            </a:r>
          </a:p>
          <a:p>
            <a:pPr marL="0" indent="0" algn="just">
              <a:buNone/>
            </a:pPr>
            <a:r>
              <a:rPr lang="en-US" dirty="0" smtClean="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The </a:t>
            </a:r>
            <a:r>
              <a:rPr lang="en-US" i="1" dirty="0">
                <a:latin typeface="Times New Roman" panose="02020603050405020304" pitchFamily="18" charset="0"/>
                <a:cs typeface="Times New Roman" panose="02020603050405020304" pitchFamily="18" charset="0"/>
              </a:rPr>
              <a:t>Trap</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knowing </a:t>
            </a:r>
            <a:r>
              <a:rPr lang="en-US" dirty="0">
                <a:latin typeface="Times New Roman" panose="02020603050405020304" pitchFamily="18" charset="0"/>
                <a:cs typeface="Times New Roman" panose="02020603050405020304" pitchFamily="18" charset="0"/>
              </a:rPr>
              <a:t>the medicine but failing due to misinterpreting terms.</a:t>
            </a:r>
          </a:p>
          <a:p>
            <a:pPr marL="0" indent="0" algn="just">
              <a:buNone/>
            </a:pPr>
            <a:r>
              <a:rPr lang="en-US" dirty="0" smtClean="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Strategy</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translate </a:t>
            </a:r>
            <a:r>
              <a:rPr lang="en-US" dirty="0">
                <a:latin typeface="Times New Roman" panose="02020603050405020304" pitchFamily="18" charset="0"/>
                <a:cs typeface="Times New Roman" panose="02020603050405020304" pitchFamily="18" charset="0"/>
              </a:rPr>
              <a:t>passive sentences into active mental statements.</a:t>
            </a:r>
          </a:p>
          <a:p>
            <a:endParaRPr lang="ru-RU" dirty="0"/>
          </a:p>
        </p:txBody>
      </p:sp>
    </p:spTree>
    <p:extLst>
      <p:ext uri="{BB962C8B-B14F-4D97-AF65-F5344CB8AC3E}">
        <p14:creationId xmlns:p14="http://schemas.microsoft.com/office/powerpoint/2010/main" val="2935974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9962" y="116632"/>
            <a:ext cx="7282398" cy="1008111"/>
          </a:xfrm>
        </p:spPr>
        <p:txBody>
          <a:bodyPr>
            <a:normAutofit fontScale="90000"/>
          </a:bodyPr>
          <a:lstStyle/>
          <a:p>
            <a:pPr algn="ctr"/>
            <a:r>
              <a:rPr lang="en-US" dirty="0"/>
              <a:t>Initial Reading Strategies for Test Task</a:t>
            </a:r>
            <a:endParaRPr lang="ru-RU" dirty="0"/>
          </a:p>
        </p:txBody>
      </p:sp>
      <p:sp>
        <p:nvSpPr>
          <p:cNvPr id="3" name="Объект 2"/>
          <p:cNvSpPr>
            <a:spLocks noGrp="1"/>
          </p:cNvSpPr>
          <p:nvPr>
            <p:ph idx="1"/>
          </p:nvPr>
        </p:nvSpPr>
        <p:spPr>
          <a:xfrm>
            <a:off x="518092" y="1107911"/>
            <a:ext cx="7488832" cy="5330994"/>
          </a:xfrm>
        </p:spPr>
        <p:txBody>
          <a:bodyPr>
            <a:normAutofit fontScale="25000" lnSpcReduction="20000"/>
          </a:bodyPr>
          <a:lstStyle/>
          <a:p>
            <a:pPr marL="0" indent="0" algn="just">
              <a:lnSpc>
                <a:spcPct val="120000"/>
              </a:lnSpc>
              <a:spcAft>
                <a:spcPts val="800"/>
              </a:spcAft>
              <a:buNone/>
            </a:pPr>
            <a:r>
              <a:rPr lang="ru-RU" sz="8000" b="1" dirty="0" smtClean="0">
                <a:latin typeface="Times New Roman" panose="02020603050405020304" pitchFamily="18" charset="0"/>
                <a:ea typeface="Calibri" panose="020F0502020204030204" pitchFamily="34" charset="0"/>
                <a:cs typeface="Times New Roman" panose="02020603050405020304" pitchFamily="18" charset="0"/>
              </a:rPr>
              <a:t>Maximizing </a:t>
            </a:r>
            <a:r>
              <a:rPr lang="ru-RU" sz="8000" b="1" dirty="0" err="1">
                <a:latin typeface="Times New Roman" panose="02020603050405020304" pitchFamily="18" charset="0"/>
                <a:ea typeface="Calibri" panose="020F0502020204030204" pitchFamily="34" charset="0"/>
                <a:cs typeface="Times New Roman" panose="02020603050405020304" pitchFamily="18" charset="0"/>
              </a:rPr>
              <a:t>Efficiency</a:t>
            </a:r>
            <a:endParaRPr lang="ru-RU" sz="80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20000"/>
              </a:lnSpc>
              <a:spcAft>
                <a:spcPts val="800"/>
              </a:spcAft>
              <a:buSzPts val="1000"/>
              <a:buNone/>
              <a:tabLst>
                <a:tab pos="457200" algn="l"/>
              </a:tabLst>
            </a:pPr>
            <a:r>
              <a:rPr lang="en-US" sz="8000" i="1" dirty="0">
                <a:latin typeface="Times New Roman" panose="02020603050405020304" pitchFamily="18" charset="0"/>
                <a:ea typeface="Calibri" panose="020F0502020204030204" pitchFamily="34" charset="0"/>
                <a:cs typeface="Times New Roman" panose="02020603050405020304" pitchFamily="18" charset="0"/>
              </a:rPr>
              <a:t>Reverse Reading</a:t>
            </a:r>
            <a:r>
              <a:rPr lang="en-US" sz="8000" dirty="0">
                <a:latin typeface="Times New Roman" panose="02020603050405020304" pitchFamily="18" charset="0"/>
                <a:ea typeface="Calibri" panose="020F0502020204030204" pitchFamily="34" charset="0"/>
                <a:cs typeface="Times New Roman" panose="02020603050405020304" pitchFamily="18" charset="0"/>
              </a:rPr>
              <a:t>: </a:t>
            </a:r>
            <a:r>
              <a:rPr lang="en-US" sz="8000" dirty="0" smtClean="0">
                <a:latin typeface="Times New Roman" panose="02020603050405020304" pitchFamily="18" charset="0"/>
                <a:ea typeface="Calibri" panose="020F0502020204030204" pitchFamily="34" charset="0"/>
                <a:cs typeface="Times New Roman" panose="02020603050405020304" pitchFamily="18" charset="0"/>
              </a:rPr>
              <a:t>read </a:t>
            </a:r>
            <a:r>
              <a:rPr lang="en-US" sz="8000" dirty="0">
                <a:latin typeface="Times New Roman" panose="02020603050405020304" pitchFamily="18" charset="0"/>
                <a:ea typeface="Calibri" panose="020F0502020204030204" pitchFamily="34" charset="0"/>
                <a:cs typeface="Times New Roman" panose="02020603050405020304" pitchFamily="18" charset="0"/>
              </a:rPr>
              <a:t>the last sentence (the lead-in question) first.</a:t>
            </a:r>
            <a:endParaRPr lang="ru-RU" sz="80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20000"/>
              </a:lnSpc>
              <a:spcAft>
                <a:spcPts val="800"/>
              </a:spcAft>
              <a:buSzPts val="1000"/>
              <a:buNone/>
              <a:tabLst>
                <a:tab pos="457200" algn="l"/>
              </a:tabLst>
            </a:pPr>
            <a:r>
              <a:rPr lang="en-US" sz="8000" i="1" dirty="0">
                <a:latin typeface="Times New Roman" panose="02020603050405020304" pitchFamily="18" charset="0"/>
                <a:ea typeface="Calibri" panose="020F0502020204030204" pitchFamily="34" charset="0"/>
                <a:cs typeface="Times New Roman" panose="02020603050405020304" pitchFamily="18" charset="0"/>
              </a:rPr>
              <a:t>Scan Options</a:t>
            </a:r>
            <a:r>
              <a:rPr lang="en-US" sz="8000" dirty="0">
                <a:latin typeface="Times New Roman" panose="02020603050405020304" pitchFamily="18" charset="0"/>
                <a:ea typeface="Calibri" panose="020F0502020204030204" pitchFamily="34" charset="0"/>
                <a:cs typeface="Times New Roman" panose="02020603050405020304" pitchFamily="18" charset="0"/>
              </a:rPr>
              <a:t>: </a:t>
            </a:r>
            <a:r>
              <a:rPr lang="en-US" sz="8000" dirty="0" smtClean="0">
                <a:latin typeface="Times New Roman" panose="02020603050405020304" pitchFamily="18" charset="0"/>
                <a:ea typeface="Calibri" panose="020F0502020204030204" pitchFamily="34" charset="0"/>
                <a:cs typeface="Times New Roman" panose="02020603050405020304" pitchFamily="18" charset="0"/>
              </a:rPr>
              <a:t>look </a:t>
            </a:r>
            <a:r>
              <a:rPr lang="en-US" sz="8000" dirty="0">
                <a:latin typeface="Times New Roman" panose="02020603050405020304" pitchFamily="18" charset="0"/>
                <a:ea typeface="Calibri" panose="020F0502020204030204" pitchFamily="34" charset="0"/>
                <a:cs typeface="Times New Roman" panose="02020603050405020304" pitchFamily="18" charset="0"/>
              </a:rPr>
              <a:t>at the answers before reading the full vignette.</a:t>
            </a:r>
            <a:endParaRPr lang="ru-RU" sz="80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20000"/>
              </a:lnSpc>
              <a:spcAft>
                <a:spcPts val="800"/>
              </a:spcAft>
              <a:buSzPts val="1000"/>
              <a:buNone/>
              <a:tabLst>
                <a:tab pos="457200" algn="l"/>
              </a:tabLst>
            </a:pPr>
            <a:r>
              <a:rPr lang="en-US" sz="8000" i="1" dirty="0">
                <a:latin typeface="Times New Roman" panose="02020603050405020304" pitchFamily="18" charset="0"/>
                <a:ea typeface="Calibri" panose="020F0502020204030204" pitchFamily="34" charset="0"/>
                <a:cs typeface="Times New Roman" panose="02020603050405020304" pitchFamily="18" charset="0"/>
              </a:rPr>
              <a:t>Keyword </a:t>
            </a:r>
            <a:r>
              <a:rPr lang="en-US" sz="8000" i="1" dirty="0" smtClean="0">
                <a:latin typeface="Times New Roman" panose="02020603050405020304" pitchFamily="18" charset="0"/>
                <a:ea typeface="Calibri" panose="020F0502020204030204" pitchFamily="34" charset="0"/>
                <a:cs typeface="Times New Roman" panose="02020603050405020304" pitchFamily="18" charset="0"/>
              </a:rPr>
              <a:t>Skimming</a:t>
            </a:r>
            <a:r>
              <a:rPr lang="en-US" sz="8000" dirty="0" smtClean="0">
                <a:latin typeface="Times New Roman" panose="02020603050405020304" pitchFamily="18" charset="0"/>
                <a:ea typeface="Calibri" panose="020F0502020204030204" pitchFamily="34" charset="0"/>
                <a:cs typeface="Times New Roman" panose="02020603050405020304" pitchFamily="18" charset="0"/>
              </a:rPr>
              <a:t>: highlight </a:t>
            </a:r>
            <a:r>
              <a:rPr lang="en-US" sz="8000" dirty="0">
                <a:latin typeface="Times New Roman" panose="02020603050405020304" pitchFamily="18" charset="0"/>
                <a:ea typeface="Calibri" panose="020F0502020204030204" pitchFamily="34" charset="0"/>
                <a:cs typeface="Times New Roman" panose="02020603050405020304" pitchFamily="18" charset="0"/>
              </a:rPr>
              <a:t>age, key symptom and crucial lab values.</a:t>
            </a:r>
            <a:endParaRPr lang="ru-RU" sz="80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20000"/>
              </a:lnSpc>
              <a:spcAft>
                <a:spcPts val="800"/>
              </a:spcAft>
              <a:buSzPts val="1000"/>
              <a:buNone/>
              <a:tabLst>
                <a:tab pos="457200" algn="l"/>
              </a:tabLst>
            </a:pPr>
            <a:r>
              <a:rPr lang="en-US" sz="8000" i="1" dirty="0" smtClean="0">
                <a:latin typeface="Times New Roman" panose="02020603050405020304" pitchFamily="18" charset="0"/>
                <a:ea typeface="Calibri" panose="020F0502020204030204" pitchFamily="34" charset="0"/>
                <a:cs typeface="Times New Roman" panose="02020603050405020304" pitchFamily="18" charset="0"/>
              </a:rPr>
              <a:t>Time Management</a:t>
            </a:r>
            <a:r>
              <a:rPr lang="en-US" sz="8000" dirty="0" smtClean="0">
                <a:latin typeface="Times New Roman" panose="02020603050405020304" pitchFamily="18" charset="0"/>
                <a:ea typeface="Calibri" panose="020F0502020204030204" pitchFamily="34" charset="0"/>
                <a:cs typeface="Times New Roman" panose="02020603050405020304" pitchFamily="18" charset="0"/>
              </a:rPr>
              <a:t>: spend </a:t>
            </a:r>
            <a:r>
              <a:rPr lang="en-US" sz="8000" dirty="0">
                <a:latin typeface="Times New Roman" panose="02020603050405020304" pitchFamily="18" charset="0"/>
                <a:ea typeface="Calibri" panose="020F0502020204030204" pitchFamily="34" charset="0"/>
                <a:cs typeface="Times New Roman" panose="02020603050405020304" pitchFamily="18" charset="0"/>
              </a:rPr>
              <a:t>no more than 40 seconds on the initial </a:t>
            </a:r>
            <a:r>
              <a:rPr lang="en-US" sz="8000" dirty="0" smtClean="0">
                <a:latin typeface="Times New Roman" panose="02020603050405020304" pitchFamily="18" charset="0"/>
                <a:ea typeface="Calibri" panose="020F0502020204030204" pitchFamily="34" charset="0"/>
                <a:cs typeface="Times New Roman" panose="02020603050405020304" pitchFamily="18" charset="0"/>
              </a:rPr>
              <a:t>read.</a:t>
            </a:r>
            <a:endParaRPr lang="en-US" sz="80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20000"/>
              </a:lnSpc>
              <a:spcAft>
                <a:spcPts val="800"/>
              </a:spcAft>
              <a:buSzPts val="1000"/>
              <a:buNone/>
              <a:tabLst>
                <a:tab pos="457200" algn="l"/>
              </a:tabLst>
            </a:pPr>
            <a:r>
              <a:rPr lang="en-US" sz="8000" i="1" dirty="0" smtClean="0">
                <a:latin typeface="Times New Roman" panose="02020603050405020304" pitchFamily="18" charset="0"/>
                <a:ea typeface="Calibri" panose="020F0502020204030204" pitchFamily="34" charset="0"/>
                <a:cs typeface="Times New Roman" panose="02020603050405020304" pitchFamily="18" charset="0"/>
              </a:rPr>
              <a:t>“A </a:t>
            </a:r>
            <a:r>
              <a:rPr lang="en-US" sz="8000" i="1" dirty="0">
                <a:latin typeface="Times New Roman" panose="02020603050405020304" pitchFamily="18" charset="0"/>
                <a:ea typeface="Calibri" panose="020F0502020204030204" pitchFamily="34" charset="0"/>
                <a:cs typeface="Times New Roman" panose="02020603050405020304" pitchFamily="18" charset="0"/>
              </a:rPr>
              <a:t>45-year-old man presents with severe </a:t>
            </a:r>
            <a:r>
              <a:rPr lang="en-US" sz="8000" i="1" dirty="0" err="1" smtClean="0">
                <a:latin typeface="Times New Roman" panose="02020603050405020304" pitchFamily="18" charset="0"/>
                <a:ea typeface="Calibri" panose="020F0502020204030204" pitchFamily="34" charset="0"/>
                <a:cs typeface="Times New Roman" panose="02020603050405020304" pitchFamily="18" charset="0"/>
              </a:rPr>
              <a:t>epigastric</a:t>
            </a:r>
            <a:r>
              <a:rPr lang="en-US" sz="8000" i="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8000" i="1" dirty="0">
                <a:latin typeface="Times New Roman" panose="02020603050405020304" pitchFamily="18" charset="0"/>
                <a:ea typeface="Calibri" panose="020F0502020204030204" pitchFamily="34" charset="0"/>
                <a:cs typeface="Times New Roman" panose="02020603050405020304" pitchFamily="18" charset="0"/>
              </a:rPr>
              <a:t>pain radiating to the back. </a:t>
            </a:r>
            <a:r>
              <a:rPr lang="en-US" sz="8000" i="1" dirty="0" smtClean="0">
                <a:latin typeface="Times New Roman" panose="02020603050405020304" pitchFamily="18" charset="0"/>
                <a:ea typeface="Calibri" panose="020F0502020204030204" pitchFamily="34" charset="0"/>
                <a:cs typeface="Times New Roman" panose="02020603050405020304" pitchFamily="18" charset="0"/>
              </a:rPr>
              <a:t> Serum </a:t>
            </a:r>
            <a:r>
              <a:rPr lang="en-US" sz="8000" i="1" dirty="0">
                <a:latin typeface="Times New Roman" panose="02020603050405020304" pitchFamily="18" charset="0"/>
                <a:ea typeface="Calibri" panose="020F0502020204030204" pitchFamily="34" charset="0"/>
                <a:cs typeface="Times New Roman" panose="02020603050405020304" pitchFamily="18" charset="0"/>
              </a:rPr>
              <a:t>amylase is elevated. What is the most likely </a:t>
            </a:r>
            <a:r>
              <a:rPr lang="en-US" sz="8000" i="1" dirty="0" smtClean="0">
                <a:latin typeface="Times New Roman" panose="02020603050405020304" pitchFamily="18" charset="0"/>
                <a:ea typeface="Calibri" panose="020F0502020204030204" pitchFamily="34" charset="0"/>
                <a:cs typeface="Times New Roman" panose="02020603050405020304" pitchFamily="18" charset="0"/>
              </a:rPr>
              <a:t>diagnosis? “</a:t>
            </a:r>
            <a:endParaRPr lang="en-US" sz="80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20000"/>
              </a:lnSpc>
              <a:spcAft>
                <a:spcPts val="800"/>
              </a:spcAft>
              <a:buNone/>
            </a:pPr>
            <a:r>
              <a:rPr lang="en-US" sz="8000" dirty="0" smtClean="0">
                <a:latin typeface="Times New Roman" panose="02020603050405020304" pitchFamily="18" charset="0"/>
                <a:ea typeface="Calibri" panose="020F0502020204030204" pitchFamily="34" charset="0"/>
                <a:cs typeface="Times New Roman" panose="02020603050405020304" pitchFamily="18" charset="0"/>
              </a:rPr>
              <a:t>Algorithm:</a:t>
            </a:r>
            <a:endParaRPr lang="ru-RU" sz="80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20000"/>
              </a:lnSpc>
              <a:spcAft>
                <a:spcPts val="800"/>
              </a:spcAft>
              <a:buNone/>
            </a:pPr>
            <a:r>
              <a:rPr lang="en-US" sz="80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8000" dirty="0">
                <a:latin typeface="Times New Roman" panose="02020603050405020304" pitchFamily="18" charset="0"/>
                <a:ea typeface="Calibri" panose="020F0502020204030204" pitchFamily="34" charset="0"/>
                <a:cs typeface="Times New Roman" panose="02020603050405020304" pitchFamily="18" charset="0"/>
              </a:rPr>
              <a:t>Focus: </a:t>
            </a:r>
            <a:r>
              <a:rPr lang="en-US" sz="8000" i="1" dirty="0">
                <a:latin typeface="Times New Roman" panose="02020603050405020304" pitchFamily="18" charset="0"/>
                <a:ea typeface="Calibri" panose="020F0502020204030204" pitchFamily="34" charset="0"/>
                <a:cs typeface="Times New Roman" panose="02020603050405020304" pitchFamily="18" charset="0"/>
              </a:rPr>
              <a:t>diagnosis</a:t>
            </a:r>
            <a:endParaRPr lang="ru-RU" sz="80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20000"/>
              </a:lnSpc>
              <a:spcAft>
                <a:spcPts val="800"/>
              </a:spcAft>
              <a:buNone/>
            </a:pPr>
            <a:r>
              <a:rPr lang="en-US" sz="80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8000" dirty="0">
                <a:latin typeface="Times New Roman" panose="02020603050405020304" pitchFamily="18" charset="0"/>
                <a:ea typeface="Calibri" panose="020F0502020204030204" pitchFamily="34" charset="0"/>
                <a:cs typeface="Times New Roman" panose="02020603050405020304" pitchFamily="18" charset="0"/>
              </a:rPr>
              <a:t>Key markers: </a:t>
            </a:r>
            <a:r>
              <a:rPr lang="en-US" sz="8000" i="1" dirty="0" err="1">
                <a:latin typeface="Times New Roman" panose="02020603050405020304" pitchFamily="18" charset="0"/>
                <a:ea typeface="Calibri" panose="020F0502020204030204" pitchFamily="34" charset="0"/>
                <a:cs typeface="Times New Roman" panose="02020603050405020304" pitchFamily="18" charset="0"/>
              </a:rPr>
              <a:t>epigastric</a:t>
            </a:r>
            <a:r>
              <a:rPr lang="en-US" sz="8000" i="1" dirty="0">
                <a:latin typeface="Times New Roman" panose="02020603050405020304" pitchFamily="18" charset="0"/>
                <a:ea typeface="Calibri" panose="020F0502020204030204" pitchFamily="34" charset="0"/>
                <a:cs typeface="Times New Roman" panose="02020603050405020304" pitchFamily="18" charset="0"/>
              </a:rPr>
              <a:t> pain + radiates to back + ↑amylase</a:t>
            </a:r>
            <a:endParaRPr lang="ru-RU" sz="80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20000"/>
              </a:lnSpc>
              <a:spcAft>
                <a:spcPts val="800"/>
              </a:spcAft>
              <a:buNone/>
            </a:pPr>
            <a:r>
              <a:rPr lang="en-US" sz="8000" dirty="0" smtClean="0">
                <a:latin typeface="Times New Roman" panose="02020603050405020304" pitchFamily="18" charset="0"/>
                <a:ea typeface="Calibri" panose="020F0502020204030204" pitchFamily="34" charset="0"/>
                <a:cs typeface="Times New Roman" panose="02020603050405020304" pitchFamily="18" charset="0"/>
              </a:rPr>
              <a:t>Logical </a:t>
            </a:r>
            <a:r>
              <a:rPr lang="en-US" sz="8000" dirty="0">
                <a:latin typeface="Times New Roman" panose="02020603050405020304" pitchFamily="18" charset="0"/>
                <a:ea typeface="Calibri" panose="020F0502020204030204" pitchFamily="34" charset="0"/>
                <a:cs typeface="Times New Roman" panose="02020603050405020304" pitchFamily="18" charset="0"/>
              </a:rPr>
              <a:t>conclusion: </a:t>
            </a:r>
            <a:r>
              <a:rPr lang="en-US" sz="8000" i="1" dirty="0">
                <a:latin typeface="Times New Roman" panose="02020603050405020304" pitchFamily="18" charset="0"/>
                <a:ea typeface="Calibri" panose="020F0502020204030204" pitchFamily="34" charset="0"/>
                <a:cs typeface="Times New Roman" panose="02020603050405020304" pitchFamily="18" charset="0"/>
              </a:rPr>
              <a:t>acute pancreatitis</a:t>
            </a:r>
            <a:endParaRPr lang="ru-RU" sz="8000" dirty="0">
              <a:latin typeface="Times New Roman" panose="02020603050405020304" pitchFamily="18"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15276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3200" dirty="0"/>
              <a:t>Typical Errors in Interpretation of Formulations</a:t>
            </a:r>
            <a:endParaRPr lang="ru-RU" sz="3200" dirty="0"/>
          </a:p>
        </p:txBody>
      </p:sp>
      <p:sp>
        <p:nvSpPr>
          <p:cNvPr id="3" name="Объект 2"/>
          <p:cNvSpPr>
            <a:spLocks noGrp="1"/>
          </p:cNvSpPr>
          <p:nvPr>
            <p:ph idx="1"/>
          </p:nvPr>
        </p:nvSpPr>
        <p:spPr>
          <a:xfrm>
            <a:off x="457200" y="1412776"/>
            <a:ext cx="7239000" cy="5328592"/>
          </a:xfrm>
        </p:spPr>
        <p:txBody>
          <a:bodyPr>
            <a:normAutofit fontScale="25000" lnSpcReduction="20000"/>
          </a:bodyPr>
          <a:lstStyle/>
          <a:p>
            <a:pPr marL="0" indent="0" algn="just">
              <a:buNone/>
            </a:pPr>
            <a:r>
              <a:rPr lang="en-US" sz="7200" b="1" dirty="0">
                <a:latin typeface="Times New Roman" panose="02020603050405020304" pitchFamily="18" charset="0"/>
                <a:cs typeface="Times New Roman" panose="02020603050405020304" pitchFamily="18" charset="0"/>
              </a:rPr>
              <a:t>Pitfalls to </a:t>
            </a:r>
            <a:r>
              <a:rPr lang="en-US" sz="7200" b="1" dirty="0" smtClean="0">
                <a:latin typeface="Times New Roman" panose="02020603050405020304" pitchFamily="18" charset="0"/>
                <a:cs typeface="Times New Roman" panose="02020603050405020304" pitchFamily="18" charset="0"/>
              </a:rPr>
              <a:t>Avoid</a:t>
            </a:r>
            <a:endParaRPr lang="en-US" sz="7200" b="1" dirty="0">
              <a:latin typeface="Times New Roman" panose="02020603050405020304" pitchFamily="18" charset="0"/>
              <a:cs typeface="Times New Roman" panose="02020603050405020304" pitchFamily="18" charset="0"/>
            </a:endParaRPr>
          </a:p>
          <a:p>
            <a:pPr marL="0" indent="0" algn="just">
              <a:lnSpc>
                <a:spcPct val="120000"/>
              </a:lnSpc>
              <a:buNone/>
            </a:pPr>
            <a:r>
              <a:rPr lang="en-US" sz="7200" dirty="0">
                <a:latin typeface="Times New Roman" panose="02020603050405020304" pitchFamily="18" charset="0"/>
                <a:cs typeface="Times New Roman" panose="02020603050405020304" pitchFamily="18" charset="0"/>
              </a:rPr>
              <a:t>• </a:t>
            </a:r>
            <a:r>
              <a:rPr lang="en-US" sz="7200" i="1" dirty="0">
                <a:latin typeface="Times New Roman" panose="02020603050405020304" pitchFamily="18" charset="0"/>
                <a:cs typeface="Times New Roman" panose="02020603050405020304" pitchFamily="18" charset="0"/>
              </a:rPr>
              <a:t>Overthinking</a:t>
            </a:r>
            <a:r>
              <a:rPr lang="en-US" sz="7200" dirty="0">
                <a:latin typeface="Times New Roman" panose="02020603050405020304" pitchFamily="18" charset="0"/>
                <a:cs typeface="Times New Roman" panose="02020603050405020304" pitchFamily="18" charset="0"/>
              </a:rPr>
              <a:t>: choosing complex answers when a basic mechanism is asked.</a:t>
            </a:r>
          </a:p>
          <a:p>
            <a:pPr marL="0" indent="0" algn="just">
              <a:lnSpc>
                <a:spcPct val="120000"/>
              </a:lnSpc>
              <a:buNone/>
            </a:pPr>
            <a:r>
              <a:rPr lang="en-US" sz="7200" dirty="0" smtClean="0">
                <a:latin typeface="Times New Roman" panose="02020603050405020304" pitchFamily="18" charset="0"/>
                <a:cs typeface="Times New Roman" panose="02020603050405020304" pitchFamily="18" charset="0"/>
              </a:rPr>
              <a:t>• </a:t>
            </a:r>
            <a:r>
              <a:rPr lang="en-US" sz="7200" i="1" dirty="0" smtClean="0">
                <a:latin typeface="Times New Roman" panose="02020603050405020304" pitchFamily="18" charset="0"/>
                <a:cs typeface="Times New Roman" panose="02020603050405020304" pitchFamily="18" charset="0"/>
              </a:rPr>
              <a:t>Misreading </a:t>
            </a:r>
            <a:r>
              <a:rPr lang="en-US" sz="7200" i="1" dirty="0">
                <a:latin typeface="Times New Roman" panose="02020603050405020304" pitchFamily="18" charset="0"/>
                <a:cs typeface="Times New Roman" panose="02020603050405020304" pitchFamily="18" charset="0"/>
              </a:rPr>
              <a:t>Superlatives</a:t>
            </a:r>
            <a:r>
              <a:rPr lang="en-US" sz="7200" dirty="0">
                <a:latin typeface="Times New Roman" panose="02020603050405020304" pitchFamily="18" charset="0"/>
                <a:cs typeface="Times New Roman" panose="02020603050405020304" pitchFamily="18" charset="0"/>
              </a:rPr>
              <a:t>: ignoring </a:t>
            </a:r>
            <a:r>
              <a:rPr lang="en-US" sz="7200" i="1" dirty="0">
                <a:latin typeface="Times New Roman" panose="02020603050405020304" pitchFamily="18" charset="0"/>
                <a:cs typeface="Times New Roman" panose="02020603050405020304" pitchFamily="18" charset="0"/>
              </a:rPr>
              <a:t>"most </a:t>
            </a:r>
            <a:r>
              <a:rPr lang="en-US" sz="7200" i="1" dirty="0" smtClean="0">
                <a:latin typeface="Times New Roman" panose="02020603050405020304" pitchFamily="18" charset="0"/>
                <a:cs typeface="Times New Roman" panose="02020603050405020304" pitchFamily="18" charset="0"/>
              </a:rPr>
              <a:t>likely“</a:t>
            </a:r>
            <a:r>
              <a:rPr lang="en-US" sz="7200" dirty="0" smtClean="0">
                <a:latin typeface="Times New Roman" panose="02020603050405020304" pitchFamily="18" charset="0"/>
                <a:cs typeface="Times New Roman" panose="02020603050405020304" pitchFamily="18" charset="0"/>
              </a:rPr>
              <a:t> </a:t>
            </a:r>
            <a:r>
              <a:rPr lang="en-US" sz="7200" dirty="0" smtClean="0">
                <a:solidFill>
                  <a:prstClr val="black"/>
                </a:solidFill>
                <a:latin typeface="Times New Roman" panose="02020603050405020304" pitchFamily="18" charset="0"/>
                <a:cs typeface="Times New Roman" panose="02020603050405020304" pitchFamily="18" charset="0"/>
              </a:rPr>
              <a:t>(</a:t>
            </a:r>
            <a:r>
              <a:rPr lang="en-US" sz="7200" dirty="0">
                <a:solidFill>
                  <a:prstClr val="black"/>
                </a:solidFill>
                <a:latin typeface="Times New Roman" panose="02020603050405020304" pitchFamily="18" charset="0"/>
                <a:cs typeface="Times New Roman" panose="02020603050405020304" pitchFamily="18" charset="0"/>
              </a:rPr>
              <a:t>e.g., </a:t>
            </a:r>
            <a:r>
              <a:rPr lang="en-US" sz="7200" i="1" dirty="0">
                <a:solidFill>
                  <a:prstClr val="black"/>
                </a:solidFill>
                <a:latin typeface="Times New Roman" panose="02020603050405020304" pitchFamily="18" charset="0"/>
                <a:cs typeface="Times New Roman" panose="02020603050405020304" pitchFamily="18" charset="0"/>
              </a:rPr>
              <a:t>Which of the following is the most likely diagnosis</a:t>
            </a:r>
            <a:r>
              <a:rPr lang="en-US" sz="7200" i="1" dirty="0" smtClean="0">
                <a:solidFill>
                  <a:prstClr val="black"/>
                </a:solidFill>
                <a:latin typeface="Times New Roman" panose="02020603050405020304" pitchFamily="18" charset="0"/>
                <a:cs typeface="Times New Roman" panose="02020603050405020304" pitchFamily="18" charset="0"/>
              </a:rPr>
              <a:t>?) </a:t>
            </a:r>
            <a:r>
              <a:rPr lang="en-US" sz="7200" dirty="0" smtClean="0">
                <a:latin typeface="Times New Roman" panose="02020603050405020304" pitchFamily="18" charset="0"/>
                <a:cs typeface="Times New Roman" panose="02020603050405020304" pitchFamily="18" charset="0"/>
              </a:rPr>
              <a:t>and </a:t>
            </a:r>
            <a:r>
              <a:rPr lang="en-US" sz="7200" dirty="0">
                <a:latin typeface="Times New Roman" panose="02020603050405020304" pitchFamily="18" charset="0"/>
                <a:cs typeface="Times New Roman" panose="02020603050405020304" pitchFamily="18" charset="0"/>
              </a:rPr>
              <a:t>picking a rare </a:t>
            </a:r>
            <a:r>
              <a:rPr lang="en-US" sz="7200" dirty="0" smtClean="0">
                <a:latin typeface="Times New Roman" panose="02020603050405020304" pitchFamily="18" charset="0"/>
                <a:cs typeface="Times New Roman" panose="02020603050405020304" pitchFamily="18" charset="0"/>
              </a:rPr>
              <a:t>alternative.</a:t>
            </a:r>
            <a:endParaRPr lang="en-US" sz="7200" dirty="0">
              <a:solidFill>
                <a:prstClr val="black"/>
              </a:solidFill>
              <a:latin typeface="Times New Roman" panose="02020603050405020304" pitchFamily="18" charset="0"/>
              <a:cs typeface="Times New Roman" panose="02020603050405020304" pitchFamily="18" charset="0"/>
            </a:endParaRPr>
          </a:p>
          <a:p>
            <a:pPr marL="0" indent="0" algn="just">
              <a:lnSpc>
                <a:spcPct val="120000"/>
              </a:lnSpc>
              <a:buNone/>
            </a:pPr>
            <a:r>
              <a:rPr lang="en-US" sz="7200" dirty="0">
                <a:solidFill>
                  <a:prstClr val="black"/>
                </a:solidFill>
                <a:latin typeface="Times New Roman" panose="02020603050405020304" pitchFamily="18" charset="0"/>
                <a:cs typeface="Times New Roman" panose="02020603050405020304" pitchFamily="18" charset="0"/>
              </a:rPr>
              <a:t>• </a:t>
            </a:r>
            <a:r>
              <a:rPr lang="en-US" sz="7200" i="1" dirty="0">
                <a:solidFill>
                  <a:prstClr val="black"/>
                </a:solidFill>
                <a:latin typeface="Times New Roman" panose="02020603050405020304" pitchFamily="18" charset="0"/>
                <a:cs typeface="Times New Roman" panose="02020603050405020304" pitchFamily="18" charset="0"/>
              </a:rPr>
              <a:t>Incorrect interpretation of time </a:t>
            </a:r>
            <a:r>
              <a:rPr lang="en-US" sz="7200" i="1" dirty="0" smtClean="0">
                <a:solidFill>
                  <a:prstClr val="black"/>
                </a:solidFill>
                <a:latin typeface="Times New Roman" panose="02020603050405020304" pitchFamily="18" charset="0"/>
                <a:cs typeface="Times New Roman" panose="02020603050405020304" pitchFamily="18" charset="0"/>
              </a:rPr>
              <a:t>markers: </a:t>
            </a:r>
            <a:r>
              <a:rPr lang="en-US" sz="7200" i="1" dirty="0" smtClean="0">
                <a:latin typeface="Times New Roman" panose="02020603050405020304" pitchFamily="18" charset="0"/>
                <a:cs typeface="Times New Roman" panose="02020603050405020304" pitchFamily="18" charset="0"/>
              </a:rPr>
              <a:t>(e.g., A </a:t>
            </a:r>
            <a:r>
              <a:rPr lang="en-US" sz="7200" i="1" dirty="0">
                <a:latin typeface="Times New Roman" panose="02020603050405020304" pitchFamily="18" charset="0"/>
                <a:cs typeface="Times New Roman" panose="02020603050405020304" pitchFamily="18" charset="0"/>
              </a:rPr>
              <a:t>patient develops symptoms gradually over 6 months). </a:t>
            </a:r>
            <a:r>
              <a:rPr lang="en-US" sz="7200" dirty="0">
                <a:latin typeface="Times New Roman" panose="02020603050405020304" pitchFamily="18" charset="0"/>
                <a:cs typeface="Times New Roman" panose="02020603050405020304" pitchFamily="18" charset="0"/>
              </a:rPr>
              <a:t>The word </a:t>
            </a:r>
            <a:r>
              <a:rPr lang="en-US" sz="7200" i="1" dirty="0">
                <a:latin typeface="Times New Roman" panose="02020603050405020304" pitchFamily="18" charset="0"/>
                <a:cs typeface="Times New Roman" panose="02020603050405020304" pitchFamily="18" charset="0"/>
              </a:rPr>
              <a:t>gradually</a:t>
            </a:r>
            <a:r>
              <a:rPr lang="en-US" sz="7200" dirty="0">
                <a:latin typeface="Times New Roman" panose="02020603050405020304" pitchFamily="18" charset="0"/>
                <a:cs typeface="Times New Roman" panose="02020603050405020304" pitchFamily="18" charset="0"/>
              </a:rPr>
              <a:t> indicates a chronic process, not </a:t>
            </a:r>
            <a:r>
              <a:rPr lang="en-US" sz="7200" i="1" dirty="0">
                <a:latin typeface="Times New Roman" panose="02020603050405020304" pitchFamily="18" charset="0"/>
                <a:cs typeface="Times New Roman" panose="02020603050405020304" pitchFamily="18" charset="0"/>
              </a:rPr>
              <a:t>an acute </a:t>
            </a:r>
            <a:r>
              <a:rPr lang="en-US" sz="7200" i="1" dirty="0" smtClean="0">
                <a:latin typeface="Times New Roman" panose="02020603050405020304" pitchFamily="18" charset="0"/>
                <a:cs typeface="Times New Roman" panose="02020603050405020304" pitchFamily="18" charset="0"/>
              </a:rPr>
              <a:t>condition</a:t>
            </a:r>
            <a:r>
              <a:rPr lang="en-US" sz="7200" dirty="0" smtClean="0">
                <a:latin typeface="Times New Roman" panose="02020603050405020304" pitchFamily="18" charset="0"/>
                <a:cs typeface="Times New Roman" panose="02020603050405020304" pitchFamily="18" charset="0"/>
              </a:rPr>
              <a:t>.</a:t>
            </a:r>
            <a:endParaRPr lang="en-US" sz="7200" dirty="0">
              <a:latin typeface="Times New Roman" panose="02020603050405020304" pitchFamily="18" charset="0"/>
              <a:cs typeface="Times New Roman" panose="02020603050405020304" pitchFamily="18" charset="0"/>
            </a:endParaRPr>
          </a:p>
          <a:p>
            <a:pPr marL="0" indent="0" algn="just">
              <a:lnSpc>
                <a:spcPct val="120000"/>
              </a:lnSpc>
              <a:buNone/>
            </a:pPr>
            <a:r>
              <a:rPr lang="en-US" sz="7200" dirty="0" smtClean="0">
                <a:latin typeface="Times New Roman" panose="02020603050405020304" pitchFamily="18" charset="0"/>
                <a:cs typeface="Times New Roman" panose="02020603050405020304" pitchFamily="18" charset="0"/>
              </a:rPr>
              <a:t>• </a:t>
            </a:r>
            <a:r>
              <a:rPr lang="en-US" sz="7200" i="1" dirty="0" smtClean="0">
                <a:latin typeface="Times New Roman" panose="02020603050405020304" pitchFamily="18" charset="0"/>
                <a:cs typeface="Times New Roman" panose="02020603050405020304" pitchFamily="18" charset="0"/>
              </a:rPr>
              <a:t>Vocabulary </a:t>
            </a:r>
            <a:r>
              <a:rPr lang="en-US" sz="7200" i="1" dirty="0">
                <a:latin typeface="Times New Roman" panose="02020603050405020304" pitchFamily="18" charset="0"/>
                <a:cs typeface="Times New Roman" panose="02020603050405020304" pitchFamily="18" charset="0"/>
              </a:rPr>
              <a:t>Confusion</a:t>
            </a:r>
            <a:r>
              <a:rPr lang="en-US" sz="7200" dirty="0">
                <a:latin typeface="Times New Roman" panose="02020603050405020304" pitchFamily="18" charset="0"/>
                <a:cs typeface="Times New Roman" panose="02020603050405020304" pitchFamily="18" charset="0"/>
              </a:rPr>
              <a:t>: confusing words like </a:t>
            </a:r>
            <a:r>
              <a:rPr lang="en-US" sz="7200" i="1" dirty="0">
                <a:latin typeface="Times New Roman" panose="02020603050405020304" pitchFamily="18" charset="0"/>
                <a:cs typeface="Times New Roman" panose="02020603050405020304" pitchFamily="18" charset="0"/>
              </a:rPr>
              <a:t>hyper-</a:t>
            </a:r>
            <a:r>
              <a:rPr lang="en-US" sz="7200" dirty="0">
                <a:latin typeface="Times New Roman" panose="02020603050405020304" pitchFamily="18" charset="0"/>
                <a:cs typeface="Times New Roman" panose="02020603050405020304" pitchFamily="18" charset="0"/>
              </a:rPr>
              <a:t> and </a:t>
            </a:r>
            <a:r>
              <a:rPr lang="en-US" sz="7200" i="1" dirty="0">
                <a:latin typeface="Times New Roman" panose="02020603050405020304" pitchFamily="18" charset="0"/>
                <a:cs typeface="Times New Roman" panose="02020603050405020304" pitchFamily="18" charset="0"/>
              </a:rPr>
              <a:t>hypo-</a:t>
            </a:r>
            <a:r>
              <a:rPr lang="en-US" sz="7200" dirty="0">
                <a:latin typeface="Times New Roman" panose="02020603050405020304" pitchFamily="18" charset="0"/>
                <a:cs typeface="Times New Roman" panose="02020603050405020304" pitchFamily="18" charset="0"/>
              </a:rPr>
              <a:t>, or </a:t>
            </a:r>
            <a:r>
              <a:rPr lang="en-US" sz="7200" i="1" dirty="0">
                <a:latin typeface="Times New Roman" panose="02020603050405020304" pitchFamily="18" charset="0"/>
                <a:cs typeface="Times New Roman" panose="02020603050405020304" pitchFamily="18" charset="0"/>
              </a:rPr>
              <a:t>acute</a:t>
            </a:r>
            <a:r>
              <a:rPr lang="en-US" sz="7200" dirty="0">
                <a:latin typeface="Times New Roman" panose="02020603050405020304" pitchFamily="18" charset="0"/>
                <a:cs typeface="Times New Roman" panose="02020603050405020304" pitchFamily="18" charset="0"/>
              </a:rPr>
              <a:t> and </a:t>
            </a:r>
            <a:r>
              <a:rPr lang="en-US" sz="7200" i="1" dirty="0">
                <a:latin typeface="Times New Roman" panose="02020603050405020304" pitchFamily="18" charset="0"/>
                <a:cs typeface="Times New Roman" panose="02020603050405020304" pitchFamily="18" charset="0"/>
              </a:rPr>
              <a:t>chronic</a:t>
            </a:r>
            <a:r>
              <a:rPr lang="en-US" sz="7200" dirty="0" smtClean="0">
                <a:latin typeface="Times New Roman" panose="02020603050405020304" pitchFamily="18" charset="0"/>
                <a:cs typeface="Times New Roman" panose="02020603050405020304" pitchFamily="18" charset="0"/>
              </a:rPr>
              <a:t>.</a:t>
            </a:r>
          </a:p>
          <a:p>
            <a:pPr marL="0" indent="0" algn="just">
              <a:lnSpc>
                <a:spcPct val="120000"/>
              </a:lnSpc>
              <a:buNone/>
            </a:pPr>
            <a:r>
              <a:rPr lang="en-US" sz="7200" dirty="0" smtClean="0">
                <a:solidFill>
                  <a:prstClr val="black"/>
                </a:solidFill>
                <a:latin typeface="Times New Roman" panose="02020603050405020304" pitchFamily="18" charset="0"/>
                <a:cs typeface="Times New Roman" panose="02020603050405020304" pitchFamily="18" charset="0"/>
              </a:rPr>
              <a:t>• </a:t>
            </a:r>
            <a:r>
              <a:rPr lang="en-US" sz="7200" i="1" dirty="0" smtClean="0">
                <a:latin typeface="Times New Roman" panose="02020603050405020304" pitchFamily="18" charset="0"/>
                <a:cs typeface="Times New Roman" panose="02020603050405020304" pitchFamily="18" charset="0"/>
              </a:rPr>
              <a:t>Inattention </a:t>
            </a:r>
            <a:r>
              <a:rPr lang="en-US" sz="7200" i="1" dirty="0">
                <a:latin typeface="Times New Roman" panose="02020603050405020304" pitchFamily="18" charset="0"/>
                <a:cs typeface="Times New Roman" panose="02020603050405020304" pitchFamily="18" charset="0"/>
              </a:rPr>
              <a:t>to </a:t>
            </a:r>
            <a:r>
              <a:rPr lang="en-US" sz="7200" i="1" dirty="0" smtClean="0">
                <a:latin typeface="Times New Roman" panose="02020603050405020304" pitchFamily="18" charset="0"/>
                <a:cs typeface="Times New Roman" panose="02020603050405020304" pitchFamily="18" charset="0"/>
              </a:rPr>
              <a:t>objections: (e.g., All </a:t>
            </a:r>
            <a:r>
              <a:rPr lang="en-US" sz="7200" i="1" dirty="0">
                <a:latin typeface="Times New Roman" panose="02020603050405020304" pitchFamily="18" charset="0"/>
                <a:cs typeface="Times New Roman" panose="02020603050405020304" pitchFamily="18" charset="0"/>
              </a:rPr>
              <a:t>of the following are complications </a:t>
            </a:r>
            <a:r>
              <a:rPr lang="en-US" sz="7200" i="1" dirty="0" smtClean="0">
                <a:latin typeface="Times New Roman" panose="02020603050405020304" pitchFamily="18" charset="0"/>
                <a:cs typeface="Times New Roman" panose="02020603050405020304" pitchFamily="18" charset="0"/>
              </a:rPr>
              <a:t>EXCEPT:…).  </a:t>
            </a:r>
            <a:r>
              <a:rPr lang="en-US" sz="7200" dirty="0" smtClean="0">
                <a:latin typeface="Times New Roman" panose="02020603050405020304" pitchFamily="18" charset="0"/>
                <a:cs typeface="Times New Roman" panose="02020603050405020304" pitchFamily="18" charset="0"/>
              </a:rPr>
              <a:t>You </a:t>
            </a:r>
            <a:r>
              <a:rPr lang="en-US" sz="7200" dirty="0">
                <a:latin typeface="Times New Roman" panose="02020603050405020304" pitchFamily="18" charset="0"/>
                <a:cs typeface="Times New Roman" panose="02020603050405020304" pitchFamily="18" charset="0"/>
              </a:rPr>
              <a:t>need to find an exception, not a correct statement.</a:t>
            </a:r>
            <a:endParaRPr lang="ru-RU" sz="7200" dirty="0">
              <a:latin typeface="Times New Roman" panose="02020603050405020304" pitchFamily="18" charset="0"/>
              <a:cs typeface="Times New Roman" panose="02020603050405020304" pitchFamily="18" charset="0"/>
            </a:endParaRPr>
          </a:p>
          <a:p>
            <a:pPr marL="0" indent="0" algn="just">
              <a:lnSpc>
                <a:spcPct val="120000"/>
              </a:lnSpc>
              <a:buNone/>
            </a:pPr>
            <a:r>
              <a:rPr lang="ru-RU" sz="7200" dirty="0" smtClean="0">
                <a:latin typeface="Times New Roman" panose="02020603050405020304" pitchFamily="18" charset="0"/>
                <a:cs typeface="Times New Roman" panose="02020603050405020304" pitchFamily="18" charset="0"/>
              </a:rPr>
              <a:t>•</a:t>
            </a:r>
            <a:r>
              <a:rPr lang="en-US" sz="7200" dirty="0">
                <a:latin typeface="Times New Roman" panose="02020603050405020304" pitchFamily="18" charset="0"/>
                <a:cs typeface="Times New Roman" panose="02020603050405020304" pitchFamily="18" charset="0"/>
              </a:rPr>
              <a:t> </a:t>
            </a:r>
            <a:r>
              <a:rPr lang="en-US" sz="7200" i="1" dirty="0" smtClean="0">
                <a:latin typeface="Times New Roman" panose="02020603050405020304" pitchFamily="18" charset="0"/>
                <a:cs typeface="Times New Roman" panose="02020603050405020304" pitchFamily="18" charset="0"/>
              </a:rPr>
              <a:t>Orientation </a:t>
            </a:r>
            <a:r>
              <a:rPr lang="en-US" sz="7200" i="1" dirty="0">
                <a:latin typeface="Times New Roman" panose="02020603050405020304" pitchFamily="18" charset="0"/>
                <a:cs typeface="Times New Roman" panose="02020603050405020304" pitchFamily="18" charset="0"/>
              </a:rPr>
              <a:t>to a familiar </a:t>
            </a:r>
            <a:r>
              <a:rPr lang="en-US" sz="7200" i="1" dirty="0" smtClean="0">
                <a:latin typeface="Times New Roman" panose="02020603050405020304" pitchFamily="18" charset="0"/>
                <a:cs typeface="Times New Roman" panose="02020603050405020304" pitchFamily="18" charset="0"/>
              </a:rPr>
              <a:t>term:</a:t>
            </a:r>
            <a:r>
              <a:rPr lang="en-US" sz="7200" dirty="0" smtClean="0">
                <a:latin typeface="Times New Roman" panose="02020603050405020304" pitchFamily="18" charset="0"/>
                <a:cs typeface="Times New Roman" panose="02020603050405020304" pitchFamily="18" charset="0"/>
              </a:rPr>
              <a:t> a </a:t>
            </a:r>
            <a:r>
              <a:rPr lang="en-US" sz="7200" dirty="0">
                <a:latin typeface="Times New Roman" panose="02020603050405020304" pitchFamily="18" charset="0"/>
                <a:cs typeface="Times New Roman" panose="02020603050405020304" pitchFamily="18" charset="0"/>
              </a:rPr>
              <a:t>student can "grab" on a familiar </a:t>
            </a:r>
            <a:r>
              <a:rPr lang="en-US" sz="7200" dirty="0" smtClean="0">
                <a:latin typeface="Times New Roman" panose="02020603050405020304" pitchFamily="18" charset="0"/>
                <a:cs typeface="Times New Roman" panose="02020603050405020304" pitchFamily="18" charset="0"/>
              </a:rPr>
              <a:t>word  ignoring </a:t>
            </a:r>
            <a:r>
              <a:rPr lang="en-US" sz="7200" dirty="0">
                <a:latin typeface="Times New Roman" panose="02020603050405020304" pitchFamily="18" charset="0"/>
                <a:cs typeface="Times New Roman" panose="02020603050405020304" pitchFamily="18" charset="0"/>
              </a:rPr>
              <a:t>the context</a:t>
            </a:r>
            <a:r>
              <a:rPr lang="en-US" sz="7200" dirty="0" smtClean="0">
                <a:latin typeface="Times New Roman" panose="02020603050405020304" pitchFamily="18" charset="0"/>
                <a:cs typeface="Times New Roman" panose="02020603050405020304" pitchFamily="18" charset="0"/>
              </a:rPr>
              <a:t>.</a:t>
            </a:r>
          </a:p>
          <a:p>
            <a:pPr marL="0" indent="0" algn="just">
              <a:lnSpc>
                <a:spcPct val="120000"/>
              </a:lnSpc>
              <a:buNone/>
            </a:pPr>
            <a:r>
              <a:rPr lang="ru-RU" sz="7200" dirty="0">
                <a:solidFill>
                  <a:prstClr val="black"/>
                </a:solidFill>
                <a:latin typeface="Times New Roman" panose="02020603050405020304" pitchFamily="18" charset="0"/>
                <a:cs typeface="Times New Roman" panose="02020603050405020304" pitchFamily="18" charset="0"/>
              </a:rPr>
              <a:t>• </a:t>
            </a:r>
            <a:r>
              <a:rPr lang="en-US" sz="7200" i="1" dirty="0" smtClean="0">
                <a:latin typeface="Times New Roman" panose="02020603050405020304" pitchFamily="18" charset="0"/>
                <a:cs typeface="Times New Roman" panose="02020603050405020304" pitchFamily="18" charset="0"/>
              </a:rPr>
              <a:t>Excessive </a:t>
            </a:r>
            <a:r>
              <a:rPr lang="en-US" sz="7200" i="1" dirty="0">
                <a:latin typeface="Times New Roman" panose="02020603050405020304" pitchFamily="18" charset="0"/>
                <a:cs typeface="Times New Roman" panose="02020603050405020304" pitchFamily="18" charset="0"/>
              </a:rPr>
              <a:t>attention to minor </a:t>
            </a:r>
            <a:r>
              <a:rPr lang="en-US" sz="7200" i="1" dirty="0" smtClean="0">
                <a:latin typeface="Times New Roman" panose="02020603050405020304" pitchFamily="18" charset="0"/>
                <a:cs typeface="Times New Roman" panose="02020603050405020304" pitchFamily="18" charset="0"/>
              </a:rPr>
              <a:t>details: </a:t>
            </a:r>
            <a:r>
              <a:rPr lang="en-US" sz="7200" dirty="0">
                <a:latin typeface="Times New Roman" panose="02020603050405020304" pitchFamily="18" charset="0"/>
                <a:cs typeface="Times New Roman" panose="02020603050405020304" pitchFamily="18" charset="0"/>
              </a:rPr>
              <a:t>t</a:t>
            </a:r>
            <a:r>
              <a:rPr lang="en-US" sz="7200" dirty="0" smtClean="0">
                <a:latin typeface="Times New Roman" panose="02020603050405020304" pitchFamily="18" charset="0"/>
                <a:cs typeface="Times New Roman" panose="02020603050405020304" pitchFamily="18" charset="0"/>
              </a:rPr>
              <a:t>he </a:t>
            </a:r>
            <a:r>
              <a:rPr lang="en-US" sz="7200" dirty="0">
                <a:latin typeface="Times New Roman" panose="02020603050405020304" pitchFamily="18" charset="0"/>
                <a:cs typeface="Times New Roman" panose="02020603050405020304" pitchFamily="18" charset="0"/>
              </a:rPr>
              <a:t>vignette may contain neutral facts (profession, lifestyle) that do not affect the answer.</a:t>
            </a:r>
          </a:p>
          <a:p>
            <a:pPr marL="0" indent="0" algn="just">
              <a:lnSpc>
                <a:spcPct val="120000"/>
              </a:lnSpc>
              <a:buNone/>
            </a:pPr>
            <a:r>
              <a:rPr lang="en-US" sz="7200" dirty="0">
                <a:latin typeface="Times New Roman" panose="02020603050405020304" pitchFamily="18" charset="0"/>
                <a:cs typeface="Times New Roman" panose="02020603050405020304" pitchFamily="18" charset="0"/>
              </a:rPr>
              <a:t>• </a:t>
            </a:r>
            <a:r>
              <a:rPr lang="en-US" sz="7200" i="1" dirty="0">
                <a:latin typeface="Times New Roman" panose="02020603050405020304" pitchFamily="18" charset="0"/>
                <a:cs typeface="Times New Roman" panose="02020603050405020304" pitchFamily="18" charset="0"/>
              </a:rPr>
              <a:t>Premature Choice</a:t>
            </a:r>
            <a:r>
              <a:rPr lang="en-US" sz="7200" dirty="0">
                <a:latin typeface="Times New Roman" panose="02020603050405020304" pitchFamily="18" charset="0"/>
                <a:cs typeface="Times New Roman" panose="02020603050405020304" pitchFamily="18" charset="0"/>
              </a:rPr>
              <a:t>: selecting an option before reading all five choices.</a:t>
            </a:r>
          </a:p>
          <a:p>
            <a:pPr marL="0" indent="0" algn="just">
              <a:lnSpc>
                <a:spcPct val="120000"/>
              </a:lnSpc>
              <a:buNone/>
            </a:pPr>
            <a:endParaRPr lang="en-US" sz="7200" dirty="0" smtClean="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929107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16632"/>
            <a:ext cx="6768752" cy="936104"/>
          </a:xfrm>
        </p:spPr>
        <p:txBody>
          <a:bodyPr/>
          <a:lstStyle/>
          <a:p>
            <a:pPr algn="ctr"/>
            <a:r>
              <a:rPr lang="en-US" dirty="0" smtClean="0"/>
              <a:t>SUMMARY</a:t>
            </a:r>
            <a:endParaRPr lang="ru-RU" dirty="0"/>
          </a:p>
        </p:txBody>
      </p:sp>
      <p:sp>
        <p:nvSpPr>
          <p:cNvPr id="3" name="Объект 2"/>
          <p:cNvSpPr>
            <a:spLocks noGrp="1"/>
          </p:cNvSpPr>
          <p:nvPr>
            <p:ph idx="1"/>
          </p:nvPr>
        </p:nvSpPr>
        <p:spPr>
          <a:xfrm>
            <a:off x="457200" y="1484784"/>
            <a:ext cx="7283152" cy="4970952"/>
          </a:xfrm>
        </p:spPr>
        <p:txBody>
          <a:bodyPr>
            <a:normAutofit fontScale="77500" lnSpcReduction="20000"/>
          </a:bodyPr>
          <a:lstStyle/>
          <a:p>
            <a:pPr marL="0" indent="0" algn="just">
              <a:spcAft>
                <a:spcPts val="0"/>
              </a:spcAft>
              <a:buNone/>
            </a:pPr>
            <a:r>
              <a:rPr lang="en-US" sz="3300" dirty="0" smtClean="0">
                <a:latin typeface="Times New Roman" panose="02020603050405020304" pitchFamily="18" charset="0"/>
                <a:ea typeface="Times New Roman" panose="02020603050405020304" pitchFamily="18" charset="0"/>
              </a:rPr>
              <a:t>The </a:t>
            </a:r>
            <a:r>
              <a:rPr lang="en-US" sz="3300" dirty="0">
                <a:latin typeface="Times New Roman" panose="02020603050405020304" pitchFamily="18" charset="0"/>
                <a:ea typeface="Times New Roman" panose="02020603050405020304" pitchFamily="18" charset="0"/>
              </a:rPr>
              <a:t>"Professional English" block in the </a:t>
            </a:r>
            <a:r>
              <a:rPr lang="en-US" sz="3300" dirty="0" smtClean="0">
                <a:latin typeface="Times New Roman" panose="02020603050405020304" pitchFamily="18" charset="0"/>
                <a:ea typeface="Times New Roman" panose="02020603050405020304" pitchFamily="18" charset="0"/>
              </a:rPr>
              <a:t>“KROK 1</a:t>
            </a:r>
            <a:r>
              <a:rPr lang="en-US" sz="3300" dirty="0">
                <a:latin typeface="Times New Roman" panose="02020603050405020304" pitchFamily="18" charset="0"/>
                <a:ea typeface="Times New Roman" panose="02020603050405020304" pitchFamily="18" charset="0"/>
              </a:rPr>
              <a:t>" exam structure requires the integration of language competence and clinical thinking</a:t>
            </a:r>
            <a:r>
              <a:rPr lang="en-US" sz="3300" dirty="0" smtClean="0">
                <a:latin typeface="Times New Roman" panose="02020603050405020304" pitchFamily="18" charset="0"/>
                <a:ea typeface="Times New Roman" panose="02020603050405020304" pitchFamily="18" charset="0"/>
              </a:rPr>
              <a:t>.</a:t>
            </a:r>
            <a:endParaRPr lang="ru-RU" sz="3300" dirty="0">
              <a:latin typeface="Times New Roman" panose="02020603050405020304" pitchFamily="18" charset="0"/>
              <a:ea typeface="Times New Roman" panose="02020603050405020304" pitchFamily="18" charset="0"/>
            </a:endParaRPr>
          </a:p>
          <a:p>
            <a:pPr marL="0" lvl="0" indent="0" algn="just">
              <a:spcAft>
                <a:spcPts val="0"/>
              </a:spcAft>
              <a:buSzPts val="1000"/>
              <a:buNone/>
              <a:tabLst>
                <a:tab pos="457200" algn="l"/>
              </a:tabLst>
            </a:pPr>
            <a:r>
              <a:rPr lang="en-US" sz="3300" i="1" dirty="0" smtClean="0">
                <a:latin typeface="Times New Roman" panose="02020603050405020304" pitchFamily="18" charset="0"/>
                <a:ea typeface="Times New Roman" panose="02020603050405020304" pitchFamily="18" charset="0"/>
              </a:rPr>
              <a:t>Effective </a:t>
            </a:r>
            <a:r>
              <a:rPr lang="en-US" sz="3300" i="1" dirty="0">
                <a:latin typeface="Times New Roman" panose="02020603050405020304" pitchFamily="18" charset="0"/>
                <a:ea typeface="Times New Roman" panose="02020603050405020304" pitchFamily="18" charset="0"/>
              </a:rPr>
              <a:t>preparation involves:</a:t>
            </a:r>
          </a:p>
          <a:p>
            <a:pPr marL="342900" lvl="0" indent="-342900" algn="just">
              <a:spcAft>
                <a:spcPts val="0"/>
              </a:spcAft>
              <a:buSzPts val="1000"/>
              <a:buFont typeface="Symbol" panose="05050102010706020507" pitchFamily="18" charset="2"/>
              <a:buChar char=""/>
              <a:tabLst>
                <a:tab pos="457200" algn="l"/>
              </a:tabLst>
            </a:pPr>
            <a:r>
              <a:rPr lang="en-US" sz="3300" dirty="0">
                <a:latin typeface="Times New Roman" panose="02020603050405020304" pitchFamily="18" charset="0"/>
                <a:ea typeface="Times New Roman" panose="02020603050405020304" pitchFamily="18" charset="0"/>
              </a:rPr>
              <a:t>systematic processing of the </a:t>
            </a:r>
            <a:r>
              <a:rPr lang="en-US" sz="3300" dirty="0">
                <a:solidFill>
                  <a:prstClr val="black"/>
                </a:solidFill>
                <a:latin typeface="Times New Roman" panose="02020603050405020304" pitchFamily="18" charset="0"/>
                <a:cs typeface="Times New Roman" panose="02020603050405020304" pitchFamily="18" charset="0"/>
              </a:rPr>
              <a:t>test tasks</a:t>
            </a:r>
            <a:r>
              <a:rPr lang="en-US" sz="3300" dirty="0" smtClean="0">
                <a:latin typeface="Times New Roman" panose="02020603050405020304" pitchFamily="18" charset="0"/>
                <a:ea typeface="Times New Roman" panose="02020603050405020304" pitchFamily="18" charset="0"/>
              </a:rPr>
              <a:t> </a:t>
            </a:r>
            <a:r>
              <a:rPr lang="en-US" sz="3300" dirty="0">
                <a:latin typeface="Times New Roman" panose="02020603050405020304" pitchFamily="18" charset="0"/>
                <a:ea typeface="Times New Roman" panose="02020603050405020304" pitchFamily="18" charset="0"/>
              </a:rPr>
              <a:t>format;</a:t>
            </a:r>
          </a:p>
          <a:p>
            <a:pPr marL="342900" lvl="0" indent="-342900" algn="just">
              <a:spcAft>
                <a:spcPts val="0"/>
              </a:spcAft>
              <a:buSzPts val="1000"/>
              <a:buFont typeface="Symbol" panose="05050102010706020507" pitchFamily="18" charset="2"/>
              <a:buChar char=""/>
              <a:tabLst>
                <a:tab pos="457200" algn="l"/>
              </a:tabLst>
            </a:pPr>
            <a:r>
              <a:rPr lang="en-US" sz="3300" dirty="0">
                <a:latin typeface="Times New Roman" panose="02020603050405020304" pitchFamily="18" charset="0"/>
                <a:ea typeface="Times New Roman" panose="02020603050405020304" pitchFamily="18" charset="0"/>
              </a:rPr>
              <a:t>awareness of the role of language markers;</a:t>
            </a:r>
          </a:p>
          <a:p>
            <a:pPr marL="342900" lvl="0" indent="-342900" algn="just">
              <a:spcAft>
                <a:spcPts val="0"/>
              </a:spcAft>
              <a:buSzPts val="1000"/>
              <a:buFont typeface="Symbol" panose="05050102010706020507" pitchFamily="18" charset="2"/>
              <a:buChar char=""/>
              <a:tabLst>
                <a:tab pos="457200" algn="l"/>
              </a:tabLst>
            </a:pPr>
            <a:r>
              <a:rPr lang="en-US" sz="3300" dirty="0">
                <a:latin typeface="Times New Roman" panose="02020603050405020304" pitchFamily="18" charset="0"/>
                <a:ea typeface="Times New Roman" panose="02020603050405020304" pitchFamily="18" charset="0"/>
              </a:rPr>
              <a:t>development of an analytical reading strategy</a:t>
            </a:r>
            <a:r>
              <a:rPr lang="en-US" sz="3300" dirty="0" smtClean="0">
                <a:latin typeface="Times New Roman" panose="02020603050405020304" pitchFamily="18" charset="0"/>
                <a:ea typeface="Times New Roman" panose="02020603050405020304" pitchFamily="18" charset="0"/>
              </a:rPr>
              <a:t>;</a:t>
            </a:r>
          </a:p>
          <a:p>
            <a:pPr marL="342900" lvl="0" indent="-342900" algn="just">
              <a:spcAft>
                <a:spcPts val="0"/>
              </a:spcAft>
              <a:buSzPts val="1000"/>
              <a:buFont typeface="Symbol" panose="05050102010706020507" pitchFamily="18" charset="2"/>
              <a:buChar char=""/>
              <a:tabLst>
                <a:tab pos="457200" algn="l"/>
              </a:tabLst>
            </a:pPr>
            <a:r>
              <a:rPr lang="en-US" sz="3300" dirty="0" smtClean="0">
                <a:latin typeface="Times New Roman" panose="02020603050405020304" pitchFamily="18" charset="0"/>
                <a:ea typeface="Times New Roman" panose="02020603050405020304" pitchFamily="18" charset="0"/>
              </a:rPr>
              <a:t>skill formation of </a:t>
            </a:r>
            <a:r>
              <a:rPr lang="en-US" sz="3300" dirty="0">
                <a:latin typeface="Times New Roman" panose="02020603050405020304" pitchFamily="18" charset="0"/>
                <a:ea typeface="Times New Roman" panose="02020603050405020304" pitchFamily="18" charset="0"/>
              </a:rPr>
              <a:t>avoiding typical interpretation errors.</a:t>
            </a:r>
            <a:endParaRPr lang="ru-RU" sz="3300" dirty="0">
              <a:latin typeface="Times New Roman" panose="02020603050405020304" pitchFamily="18" charset="0"/>
              <a:ea typeface="Times New Roman" panose="02020603050405020304" pitchFamily="18" charset="0"/>
            </a:endParaRPr>
          </a:p>
          <a:p>
            <a:pPr marL="0" indent="0" algn="just">
              <a:spcAft>
                <a:spcPts val="0"/>
              </a:spcAft>
              <a:buNone/>
            </a:pPr>
            <a:r>
              <a:rPr lang="en-US" sz="3300" dirty="0" smtClean="0">
                <a:latin typeface="Times New Roman" panose="02020603050405020304" pitchFamily="18" charset="0"/>
                <a:ea typeface="Times New Roman" panose="02020603050405020304" pitchFamily="18" charset="0"/>
              </a:rPr>
              <a:t>Thus </a:t>
            </a:r>
            <a:r>
              <a:rPr lang="en-US" sz="3300" dirty="0">
                <a:latin typeface="Times New Roman" panose="02020603050405020304" pitchFamily="18" charset="0"/>
                <a:ea typeface="Times New Roman" panose="02020603050405020304" pitchFamily="18" charset="0"/>
              </a:rPr>
              <a:t>the structural and linguistic analysis of test tasks is a necessary component of preparation for the successful completion of the </a:t>
            </a:r>
            <a:r>
              <a:rPr lang="en-US" sz="3300" dirty="0">
                <a:solidFill>
                  <a:prstClr val="black"/>
                </a:solidFill>
                <a:latin typeface="Times New Roman" panose="02020603050405020304" pitchFamily="18" charset="0"/>
                <a:ea typeface="Times New Roman" panose="02020603050405020304" pitchFamily="18" charset="0"/>
              </a:rPr>
              <a:t>"Professional English" block in the “KROK 1" </a:t>
            </a:r>
            <a:r>
              <a:rPr lang="en-US" sz="3300" dirty="0" smtClean="0">
                <a:solidFill>
                  <a:prstClr val="black"/>
                </a:solidFill>
                <a:latin typeface="Times New Roman" panose="02020603050405020304" pitchFamily="18" charset="0"/>
                <a:ea typeface="Times New Roman" panose="02020603050405020304" pitchFamily="18" charset="0"/>
              </a:rPr>
              <a:t>exam</a:t>
            </a:r>
            <a:r>
              <a:rPr lang="en-US" sz="3300" dirty="0" smtClean="0">
                <a:latin typeface="Times New Roman" panose="02020603050405020304" pitchFamily="18" charset="0"/>
                <a:ea typeface="Times New Roman" panose="02020603050405020304" pitchFamily="18" charset="0"/>
              </a:rPr>
              <a:t>.</a:t>
            </a:r>
            <a:endParaRPr lang="ru-RU" sz="3300" dirty="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950085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732696"/>
          </a:xfrm>
        </p:spPr>
        <p:txBody>
          <a:bodyPr>
            <a:normAutofit/>
          </a:bodyPr>
          <a:lstStyle/>
          <a:p>
            <a:pPr algn="ctr"/>
            <a:r>
              <a:rPr lang="en-US"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t>Recommended </a:t>
            </a:r>
            <a:r>
              <a:rPr lang="en-US" dirty="0" smtClean="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t>Literature</a:t>
            </a:r>
            <a:endParaRPr lang="ru-RU" dirty="0"/>
          </a:p>
        </p:txBody>
      </p:sp>
      <p:sp>
        <p:nvSpPr>
          <p:cNvPr id="3" name="Содержимое 2"/>
          <p:cNvSpPr>
            <a:spLocks noGrp="1"/>
          </p:cNvSpPr>
          <p:nvPr>
            <p:ph idx="1"/>
          </p:nvPr>
        </p:nvSpPr>
        <p:spPr>
          <a:xfrm>
            <a:off x="462598" y="1340768"/>
            <a:ext cx="7239000" cy="5042960"/>
          </a:xfrm>
        </p:spPr>
        <p:txBody>
          <a:bodyPr>
            <a:noAutofit/>
          </a:bodyPr>
          <a:lstStyle/>
          <a:p>
            <a:pPr algn="just">
              <a:buNone/>
            </a:pPr>
            <a:r>
              <a:rPr lang="en-US" sz="2000" dirty="0">
                <a:latin typeface="Times New Roman" panose="02020603050405020304" pitchFamily="18" charset="0"/>
                <a:cs typeface="Times New Roman" panose="02020603050405020304" pitchFamily="18" charset="0"/>
              </a:rPr>
              <a:t>Basic </a:t>
            </a:r>
            <a:r>
              <a:rPr lang="en-US" sz="2000" dirty="0" smtClean="0">
                <a:latin typeface="Times New Roman" panose="02020603050405020304" pitchFamily="18" charset="0"/>
                <a:cs typeface="Times New Roman" panose="02020603050405020304" pitchFamily="18" charset="0"/>
              </a:rPr>
              <a:t>Literature</a:t>
            </a:r>
            <a:endParaRPr lang="en-US" sz="2000" dirty="0">
              <a:latin typeface="Times New Roman" panose="02020603050405020304" pitchFamily="18" charset="0"/>
              <a:cs typeface="Times New Roman" panose="02020603050405020304" pitchFamily="18" charset="0"/>
            </a:endParaRPr>
          </a:p>
          <a:p>
            <a:pPr algn="just">
              <a:buNone/>
            </a:pPr>
            <a:r>
              <a:rPr lang="en-US" sz="2000" dirty="0">
                <a:latin typeface="Times New Roman" panose="02020603050405020304" pitchFamily="18" charset="0"/>
                <a:cs typeface="Times New Roman" panose="02020603050405020304" pitchFamily="18" charset="0"/>
              </a:rPr>
              <a:t>1. 	Case S. M., Swanson D. B. Constructing Written Test Questions for the Basic and Clinical Sciences. 3rd ed. Philadelphia : National Board of Medical Examiners (NBME), 2002. 181 p.</a:t>
            </a:r>
          </a:p>
          <a:p>
            <a:pPr algn="just">
              <a:buNone/>
            </a:pPr>
            <a:r>
              <a:rPr lang="en-US" sz="2000" dirty="0">
                <a:latin typeface="Times New Roman" panose="02020603050405020304" pitchFamily="18" charset="0"/>
                <a:cs typeface="Times New Roman" panose="02020603050405020304" pitchFamily="18" charset="0"/>
              </a:rPr>
              <a:t>2.	Douglas D. Assessing Languages for Specific Purposes. Cambridge : Cambridge University Press, 2000. 326 p.</a:t>
            </a:r>
          </a:p>
          <a:p>
            <a:pPr algn="just">
              <a:buNone/>
            </a:pPr>
            <a:r>
              <a:rPr lang="en-US" sz="2000" dirty="0">
                <a:latin typeface="Times New Roman" panose="02020603050405020304" pitchFamily="18" charset="0"/>
                <a:cs typeface="Times New Roman" panose="02020603050405020304" pitchFamily="18" charset="0"/>
              </a:rPr>
              <a:t>3.	</a:t>
            </a:r>
            <a:r>
              <a:rPr lang="en-US" sz="2000" dirty="0" err="1">
                <a:latin typeface="Times New Roman" panose="02020603050405020304" pitchFamily="18" charset="0"/>
                <a:cs typeface="Times New Roman" panose="02020603050405020304" pitchFamily="18" charset="0"/>
              </a:rPr>
              <a:t>Haladyna</a:t>
            </a:r>
            <a:r>
              <a:rPr lang="en-US" sz="2000" dirty="0">
                <a:latin typeface="Times New Roman" panose="02020603050405020304" pitchFamily="18" charset="0"/>
                <a:cs typeface="Times New Roman" panose="02020603050405020304" pitchFamily="18" charset="0"/>
              </a:rPr>
              <a:t> T. M., Rodriguez M. C. Developing and Validating Test Items. New York : </a:t>
            </a:r>
            <a:r>
              <a:rPr lang="en-US" sz="2000" dirty="0" err="1">
                <a:latin typeface="Times New Roman" panose="02020603050405020304" pitchFamily="18" charset="0"/>
                <a:cs typeface="Times New Roman" panose="02020603050405020304" pitchFamily="18" charset="0"/>
              </a:rPr>
              <a:t>Routledge</a:t>
            </a:r>
            <a:r>
              <a:rPr lang="en-US" sz="2000" dirty="0">
                <a:latin typeface="Times New Roman" panose="02020603050405020304" pitchFamily="18" charset="0"/>
                <a:cs typeface="Times New Roman" panose="02020603050405020304" pitchFamily="18" charset="0"/>
              </a:rPr>
              <a:t>, 2013. 416 p.</a:t>
            </a:r>
          </a:p>
          <a:p>
            <a:pPr algn="just">
              <a:buNone/>
            </a:pPr>
            <a:r>
              <a:rPr lang="en-US" sz="2000" dirty="0">
                <a:latin typeface="Times New Roman" panose="02020603050405020304" pitchFamily="18" charset="0"/>
                <a:cs typeface="Times New Roman" panose="02020603050405020304" pitchFamily="18" charset="0"/>
              </a:rPr>
              <a:t>4.	O’Neill P. Language Proficiency in Medical Education. London : Palgrave Macmillan, 2019. 215 p.</a:t>
            </a:r>
          </a:p>
          <a:p>
            <a:pPr algn="just">
              <a:buNone/>
            </a:pPr>
            <a:r>
              <a:rPr lang="en-US" sz="2000" dirty="0">
                <a:latin typeface="Times New Roman" panose="02020603050405020304" pitchFamily="18" charset="0"/>
                <a:cs typeface="Times New Roman" panose="02020603050405020304" pitchFamily="18" charset="0"/>
              </a:rPr>
              <a:t>5.	Brooks M. L., Brooks D. L. Exploring Medical Language: A Student-Directed Approach. 11th ed. St. Louis : Elsevier, 2021. 640 p.</a:t>
            </a:r>
          </a:p>
          <a:p>
            <a:pPr algn="just">
              <a:buNone/>
            </a:pPr>
            <a:r>
              <a:rPr lang="en-US" sz="2000" dirty="0">
                <a:latin typeface="Times New Roman" panose="02020603050405020304" pitchFamily="18" charset="0"/>
                <a:cs typeface="Times New Roman" panose="02020603050405020304" pitchFamily="18" charset="0"/>
              </a:rPr>
              <a:t>6.	Testing Board of the Ministry of Health of Ukraine. Official KROK 1 Examination Booklets (Medicine/Stomatology/Pharmacy). Kyiv: Center for Testing.</a:t>
            </a:r>
          </a:p>
          <a:p>
            <a:pPr>
              <a:buNone/>
            </a:pPr>
            <a:endParaRPr lang="ru-RU"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7139136" cy="1072761"/>
          </a:xfrm>
        </p:spPr>
        <p:txBody>
          <a:bodyPr>
            <a:normAutofit fontScale="90000"/>
          </a:bodyPr>
          <a:lstStyle/>
          <a:p>
            <a:pPr algn="ctr"/>
            <a:r>
              <a:rPr lang="uk-UA" sz="3400" dirty="0" smtClean="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t/>
            </a:r>
            <a:br>
              <a:rPr lang="uk-UA" sz="3400" dirty="0" smtClean="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br>
            <a:r>
              <a:rPr lang="uk-UA" sz="34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t/>
            </a:r>
            <a:br>
              <a:rPr lang="uk-UA" sz="34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br>
            <a:r>
              <a:rPr lang="en-US" sz="3400" dirty="0" smtClean="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t>Additional Literature</a:t>
            </a:r>
            <a:br>
              <a:rPr lang="en-US" sz="3400" dirty="0" smtClean="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br>
            <a:r>
              <a:rPr lang="en-US" dirty="0" smtClean="0"/>
              <a:t> </a:t>
            </a:r>
            <a:endParaRPr lang="ru-RU" dirty="0"/>
          </a:p>
        </p:txBody>
      </p:sp>
      <p:sp>
        <p:nvSpPr>
          <p:cNvPr id="3" name="Содержимое 2"/>
          <p:cNvSpPr>
            <a:spLocks noGrp="1"/>
          </p:cNvSpPr>
          <p:nvPr>
            <p:ph idx="1"/>
          </p:nvPr>
        </p:nvSpPr>
        <p:spPr>
          <a:xfrm>
            <a:off x="457200" y="1196752"/>
            <a:ext cx="7239000" cy="5258984"/>
          </a:xfrm>
        </p:spPr>
        <p:txBody>
          <a:bodyPr>
            <a:noAutofit/>
          </a:bodyPr>
          <a:lstStyle/>
          <a:p>
            <a:pPr marL="0" lvl="0" indent="0" algn="just">
              <a:lnSpc>
                <a:spcPct val="107000"/>
              </a:lnSpc>
              <a:spcAft>
                <a:spcPts val="800"/>
              </a:spcAft>
              <a:buNone/>
              <a:tabLst>
                <a:tab pos="457200" algn="l"/>
              </a:tabLst>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1. Downing </a:t>
            </a:r>
            <a:r>
              <a:rPr lang="en-US" sz="2400" dirty="0">
                <a:latin typeface="Times New Roman" panose="02020603050405020304" pitchFamily="18" charset="0"/>
                <a:ea typeface="Calibri" panose="020F0502020204030204" pitchFamily="34" charset="0"/>
                <a:cs typeface="Times New Roman" panose="02020603050405020304" pitchFamily="18" charset="0"/>
              </a:rPr>
              <a:t>S. M. The impact of item flawing on test item statistics in medical education. </a:t>
            </a:r>
            <a:r>
              <a:rPr lang="en-US" sz="2400" i="1" dirty="0">
                <a:latin typeface="Times New Roman" panose="02020603050405020304" pitchFamily="18" charset="0"/>
                <a:ea typeface="Calibri" panose="020F0502020204030204" pitchFamily="34" charset="0"/>
                <a:cs typeface="Times New Roman" panose="02020603050405020304" pitchFamily="18" charset="0"/>
              </a:rPr>
              <a:t>Medical Education</a:t>
            </a:r>
            <a:r>
              <a:rPr lang="en-US" sz="2400" dirty="0">
                <a:latin typeface="Times New Roman" panose="02020603050405020304" pitchFamily="18" charset="0"/>
                <a:ea typeface="Calibri" panose="020F0502020204030204" pitchFamily="34" charset="0"/>
                <a:cs typeface="Times New Roman" panose="02020603050405020304" pitchFamily="18" charset="0"/>
              </a:rPr>
              <a:t>. 2005. Vol. 39, No. 7. P. 689–695.</a:t>
            </a:r>
            <a:endParaRPr lang="ru-RU" sz="24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07000"/>
              </a:lnSpc>
              <a:spcAft>
                <a:spcPts val="800"/>
              </a:spcAft>
              <a:buNone/>
              <a:tabLst>
                <a:tab pos="457200" algn="l"/>
              </a:tabLst>
            </a:pPr>
            <a:r>
              <a:rPr lang="en-US" sz="2400" i="1" dirty="0" smtClean="0">
                <a:latin typeface="Times New Roman" panose="02020603050405020304" pitchFamily="18" charset="0"/>
                <a:ea typeface="Calibri" panose="020F0502020204030204" pitchFamily="34" charset="0"/>
                <a:cs typeface="Times New Roman" panose="02020603050405020304" pitchFamily="18" charset="0"/>
              </a:rPr>
              <a:t>2. Regulations </a:t>
            </a:r>
            <a:r>
              <a:rPr lang="en-US" sz="2400" i="1" dirty="0">
                <a:latin typeface="Times New Roman" panose="02020603050405020304" pitchFamily="18" charset="0"/>
                <a:ea typeface="Calibri" panose="020F0502020204030204" pitchFamily="34" charset="0"/>
                <a:cs typeface="Times New Roman" panose="02020603050405020304" pitchFamily="18" charset="0"/>
              </a:rPr>
              <a:t>on the procedure for conducting of integrated exams </a:t>
            </a:r>
            <a:r>
              <a:rPr lang="en-US" sz="2400" i="1" dirty="0" err="1">
                <a:latin typeface="Times New Roman" panose="02020603050405020304" pitchFamily="18" charset="0"/>
                <a:ea typeface="Calibri" panose="020F0502020204030204" pitchFamily="34" charset="0"/>
                <a:cs typeface="Times New Roman" panose="02020603050405020304" pitchFamily="18" charset="0"/>
              </a:rPr>
              <a:t>Krok</a:t>
            </a:r>
            <a:r>
              <a:rPr lang="en-US" sz="2400" i="1" dirty="0">
                <a:latin typeface="Times New Roman" panose="02020603050405020304" pitchFamily="18" charset="0"/>
                <a:ea typeface="Calibri" panose="020F0502020204030204" pitchFamily="34" charset="0"/>
                <a:cs typeface="Times New Roman" panose="02020603050405020304" pitchFamily="18" charset="0"/>
              </a:rPr>
              <a:t> 1, 2</a:t>
            </a:r>
            <a:r>
              <a:rPr lang="en-US" sz="2400" dirty="0">
                <a:latin typeface="Times New Roman" panose="02020603050405020304" pitchFamily="18" charset="0"/>
                <a:ea typeface="Calibri" panose="020F0502020204030204" pitchFamily="34" charset="0"/>
                <a:cs typeface="Times New Roman" panose="02020603050405020304" pitchFamily="18" charset="0"/>
              </a:rPr>
              <a:t> / Ministry of Health of Ukraine, Testing Board. Kyiv, 2023.</a:t>
            </a:r>
            <a:endParaRPr lang="ru-RU" sz="24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07000"/>
              </a:lnSpc>
              <a:spcAft>
                <a:spcPts val="800"/>
              </a:spcAft>
              <a:buNone/>
              <a:tabLst>
                <a:tab pos="457200" algn="l"/>
              </a:tabLst>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3. </a:t>
            </a:r>
            <a:r>
              <a:rPr lang="en-US" sz="2400" dirty="0" err="1" smtClean="0">
                <a:latin typeface="Times New Roman" panose="02020603050405020304" pitchFamily="18" charset="0"/>
                <a:ea typeface="Calibri" panose="020F0502020204030204" pitchFamily="34" charset="0"/>
                <a:cs typeface="Times New Roman" panose="02020603050405020304" pitchFamily="18" charset="0"/>
              </a:rPr>
              <a:t>Hawkey</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R</a:t>
            </a:r>
            <a:r>
              <a:rPr lang="en-US" sz="2400" b="1" dirty="0">
                <a:latin typeface="Times New Roman" panose="02020603050405020304" pitchFamily="18" charset="0"/>
                <a:ea typeface="Calibri" panose="020F0502020204030204" pitchFamily="34" charset="0"/>
                <a:cs typeface="Times New Roman" panose="02020603050405020304" pitchFamily="18" charset="0"/>
              </a:rPr>
              <a:t>.</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i="1" dirty="0">
                <a:latin typeface="Times New Roman" panose="02020603050405020304" pitchFamily="18" charset="0"/>
                <a:ea typeface="Calibri" panose="020F0502020204030204" pitchFamily="34" charset="0"/>
                <a:cs typeface="Times New Roman" panose="02020603050405020304" pitchFamily="18" charset="0"/>
              </a:rPr>
              <a:t>A Modular Approach to Testing English Language Skills</a:t>
            </a:r>
            <a:r>
              <a:rPr lang="en-US" sz="2400" dirty="0">
                <a:latin typeface="Times New Roman" panose="02020603050405020304" pitchFamily="18" charset="0"/>
                <a:ea typeface="Calibri" panose="020F0502020204030204" pitchFamily="34" charset="0"/>
                <a:cs typeface="Times New Roman" panose="02020603050405020304" pitchFamily="18" charset="0"/>
              </a:rPr>
              <a:t>. Cambridge : Cambridge University Press, 2004. 252 p.</a:t>
            </a:r>
            <a:endParaRPr lang="ru-RU" sz="24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07000"/>
              </a:lnSpc>
              <a:spcAft>
                <a:spcPts val="800"/>
              </a:spcAft>
              <a:buNone/>
              <a:tabLst>
                <a:tab pos="457200" algn="l"/>
              </a:tabLst>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4. </a:t>
            </a:r>
            <a:r>
              <a:rPr lang="en-US" sz="2400" dirty="0" err="1" smtClean="0">
                <a:latin typeface="Times New Roman" panose="02020603050405020304" pitchFamily="18" charset="0"/>
                <a:ea typeface="Calibri" panose="020F0502020204030204" pitchFamily="34" charset="0"/>
                <a:cs typeface="Times New Roman" panose="02020603050405020304" pitchFamily="18" charset="0"/>
              </a:rPr>
              <a:t>Paniagua</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M., </a:t>
            </a:r>
            <a:r>
              <a:rPr lang="en-US" sz="2400" dirty="0" err="1">
                <a:latin typeface="Times New Roman" panose="02020603050405020304" pitchFamily="18" charset="0"/>
                <a:ea typeface="Calibri" panose="020F0502020204030204" pitchFamily="34" charset="0"/>
                <a:cs typeface="Times New Roman" panose="02020603050405020304" pitchFamily="18" charset="0"/>
              </a:rPr>
              <a:t>Swygert</a:t>
            </a:r>
            <a:r>
              <a:rPr lang="en-US" sz="2400" dirty="0">
                <a:latin typeface="Times New Roman" panose="02020603050405020304" pitchFamily="18" charset="0"/>
                <a:ea typeface="Calibri" panose="020F0502020204030204" pitchFamily="34" charset="0"/>
                <a:cs typeface="Times New Roman" panose="02020603050405020304" pitchFamily="18" charset="0"/>
              </a:rPr>
              <a:t> K. </a:t>
            </a:r>
            <a:r>
              <a:rPr lang="en-US" sz="2400" i="1" dirty="0">
                <a:latin typeface="Times New Roman" panose="02020603050405020304" pitchFamily="18" charset="0"/>
                <a:ea typeface="Calibri" panose="020F0502020204030204" pitchFamily="34" charset="0"/>
                <a:cs typeface="Times New Roman" panose="02020603050405020304" pitchFamily="18" charset="0"/>
              </a:rPr>
              <a:t>Clinical Science Item-Writing Guide</a:t>
            </a:r>
            <a:r>
              <a:rPr lang="en-US" sz="2400" dirty="0">
                <a:latin typeface="Times New Roman" panose="02020603050405020304" pitchFamily="18" charset="0"/>
                <a:ea typeface="Calibri" panose="020F0502020204030204" pitchFamily="34" charset="0"/>
                <a:cs typeface="Times New Roman" panose="02020603050405020304" pitchFamily="18" charset="0"/>
              </a:rPr>
              <a:t>. Philadelphia : National Board of Medical Examiners, 2016. </a:t>
            </a:r>
            <a:r>
              <a:rPr lang="ru-RU" sz="2400" dirty="0">
                <a:latin typeface="Times New Roman" panose="02020603050405020304" pitchFamily="18" charset="0"/>
                <a:ea typeface="Calibri" panose="020F0502020204030204" pitchFamily="34" charset="0"/>
                <a:cs typeface="Times New Roman" panose="02020603050405020304" pitchFamily="18" charset="0"/>
              </a:rPr>
              <a:t>76 p.</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397</TotalTime>
  <Words>1467</Words>
  <Application>Microsoft Office PowerPoint</Application>
  <PresentationFormat>Экран (4:3)</PresentationFormat>
  <Paragraphs>131</Paragraphs>
  <Slides>17</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17</vt:i4>
      </vt:variant>
    </vt:vector>
  </HeadingPairs>
  <TitlesOfParts>
    <vt:vector size="26" baseType="lpstr">
      <vt:lpstr>Arial</vt:lpstr>
      <vt:lpstr>Arial Narrow</vt:lpstr>
      <vt:lpstr>Calibri</vt:lpstr>
      <vt:lpstr>Symbol</vt:lpstr>
      <vt:lpstr>Times New Roman</vt:lpstr>
      <vt:lpstr>Trebuchet MS</vt:lpstr>
      <vt:lpstr>Wingdings</vt:lpstr>
      <vt:lpstr>Wingdings 2</vt:lpstr>
      <vt:lpstr>Изящная</vt:lpstr>
      <vt:lpstr>    Вінницький національний медичний університет ім.М.І.пирогова  кафедра філології</vt:lpstr>
      <vt:lpstr>Learning Objectives</vt:lpstr>
      <vt:lpstr>Understanding the Assessment Objectives</vt:lpstr>
      <vt:lpstr>Purpose and Specificity of the KROK 1 Exam (English Version)</vt:lpstr>
      <vt:lpstr>Types of test tasks (MCQs, clinical vignettes)</vt:lpstr>
      <vt:lpstr>Structure of a Clinical Scenario</vt:lpstr>
      <vt:lpstr>Typical Language Patterns in Question Formulations</vt:lpstr>
      <vt:lpstr>Key Verb Constructions in Stem Questions</vt:lpstr>
      <vt:lpstr>Language Markers of the Question Focus</vt:lpstr>
      <vt:lpstr>The Role of Context in Task Comprehension</vt:lpstr>
      <vt:lpstr>An example of context analysis </vt:lpstr>
      <vt:lpstr>Linguistic vs. Content Complexity</vt:lpstr>
      <vt:lpstr>Initial Reading Strategies for Test Task</vt:lpstr>
      <vt:lpstr>Typical Errors in Interpretation of Formulations</vt:lpstr>
      <vt:lpstr>SUMMARY</vt:lpstr>
      <vt:lpstr>Recommended Literature</vt:lpstr>
      <vt:lpstr>  Additional Literature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Вінницький національний медичний університет ім.М.І.пирогова  кафедра філології</dc:title>
  <dc:creator>Alla</dc:creator>
  <cp:lastModifiedBy>Admin</cp:lastModifiedBy>
  <cp:revision>45</cp:revision>
  <dcterms:created xsi:type="dcterms:W3CDTF">2026-06-25T21:12:49Z</dcterms:created>
  <dcterms:modified xsi:type="dcterms:W3CDTF">2026-07-06T11:03:51Z</dcterms:modified>
</cp:coreProperties>
</file>