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67" r:id="rId18"/>
    <p:sldId id="26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33392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СПЕЦІАЛЬНІСТЬ і2 </a:t>
            </a:r>
            <a:r>
              <a:rPr lang="uk-UA" sz="2000" dirty="0" err="1" smtClean="0">
                <a:latin typeface="Arial Narrow" pitchFamily="34" charset="0"/>
              </a:rPr>
              <a:t>“мЕДИЦИНА”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394022" cy="2625440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uk-UA" sz="123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Тема лекції №4</a:t>
            </a:r>
          </a:p>
          <a:p>
            <a:pPr algn="ctr"/>
            <a:r>
              <a:rPr lang="uk-UA" sz="123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 </a:t>
            </a:r>
            <a:r>
              <a:rPr lang="en-US" sz="9000" b="1" dirty="0" smtClean="0">
                <a:latin typeface="Arial Narrow" pitchFamily="34" charset="0"/>
              </a:rPr>
              <a:t>Academic Vocabulary and Grammar of Scientific Writing </a:t>
            </a:r>
            <a:r>
              <a:rPr lang="en-US" sz="18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endParaRPr lang="uk-UA" sz="12300" b="1" dirty="0" smtClean="0">
              <a:solidFill>
                <a:schemeClr val="tx2">
                  <a:lumMod val="20000"/>
                  <a:lumOff val="80000"/>
                </a:schemeClr>
              </a:solidFill>
              <a:latin typeface="Arial Narrow" pitchFamily="34" charset="0"/>
            </a:endParaRPr>
          </a:p>
          <a:p>
            <a:pPr algn="just"/>
            <a:endParaRPr lang="uk-UA" dirty="0" smtClean="0"/>
          </a:p>
          <a:p>
            <a:r>
              <a:rPr lang="uk-UA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Learning Objectives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After this lecture you will be able to: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distinguish academic vocabulary from general English;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use formal scientific expressions appropriately;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recognize common grammatical patterns in research writing;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avoid frequent language mistakes in scientific texts;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improve clarity, precision and objectivity in academic writing.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Why Does Academic Language Matter?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000" b="1" dirty="0" smtClean="0"/>
              <a:t>General English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Scientists looked at patients.</a:t>
            </a:r>
          </a:p>
          <a:p>
            <a:pPr>
              <a:buNone/>
            </a:pPr>
            <a:r>
              <a:rPr lang="en-US" sz="2000" dirty="0" smtClean="0"/>
              <a:t>↓</a:t>
            </a:r>
          </a:p>
          <a:p>
            <a:pPr>
              <a:buNone/>
            </a:pPr>
            <a:r>
              <a:rPr lang="en-US" sz="2000" b="1" dirty="0" smtClean="0"/>
              <a:t>Academic English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The researchers examined 250 patients participating in the study.</a:t>
            </a:r>
          </a:p>
          <a:p>
            <a:pPr>
              <a:buNone/>
            </a:pPr>
            <a:r>
              <a:rPr lang="en-US" sz="2000" dirty="0" smtClean="0"/>
              <a:t>↓</a:t>
            </a:r>
          </a:p>
          <a:p>
            <a:pPr>
              <a:buNone/>
            </a:pPr>
            <a:r>
              <a:rPr lang="en-US" sz="2000" b="1" dirty="0" smtClean="0"/>
              <a:t>Professional Scientific English</a:t>
            </a:r>
            <a:endParaRPr lang="en-US" sz="2000" dirty="0" smtClean="0"/>
          </a:p>
          <a:p>
            <a:pPr>
              <a:buNone/>
            </a:pPr>
            <a:r>
              <a:rPr lang="en-US" sz="2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total of 250 participants were enrolled in the study and subsequently underwent clinical examination.</a:t>
            </a:r>
          </a:p>
          <a:p>
            <a:pPr algn="ctr">
              <a:buNone/>
            </a:pPr>
            <a:r>
              <a:rPr lang="en-US" sz="2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Academic English is characterized by</a:t>
            </a:r>
          </a:p>
          <a:p>
            <a:pPr algn="ctr">
              <a:buFont typeface="Wingdings" pitchFamily="2" charset="2"/>
              <a:buChar char="Ø"/>
            </a:pPr>
            <a:r>
              <a:rPr lang="en-US" sz="2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precision </a:t>
            </a:r>
          </a:p>
          <a:p>
            <a:pPr algn="ctr">
              <a:buFont typeface="Wingdings" pitchFamily="2" charset="2"/>
              <a:buChar char="Ø"/>
            </a:pPr>
            <a:r>
              <a:rPr lang="en-US" sz="2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objectivity </a:t>
            </a:r>
          </a:p>
          <a:p>
            <a:pPr algn="ctr">
              <a:buFont typeface="Wingdings" pitchFamily="2" charset="2"/>
              <a:buChar char="Ø"/>
            </a:pPr>
            <a:r>
              <a:rPr lang="en-US" sz="2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clarity </a:t>
            </a:r>
          </a:p>
          <a:p>
            <a:pPr algn="ctr">
              <a:buFont typeface="Wingdings" pitchFamily="2" charset="2"/>
              <a:buChar char="Ø"/>
            </a:pPr>
            <a:r>
              <a:rPr lang="en-US" sz="2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conciseness </a:t>
            </a:r>
          </a:p>
          <a:p>
            <a:pPr algn="ctr">
              <a:buFont typeface="Wingdings" pitchFamily="2" charset="2"/>
              <a:buChar char="Ø"/>
            </a:pPr>
            <a:r>
              <a:rPr lang="en-US" sz="2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evidence-based language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Academic Vocabulary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General English</a:t>
            </a:r>
          </a:p>
          <a:p>
            <a:r>
              <a:rPr lang="en-US" dirty="0" smtClean="0"/>
              <a:t>get </a:t>
            </a:r>
          </a:p>
          <a:p>
            <a:r>
              <a:rPr lang="en-US" dirty="0" smtClean="0"/>
              <a:t>find </a:t>
            </a:r>
          </a:p>
          <a:p>
            <a:r>
              <a:rPr lang="en-US" dirty="0" smtClean="0"/>
              <a:t>show </a:t>
            </a:r>
          </a:p>
          <a:p>
            <a:r>
              <a:rPr lang="en-US" dirty="0" smtClean="0"/>
              <a:t>use </a:t>
            </a:r>
          </a:p>
          <a:p>
            <a:r>
              <a:rPr lang="en-US" dirty="0" smtClean="0"/>
              <a:t>help </a:t>
            </a:r>
          </a:p>
          <a:p>
            <a:r>
              <a:rPr lang="en-US" dirty="0" smtClean="0"/>
              <a:t>think </a:t>
            </a:r>
          </a:p>
          <a:p>
            <a:pPr>
              <a:buNone/>
            </a:pPr>
            <a:r>
              <a:rPr lang="en-US" b="1" dirty="0" smtClean="0"/>
              <a:t>Academic vocabulary improves</a:t>
            </a:r>
            <a:endParaRPr lang="en-US" dirty="0" smtClean="0"/>
          </a:p>
          <a:p>
            <a:r>
              <a:rPr lang="en-US" dirty="0" smtClean="0"/>
              <a:t>credibility </a:t>
            </a:r>
          </a:p>
          <a:p>
            <a:r>
              <a:rPr lang="en-US" dirty="0" smtClean="0"/>
              <a:t>professionalism </a:t>
            </a:r>
          </a:p>
          <a:p>
            <a:r>
              <a:rPr lang="en-US" dirty="0" smtClean="0"/>
              <a:t>readability </a:t>
            </a:r>
          </a:p>
          <a:p>
            <a:r>
              <a:rPr lang="en-US" dirty="0" smtClean="0"/>
              <a:t>international publication quality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Academic English</a:t>
            </a:r>
          </a:p>
          <a:p>
            <a:r>
              <a:rPr lang="en-US" dirty="0" smtClean="0"/>
              <a:t>obtain </a:t>
            </a:r>
          </a:p>
          <a:p>
            <a:r>
              <a:rPr lang="en-US" dirty="0" smtClean="0"/>
              <a:t>identify </a:t>
            </a:r>
          </a:p>
          <a:p>
            <a:r>
              <a:rPr lang="en-US" dirty="0" smtClean="0"/>
              <a:t>demonstrate </a:t>
            </a:r>
          </a:p>
          <a:p>
            <a:r>
              <a:rPr lang="en-US" dirty="0" smtClean="0"/>
              <a:t>employ </a:t>
            </a:r>
          </a:p>
          <a:p>
            <a:r>
              <a:rPr lang="en-US" dirty="0" smtClean="0"/>
              <a:t>facilitate </a:t>
            </a:r>
          </a:p>
          <a:p>
            <a:r>
              <a:rPr lang="en-US" dirty="0" smtClean="0"/>
              <a:t>Assume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Academic Word List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55000" lnSpcReduction="20000"/>
          </a:bodyPr>
          <a:lstStyle/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Academic Word List contains approximately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word families frequently used across academic disciplines.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Examples:</a:t>
            </a:r>
          </a:p>
          <a:p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analyse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approach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assess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assume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benefit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concept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context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define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derive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distribute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environment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establish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evidence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factor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function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indicate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interpret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issue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method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occur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period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process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require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research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respond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significant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theory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valid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Variable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29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These </a:t>
            </a:r>
            <a:r>
              <a:rPr lang="en-US" sz="29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words appear in almost every scientific article.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Essential Academic Verbs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Researchers rarely write: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We looked at...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Instead they write: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investigate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examine </a:t>
            </a:r>
          </a:p>
          <a:p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analyse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evaluate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identify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compare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demonstrate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observe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assess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determine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reveal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indicate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suggest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conclude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Examples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This study investigates...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results indicate...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Our findings suggest...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Academic Collocations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Certain words naturally occur together.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Examples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conduct research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collect data</a:t>
            </a:r>
          </a:p>
          <a:p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analyse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results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draw conclusions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provide evidence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perform an experiment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obtain informed consent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review literature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present findings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publish results</a:t>
            </a:r>
          </a:p>
          <a:p>
            <a:pPr>
              <a:buNone/>
            </a:pPr>
            <a:r>
              <a:rPr lang="uk-UA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  <a:r>
              <a:rPr lang="en-US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Using </a:t>
            </a:r>
            <a:r>
              <a:rPr lang="en-US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correct collocations makes writing sound </a:t>
            </a:r>
            <a:r>
              <a:rPr lang="en-US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professional</a:t>
            </a:r>
            <a:r>
              <a:rPr lang="uk-UA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  <a:endParaRPr lang="en-US" b="1" u="sng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Grammar of Scientific Writing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Scientific English prefers: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Present Simple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Past Simple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Present Perfect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Passive Voice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Modal verbs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Complex noun phrases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Each tense has a specific function.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Tenses in Research </a:t>
            </a:r>
            <a:r>
              <a:rPr lang="en-US" dirty="0" smtClean="0"/>
              <a:t>Articles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Present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Simple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accepted knowledge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Water boils at 100°C.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Diabetes is a chronic disease.</a:t>
            </a:r>
          </a:p>
          <a:p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Past Simple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methods and completed research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Twenty patients participated.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Blood samples were collected.</a:t>
            </a:r>
          </a:p>
          <a:p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Present Perfect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previous research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Many studies have investigated obesity.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4572000" y="1772816"/>
            <a:ext cx="3600400" cy="237626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Present Simple → accepted facts </a:t>
            </a:r>
            <a:endParaRPr lang="en-US" dirty="0" smtClean="0"/>
          </a:p>
          <a:p>
            <a:pPr algn="ctr"/>
            <a:r>
              <a:rPr lang="en-US" dirty="0" smtClean="0"/>
              <a:t>Past </a:t>
            </a:r>
            <a:r>
              <a:rPr lang="en-US" dirty="0" smtClean="0"/>
              <a:t>Simple → completed research Present Perfect → previous studies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Passive Voice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Scientific writing focuses on the research—not the researcher.</a:t>
            </a:r>
          </a:p>
          <a:p>
            <a:pPr algn="just">
              <a:buNone/>
            </a:pPr>
            <a:r>
              <a:rPr lang="en-US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Instead of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We measured blood pressure.</a:t>
            </a:r>
          </a:p>
          <a:p>
            <a:pPr algn="just">
              <a:buNone/>
            </a:pPr>
            <a:r>
              <a:rPr lang="en-US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Scientists usually write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Blood pressure was measured.</a:t>
            </a:r>
          </a:p>
          <a:p>
            <a:pPr algn="just">
              <a:buNone/>
            </a:pPr>
            <a:r>
              <a:rPr lang="en-US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More examples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Samples were collected.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Data were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analysed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experiment was repeated.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questionnaire was administered.</a:t>
            </a:r>
          </a:p>
          <a:p>
            <a:pPr algn="just">
              <a:buNone/>
            </a:pPr>
            <a:r>
              <a:rPr lang="en-US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Passive voice makes writing more objective.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4716016" y="1844824"/>
            <a:ext cx="3384376" cy="367240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b="1" dirty="0" smtClean="0"/>
              <a:t>Is the researcher important?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b="1" dirty="0" smtClean="0"/>
              <a:t>no</a:t>
            </a:r>
            <a:r>
              <a:rPr lang="en-US" dirty="0" smtClean="0"/>
              <a:t>, use Passive Voice.</a:t>
            </a:r>
          </a:p>
          <a:p>
            <a:r>
              <a:rPr lang="en-US" dirty="0" smtClean="0"/>
              <a:t>Example:</a:t>
            </a:r>
          </a:p>
          <a:p>
            <a:r>
              <a:rPr lang="en-US" dirty="0" smtClean="0"/>
              <a:t>Researchers </a:t>
            </a:r>
            <a:r>
              <a:rPr lang="en-US" dirty="0" err="1" smtClean="0"/>
              <a:t>analysed</a:t>
            </a:r>
            <a:r>
              <a:rPr lang="en-US" dirty="0" smtClean="0"/>
              <a:t> the data.</a:t>
            </a:r>
          </a:p>
          <a:p>
            <a:r>
              <a:rPr lang="en-US" dirty="0" smtClean="0"/>
              <a:t>↓</a:t>
            </a:r>
          </a:p>
          <a:p>
            <a:r>
              <a:rPr lang="en-US" dirty="0" smtClean="0"/>
              <a:t>The data were </a:t>
            </a:r>
            <a:r>
              <a:rPr lang="en-US" dirty="0" err="1" smtClean="0"/>
              <a:t>analysed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Hedging Language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Scientists rarely claim absolute certainty.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Instead they soften statements.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Examples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may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might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can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could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appear to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seem to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likely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suggest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indicate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possible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Example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This treatment cures cancer.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This treatment may improve patient outcomes.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Linking Words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Good scientific writing is logical.</a:t>
            </a:r>
          </a:p>
          <a:p>
            <a:pPr>
              <a:buNone/>
            </a:pPr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Addition</a:t>
            </a:r>
          </a:p>
          <a:p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furthermore</a:t>
            </a:r>
          </a:p>
          <a:p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moreover</a:t>
            </a:r>
          </a:p>
          <a:p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addition</a:t>
            </a:r>
          </a:p>
          <a:p>
            <a:pPr>
              <a:buNone/>
            </a:pPr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Comparison</a:t>
            </a:r>
          </a:p>
          <a:p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similarly</a:t>
            </a:r>
          </a:p>
          <a:p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likewise</a:t>
            </a:r>
          </a:p>
          <a:p>
            <a:pPr>
              <a:buNone/>
            </a:pPr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Contrast</a:t>
            </a:r>
          </a:p>
          <a:p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however</a:t>
            </a:r>
          </a:p>
          <a:p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whereas</a:t>
            </a:r>
          </a:p>
          <a:p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nevertheless</a:t>
            </a:r>
          </a:p>
          <a:p>
            <a:pPr>
              <a:buNone/>
            </a:pPr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Cause</a:t>
            </a:r>
          </a:p>
          <a:p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therefore</a:t>
            </a:r>
          </a:p>
          <a:p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thus</a:t>
            </a:r>
          </a:p>
          <a:p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consequently</a:t>
            </a:r>
          </a:p>
          <a:p>
            <a:pPr>
              <a:buNone/>
            </a:pPr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Example</a:t>
            </a:r>
          </a:p>
          <a:p>
            <a:pPr>
              <a:buNone/>
            </a:pPr>
            <a:r>
              <a:rPr lang="en-US" sz="6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treatment was effective. However, further studies are required.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Typical Structure of Scientific Sentences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Purpose</a:t>
            </a:r>
          </a:p>
          <a:p>
            <a:pPr algn="just"/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↓</a:t>
            </a:r>
          </a:p>
          <a:p>
            <a:pPr algn="just"/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Method</a:t>
            </a:r>
          </a:p>
          <a:p>
            <a:pPr algn="just"/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↓</a:t>
            </a:r>
          </a:p>
          <a:p>
            <a:pPr algn="just"/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</a:p>
          <a:p>
            <a:pPr algn="just"/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↓</a:t>
            </a:r>
          </a:p>
          <a:p>
            <a:pPr algn="just"/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Interpretation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Example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This study investigated the effects of exercise on blood pressure. Data were collected from 120 patients. Significant improvements were observed. These findings suggest that regular exercise may reduce hypertension.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Before and After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Informal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We looked at lots of patients and found that exercise helped.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Academic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study examined 250 patients. The results demonstrated that regular physical activity significantly improved cardiovascular health.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Common Mistakes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❌ emotional language</a:t>
            </a:r>
          </a:p>
          <a:p>
            <a:pPr>
              <a:buNone/>
            </a:pPr>
            <a:r>
              <a:rPr lang="en-US" dirty="0" smtClean="0"/>
              <a:t>❌ contractions</a:t>
            </a:r>
          </a:p>
          <a:p>
            <a:pPr>
              <a:buNone/>
            </a:pPr>
            <a:r>
              <a:rPr lang="en-US" dirty="0" smtClean="0"/>
              <a:t>❌ personal opinions</a:t>
            </a:r>
          </a:p>
          <a:p>
            <a:pPr>
              <a:buNone/>
            </a:pPr>
            <a:r>
              <a:rPr lang="en-US" dirty="0" smtClean="0"/>
              <a:t>❌ very short </a:t>
            </a:r>
            <a:r>
              <a:rPr lang="en-US" dirty="0" smtClean="0"/>
              <a:t>sentences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❌ repetition</a:t>
            </a:r>
          </a:p>
          <a:p>
            <a:pPr>
              <a:buNone/>
            </a:pPr>
            <a:r>
              <a:rPr lang="en-US" dirty="0" smtClean="0"/>
              <a:t>❌ informal vocabulary</a:t>
            </a:r>
          </a:p>
          <a:p>
            <a:pPr>
              <a:buNone/>
            </a:pPr>
            <a:r>
              <a:rPr lang="en-US" u="sng" dirty="0" smtClean="0"/>
              <a:t>Instead use</a:t>
            </a:r>
          </a:p>
          <a:p>
            <a:pPr>
              <a:buNone/>
            </a:pPr>
            <a:r>
              <a:rPr lang="en-US" dirty="0" smtClean="0"/>
              <a:t>✔ precise terminology</a:t>
            </a:r>
          </a:p>
          <a:p>
            <a:pPr>
              <a:buNone/>
            </a:pPr>
            <a:r>
              <a:rPr lang="en-US" dirty="0" smtClean="0"/>
              <a:t>✔ formal expressions</a:t>
            </a:r>
          </a:p>
          <a:p>
            <a:pPr>
              <a:buNone/>
            </a:pPr>
            <a:r>
              <a:rPr lang="en-US" dirty="0" smtClean="0"/>
              <a:t>✔ evidence</a:t>
            </a:r>
          </a:p>
          <a:p>
            <a:pPr>
              <a:buNone/>
            </a:pPr>
            <a:r>
              <a:rPr lang="en-US" dirty="0" smtClean="0"/>
              <a:t>✔ logical connectors</a:t>
            </a:r>
          </a:p>
          <a:p>
            <a:pPr>
              <a:buNone/>
            </a:pPr>
            <a:r>
              <a:rPr lang="en-US" dirty="0" smtClean="0"/>
              <a:t>✔ objective tone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Activity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Improve </a:t>
            </a:r>
            <a:r>
              <a:rPr lang="en-US" dirty="0" smtClean="0"/>
              <a:t>the following sentences.</a:t>
            </a:r>
          </a:p>
          <a:p>
            <a:r>
              <a:rPr lang="en-US" dirty="0" smtClean="0"/>
              <a:t>We looked at the data carefully. </a:t>
            </a:r>
          </a:p>
          <a:p>
            <a:r>
              <a:rPr lang="en-US" dirty="0" smtClean="0"/>
              <a:t>We found something interesting. </a:t>
            </a:r>
          </a:p>
          <a:p>
            <a:r>
              <a:rPr lang="en-US" dirty="0" smtClean="0"/>
              <a:t>The medicine worked really well.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Recommended Reading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Bailey S. 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Academic Writing for International Students of Medicine and Health 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Sciences.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Wallwork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A. 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English for Writing Research Papers.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McCarthy M., 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O'Dell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F. 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Academic Vocabulary in Use.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Murphy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R. 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English Grammar in Use.</a:t>
            </a:r>
            <a:endParaRPr lang="uk-UA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pPr>
              <a:buNone/>
            </a:pPr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en-US" sz="2400" dirty="0" smtClean="0">
              <a:latin typeface="Bahnschrift Light" pitchFamily="34" charset="0"/>
            </a:endParaRP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Literature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Cambridge Dictionary 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Oxford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Learner's Dictionaries 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British Council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LearnEnglish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Springer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Nature Author Academy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735</Words>
  <Application>Microsoft Office PowerPoint</Application>
  <PresentationFormat>Экран (4:3)</PresentationFormat>
  <Paragraphs>251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    Вінницький національний медичний університет ім.М.І.пирогова  кафедра філології  ДИСЦИПЛІНА “ АНЛІЙСЬКА МОВА В НАУКОВІЙ  КОМУНІКАЦІЇ” СПЕЦІАЛЬНІСТЬ і2 “мЕДИЦИНА”</vt:lpstr>
      <vt:lpstr>Learning Objectives:</vt:lpstr>
      <vt:lpstr>Why Does Academic Language Matter?</vt:lpstr>
      <vt:lpstr>Academic Vocabulary</vt:lpstr>
      <vt:lpstr>The Academic Word List</vt:lpstr>
      <vt:lpstr>Essential Academic Verbs</vt:lpstr>
      <vt:lpstr>Academic Collocations</vt:lpstr>
      <vt:lpstr>Grammar of Scientific Writing</vt:lpstr>
      <vt:lpstr>Tenses in Research Articles</vt:lpstr>
      <vt:lpstr>Passive Voice</vt:lpstr>
      <vt:lpstr>Hedging Language</vt:lpstr>
      <vt:lpstr>Linking Words</vt:lpstr>
      <vt:lpstr>Typical Structure of Scientific Sentences</vt:lpstr>
      <vt:lpstr>Before and After</vt:lpstr>
      <vt:lpstr>Common Mistakes</vt:lpstr>
      <vt:lpstr>Activity </vt:lpstr>
      <vt:lpstr>Recommended Reading</vt:lpstr>
      <vt:lpstr>Additional Literature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Alla</cp:lastModifiedBy>
  <cp:revision>21</cp:revision>
  <dcterms:created xsi:type="dcterms:W3CDTF">2026-06-25T21:12:49Z</dcterms:created>
  <dcterms:modified xsi:type="dcterms:W3CDTF">2026-07-03T07:32:48Z</dcterms:modified>
</cp:coreProperties>
</file>