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7" r:id="rId12"/>
  </p:sldIdLst>
  <p:sldSz cx="18288000" cy="10287000"/>
  <p:notesSz cx="6858000" cy="9144000"/>
  <p:embeddedFontLst>
    <p:embeddedFont>
      <p:font typeface="Arial Unicode MS" panose="020B0604020202020204" pitchFamily="34" charset="-128"/>
      <p:regular r:id="rId14"/>
    </p:embeddedFont>
    <p:embeddedFont>
      <p:font typeface="Arimo" panose="020B0604020202020204" charset="0"/>
      <p:regular r:id="rId15"/>
    </p:embeddedFont>
    <p:embeddedFont>
      <p:font typeface="Arimo Bold" panose="020B0604020202020204" charset="0"/>
      <p:regular r:id="rId16"/>
    </p:embeddedFont>
    <p:embeddedFont>
      <p:font typeface="Arial MT Pro" panose="020B0604020202020204" charset="0"/>
      <p:regular r:id="rId17"/>
    </p:embeddedFont>
    <p:embeddedFont>
      <p:font typeface="Arial MT Pro Bold" panose="020B0604020202020204" charset="0"/>
      <p:regular r:id="rId18"/>
    </p:embeddedFont>
    <p:embeddedFont>
      <p:font typeface="Yeseva One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021"/>
    <a:srgbClr val="C7E6C4"/>
    <a:srgbClr val="CADFA9"/>
    <a:srgbClr val="003217"/>
    <a:srgbClr val="00823B"/>
    <a:srgbClr val="CCFF33"/>
    <a:srgbClr val="FFFF66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-946" y="-2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39" y="-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EF53B-7AF3-48F9-BF39-3A1385B3611F}" type="datetimeFigureOut">
              <a:rPr lang="uk-UA" smtClean="0"/>
              <a:pPr/>
              <a:t>29.01.2026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8B4CA-57A6-48D5-8C4F-A2AE57AD2DE7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133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B4CA-57A6-48D5-8C4F-A2AE57AD2DE7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4689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B4CA-57A6-48D5-8C4F-A2AE57AD2DE7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B4CA-57A6-48D5-8C4F-A2AE57AD2DE7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834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B4CA-57A6-48D5-8C4F-A2AE57AD2DE7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592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 flipV="1">
            <a:off x="15697200" y="5372100"/>
            <a:ext cx="914400" cy="990600"/>
          </a:xfrm>
          <a:custGeom>
            <a:avLst/>
            <a:gdLst/>
            <a:ahLst/>
            <a:cxnLst/>
            <a:rect l="l" t="t" r="r" b="b"/>
            <a:pathLst>
              <a:path w="315472" h="315472">
                <a:moveTo>
                  <a:pt x="0" y="315472"/>
                </a:moveTo>
                <a:lnTo>
                  <a:pt x="315472" y="315472"/>
                </a:lnTo>
                <a:lnTo>
                  <a:pt x="315472" y="0"/>
                </a:lnTo>
                <a:lnTo>
                  <a:pt x="0" y="0"/>
                </a:lnTo>
                <a:lnTo>
                  <a:pt x="0" y="315472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25"/>
          <p:cNvSpPr txBox="1"/>
          <p:nvPr/>
        </p:nvSpPr>
        <p:spPr>
          <a:xfrm>
            <a:off x="9677400" y="4991100"/>
            <a:ext cx="5883746" cy="167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72"/>
              </a:lnSpc>
            </a:pPr>
            <a:r>
              <a:rPr lang="de-DE" sz="11078" b="1" spc="-542" noProof="1" smtClean="0">
                <a:solidFill>
                  <a:srgbClr val="1C502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Sprache</a:t>
            </a:r>
            <a:endParaRPr lang="de-DE" sz="11078" b="1" spc="-542" noProof="1">
              <a:solidFill>
                <a:srgbClr val="1C502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grpSp>
        <p:nvGrpSpPr>
          <p:cNvPr id="59" name="Group 2"/>
          <p:cNvGrpSpPr/>
          <p:nvPr/>
        </p:nvGrpSpPr>
        <p:grpSpPr>
          <a:xfrm rot="5400000">
            <a:off x="-1676401" y="723901"/>
            <a:ext cx="11963400" cy="8610598"/>
            <a:chOff x="0" y="66868"/>
            <a:chExt cx="660400" cy="463617"/>
          </a:xfrm>
        </p:grpSpPr>
        <p:sp>
          <p:nvSpPr>
            <p:cNvPr id="60" name="Freeform 3"/>
            <p:cNvSpPr/>
            <p:nvPr/>
          </p:nvSpPr>
          <p:spPr>
            <a:xfrm>
              <a:off x="56256" y="66868"/>
              <a:ext cx="565009" cy="463617"/>
            </a:xfrm>
            <a:custGeom>
              <a:avLst/>
              <a:gdLst/>
              <a:ahLst/>
              <a:cxnLst/>
              <a:rect l="l" t="t" r="r" b="b"/>
              <a:pathLst>
                <a:path w="660400" h="49928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1538"/>
                  </a:cubicBezTo>
                  <a:lnTo>
                    <a:pt x="660400" y="499280"/>
                  </a:lnTo>
                  <a:lnTo>
                    <a:pt x="0" y="499280"/>
                  </a:lnTo>
                  <a:lnTo>
                    <a:pt x="0" y="32167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5B52"/>
            </a:solidFill>
          </p:spPr>
        </p:sp>
        <p:sp>
          <p:nvSpPr>
            <p:cNvPr id="61" name="TextBox 4"/>
            <p:cNvSpPr txBox="1"/>
            <p:nvPr/>
          </p:nvSpPr>
          <p:spPr>
            <a:xfrm>
              <a:off x="0" y="88900"/>
              <a:ext cx="660400" cy="410380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Групувати 8"/>
          <p:cNvGrpSpPr/>
          <p:nvPr/>
        </p:nvGrpSpPr>
        <p:grpSpPr>
          <a:xfrm>
            <a:off x="-304800" y="-2"/>
            <a:ext cx="8534400" cy="10287002"/>
            <a:chOff x="-304800" y="-2"/>
            <a:chExt cx="8534400" cy="10287002"/>
          </a:xfrm>
        </p:grpSpPr>
        <p:grpSp>
          <p:nvGrpSpPr>
            <p:cNvPr id="2" name="Group 2"/>
            <p:cNvGrpSpPr/>
            <p:nvPr/>
          </p:nvGrpSpPr>
          <p:grpSpPr>
            <a:xfrm rot="5400000">
              <a:off x="-1181101" y="876299"/>
              <a:ext cx="10287002" cy="8534400"/>
              <a:chOff x="0" y="0"/>
              <a:chExt cx="660400" cy="49928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660400" cy="49928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5B52"/>
              </a:soli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88900"/>
                <a:ext cx="660400" cy="410380"/>
              </a:xfrm>
              <a:prstGeom prst="rect">
                <a:avLst/>
              </a:prstGeom>
            </p:spPr>
            <p:txBody>
              <a:bodyPr lIns="1091778" tIns="1091778" rIns="1091778" bIns="1091778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 rot="5400000">
              <a:off x="-1275818" y="2127884"/>
              <a:ext cx="8902802" cy="5332834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grpSp>
          <p:nvGrpSpPr>
            <p:cNvPr id="62" name="Group 5"/>
            <p:cNvGrpSpPr/>
            <p:nvPr/>
          </p:nvGrpSpPr>
          <p:grpSpPr>
            <a:xfrm rot="5400000">
              <a:off x="-466775" y="1628715"/>
              <a:ext cx="8991573" cy="6877189"/>
              <a:chOff x="0" y="17099"/>
              <a:chExt cx="666985" cy="482181"/>
            </a:xfrm>
          </p:grpSpPr>
          <p:sp>
            <p:nvSpPr>
              <p:cNvPr id="63" name="Freeform 6"/>
              <p:cNvSpPr/>
              <p:nvPr/>
            </p:nvSpPr>
            <p:spPr>
              <a:xfrm>
                <a:off x="6585" y="17099"/>
                <a:ext cx="660400" cy="480836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64" name="TextBox 7"/>
              <p:cNvSpPr txBox="1"/>
              <p:nvPr/>
            </p:nvSpPr>
            <p:spPr>
              <a:xfrm>
                <a:off x="0" y="88900"/>
                <a:ext cx="660400" cy="410380"/>
              </a:xfrm>
              <a:prstGeom prst="rect">
                <a:avLst/>
              </a:prstGeom>
            </p:spPr>
            <p:txBody>
              <a:bodyPr lIns="1091778" tIns="1091778" rIns="1091778" bIns="1091778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6" name="Прямоугольник 65"/>
            <p:cNvSpPr/>
            <p:nvPr/>
          </p:nvSpPr>
          <p:spPr>
            <a:xfrm>
              <a:off x="838200" y="4914900"/>
              <a:ext cx="6096000" cy="17722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072"/>
                </a:lnSpc>
              </a:pPr>
              <a:r>
                <a:rPr lang="de-DE" sz="11050" b="1" spc="-542" noProof="1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Deut</a:t>
              </a:r>
              <a:r>
                <a:rPr lang="en-GB" sz="11050" b="1" spc="-542" noProof="1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s</a:t>
              </a:r>
              <a:r>
                <a:rPr lang="de-DE" sz="11050" b="1" spc="-542" noProof="1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che</a:t>
              </a:r>
              <a:r>
                <a:rPr lang="de-DE" sz="11050" b="1" spc="-542" dirty="0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 </a:t>
              </a:r>
              <a:endParaRPr lang="de-DE" sz="11050" b="1" spc="-542" dirty="0">
                <a:solidFill>
                  <a:srgbClr val="1C5021"/>
                </a:solidFill>
                <a:latin typeface="Arial MT Pro Bold"/>
                <a:ea typeface="Arial MT Pro Bold"/>
                <a:cs typeface="Arial MT Pro Bold"/>
                <a:sym typeface="Arial MT Pro Bold"/>
              </a:endParaRPr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8534400" y="7064395"/>
            <a:ext cx="9220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6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НІМЕЦЬКА МОВА: ОСНОВИ </a:t>
            </a:r>
          </a:p>
          <a:p>
            <a:pPr algn="ctr"/>
            <a:r>
              <a:rPr lang="uk-UA" sz="46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ПРОФЕСІЙНОГО СПІЛКУВАННЯ</a:t>
            </a:r>
            <a:endParaRPr lang="uk-UA" sz="4600" dirty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126507" y="3086100"/>
            <a:ext cx="85518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ПРЕЗЕНТАЦІЯ  ВИБІРКОВОЇ</a:t>
            </a:r>
          </a:p>
          <a:p>
            <a:pPr algn="ctr"/>
            <a:r>
              <a:rPr lang="uk-UA" sz="48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ДИСЦИПЛІНИ</a:t>
            </a:r>
            <a:endParaRPr lang="uk-UA" sz="4800" dirty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16"/>
          <p:cNvSpPr txBox="1"/>
          <p:nvPr/>
        </p:nvSpPr>
        <p:spPr>
          <a:xfrm>
            <a:off x="8686800" y="342900"/>
            <a:ext cx="8991600" cy="2282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Вінницький національний медичний </a:t>
            </a:r>
          </a:p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університет ім. М.І. Пирогова</a:t>
            </a:r>
          </a:p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кафедра філології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85" name="TextBox 17"/>
          <p:cNvSpPr txBox="1"/>
          <p:nvPr/>
        </p:nvSpPr>
        <p:spPr>
          <a:xfrm>
            <a:off x="5943600" y="9596363"/>
            <a:ext cx="121412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Підготовлено викладачем 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кафедри філології, </a:t>
            </a:r>
            <a:r>
              <a:rPr lang="uk-UA" sz="24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канд. пед. наук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 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Катериною Полянською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 Bold"/>
              </a:rPr>
              <a:t> </a:t>
            </a:r>
            <a:endParaRPr lang="uk-UA" sz="2400" dirty="0">
              <a:solidFill>
                <a:srgbClr val="005024"/>
              </a:solidFill>
              <a:latin typeface="Arial" pitchFamily="34" charset="0"/>
              <a:cs typeface="Arial" pitchFamily="34" charset="0"/>
              <a:sym typeface="Arimo Bold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Блок-схема: альтернативный процесс 62"/>
          <p:cNvSpPr/>
          <p:nvPr/>
        </p:nvSpPr>
        <p:spPr>
          <a:xfrm>
            <a:off x="7940041" y="1714500"/>
            <a:ext cx="9144000" cy="1981200"/>
          </a:xfrm>
          <a:prstGeom prst="flowChartAlternateProcess">
            <a:avLst/>
          </a:prstGeom>
          <a:gradFill flip="none" rotWithShape="1">
            <a:gsLst>
              <a:gs pos="0">
                <a:srgbClr val="C7E6C4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de-DE" sz="50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D </a:t>
            </a:r>
            <a:r>
              <a:rPr lang="uk-UA" sz="50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Бізнес, адміністрування  та  право</a:t>
            </a:r>
            <a:endParaRPr lang="uk-UA" sz="5000" dirty="0" smtClean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uk-UA" dirty="0"/>
          </a:p>
        </p:txBody>
      </p:sp>
      <p:sp>
        <p:nvSpPr>
          <p:cNvPr id="64" name="Блок-схема: альтернативный процесс 63"/>
          <p:cNvSpPr/>
          <p:nvPr/>
        </p:nvSpPr>
        <p:spPr>
          <a:xfrm>
            <a:off x="7940041" y="4686300"/>
            <a:ext cx="9128759" cy="1524000"/>
          </a:xfrm>
          <a:prstGeom prst="flowChartAlternateProcess">
            <a:avLst/>
          </a:prstGeom>
          <a:gradFill flip="none" rotWithShape="1">
            <a:gsLst>
              <a:gs pos="0">
                <a:srgbClr val="C7E6C4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uk-UA" sz="5400" noProof="1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Перший  (бакалаврський)</a:t>
            </a:r>
            <a:endParaRPr lang="uk-UA" dirty="0"/>
          </a:p>
        </p:txBody>
      </p:sp>
      <p:sp>
        <p:nvSpPr>
          <p:cNvPr id="65" name="Блок-схема: альтернативный процесс 64"/>
          <p:cNvSpPr/>
          <p:nvPr/>
        </p:nvSpPr>
        <p:spPr>
          <a:xfrm>
            <a:off x="7924800" y="7124700"/>
            <a:ext cx="9144000" cy="1981200"/>
          </a:xfrm>
          <a:prstGeom prst="flowChartAlternateProcess">
            <a:avLst/>
          </a:prstGeom>
          <a:gradFill flip="none" rotWithShape="1">
            <a:gsLst>
              <a:gs pos="0">
                <a:srgbClr val="C7E6C4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r>
              <a:rPr lang="de-DE" sz="54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D</a:t>
            </a:r>
            <a:r>
              <a:rPr lang="uk-UA" sz="54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 </a:t>
            </a:r>
            <a:r>
              <a:rPr lang="uk-UA" sz="5400" noProof="1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3  </a:t>
            </a:r>
            <a:r>
              <a:rPr lang="uk-UA" sz="54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Менеджмент</a:t>
            </a:r>
            <a:endParaRPr lang="uk-UA" sz="5400" dirty="0" smtClean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uk-UA" dirty="0"/>
          </a:p>
        </p:txBody>
      </p:sp>
      <p:grpSp>
        <p:nvGrpSpPr>
          <p:cNvPr id="89" name="Группа 88"/>
          <p:cNvGrpSpPr/>
          <p:nvPr/>
        </p:nvGrpSpPr>
        <p:grpSpPr>
          <a:xfrm>
            <a:off x="1219200" y="1943100"/>
            <a:ext cx="5685013" cy="1371600"/>
            <a:chOff x="609600" y="1790700"/>
            <a:chExt cx="5685013" cy="1371600"/>
          </a:xfrm>
        </p:grpSpPr>
        <p:sp>
          <p:nvSpPr>
            <p:cNvPr id="77" name="Блок-схема: процесс 76"/>
            <p:cNvSpPr/>
            <p:nvPr/>
          </p:nvSpPr>
          <p:spPr>
            <a:xfrm>
              <a:off x="609600" y="2171700"/>
              <a:ext cx="5257800" cy="990600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838200" y="2247900"/>
              <a:ext cx="492231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800" b="1" noProof="1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ГАЛУЗЬ ЗНАНЬ</a:t>
              </a:r>
              <a:endParaRPr lang="uk-UA" sz="4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Freeform 16"/>
            <p:cNvSpPr/>
            <p:nvPr/>
          </p:nvSpPr>
          <p:spPr>
            <a:xfrm flipV="1">
              <a:off x="5943600" y="1790700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0" name="Группа 89"/>
          <p:cNvGrpSpPr/>
          <p:nvPr/>
        </p:nvGrpSpPr>
        <p:grpSpPr>
          <a:xfrm>
            <a:off x="1295400" y="4686300"/>
            <a:ext cx="5913613" cy="1211997"/>
            <a:chOff x="533400" y="4610100"/>
            <a:chExt cx="5913613" cy="1211997"/>
          </a:xfrm>
        </p:grpSpPr>
        <p:sp>
          <p:nvSpPr>
            <p:cNvPr id="68" name="Freeform 16"/>
            <p:cNvSpPr/>
            <p:nvPr/>
          </p:nvSpPr>
          <p:spPr>
            <a:xfrm flipV="1">
              <a:off x="6096000" y="4610100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1" name="Прямоугольник 80"/>
            <p:cNvSpPr/>
            <p:nvPr/>
          </p:nvSpPr>
          <p:spPr>
            <a:xfrm>
              <a:off x="685800" y="4762500"/>
              <a:ext cx="5257800" cy="838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533400" y="4991100"/>
              <a:ext cx="571499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4800" b="1" noProof="1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ОСВІТНІЙ РІВЕНЬ</a:t>
              </a:r>
              <a:endParaRPr lang="uk-UA" sz="4800" b="1" dirty="0">
                <a:solidFill>
                  <a:srgbClr val="005024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1295400" y="7429500"/>
            <a:ext cx="5761213" cy="1211997"/>
            <a:chOff x="685800" y="7353300"/>
            <a:chExt cx="5761213" cy="1211997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685800" y="7581900"/>
              <a:ext cx="5334000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762000" y="7734300"/>
              <a:ext cx="536822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sz="4800" b="1" noProof="1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СПЕЦІАЛЬНІСТЬ</a:t>
              </a:r>
              <a:endParaRPr lang="uk-UA" sz="4800" b="1" dirty="0">
                <a:solidFill>
                  <a:srgbClr val="005024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Freeform 16"/>
            <p:cNvSpPr/>
            <p:nvPr/>
          </p:nvSpPr>
          <p:spPr>
            <a:xfrm flipV="1">
              <a:off x="6096000" y="7353300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" name="Групувати 2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36" name="Групувати 35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37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45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46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8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43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44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41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40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47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увати 1"/>
          <p:cNvGrpSpPr/>
          <p:nvPr/>
        </p:nvGrpSpPr>
        <p:grpSpPr>
          <a:xfrm>
            <a:off x="1157993" y="3116087"/>
            <a:ext cx="4648200" cy="5227813"/>
            <a:chOff x="1157993" y="3116087"/>
            <a:chExt cx="4648200" cy="5227813"/>
          </a:xfrm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1157993" y="3924300"/>
              <a:ext cx="4648200" cy="441960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dirty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ЗАГАЛЬНИЙ ОБСЯГ НАВЧАЛЬНОГО ЧАСУ – </a:t>
              </a:r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90 </a:t>
              </a:r>
              <a:r>
                <a:rPr lang="uk-UA" sz="3200" dirty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ГОД</a:t>
              </a:r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. </a:t>
              </a:r>
            </a:p>
            <a:p>
              <a:pPr algn="ctr"/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(</a:t>
              </a:r>
              <a:r>
                <a:rPr lang="uk-UA" sz="3200" dirty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3 КРЕДИТИ ЄКТС) </a:t>
              </a:r>
            </a:p>
          </p:txBody>
        </p:sp>
        <p:sp>
          <p:nvSpPr>
            <p:cNvPr id="55" name="Freeform 16"/>
            <p:cNvSpPr/>
            <p:nvPr/>
          </p:nvSpPr>
          <p:spPr>
            <a:xfrm flipV="1">
              <a:off x="3306587" y="31160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" name="Групувати 2"/>
          <p:cNvGrpSpPr/>
          <p:nvPr/>
        </p:nvGrpSpPr>
        <p:grpSpPr>
          <a:xfrm>
            <a:off x="13062735" y="3116087"/>
            <a:ext cx="4310865" cy="5227813"/>
            <a:chOff x="13062735" y="3116087"/>
            <a:chExt cx="4310865" cy="5227813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13062735" y="3924300"/>
              <a:ext cx="4310865" cy="441960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ДИСЦИПЛІНА ВИВЧАЄТЬСЯ У </a:t>
              </a:r>
            </a:p>
            <a:p>
              <a:pPr algn="ctr"/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___ СЕМЕСТРІ</a:t>
              </a:r>
            </a:p>
          </p:txBody>
        </p:sp>
        <p:sp>
          <p:nvSpPr>
            <p:cNvPr id="56" name="Freeform 16"/>
            <p:cNvSpPr/>
            <p:nvPr/>
          </p:nvSpPr>
          <p:spPr>
            <a:xfrm flipV="1">
              <a:off x="15041387" y="31160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" name="Групувати 3"/>
          <p:cNvGrpSpPr/>
          <p:nvPr/>
        </p:nvGrpSpPr>
        <p:grpSpPr>
          <a:xfrm>
            <a:off x="7086600" y="3086100"/>
            <a:ext cx="4495800" cy="5257800"/>
            <a:chOff x="7086600" y="3086100"/>
            <a:chExt cx="4495800" cy="5257800"/>
          </a:xfrm>
        </p:grpSpPr>
        <p:sp>
          <p:nvSpPr>
            <p:cNvPr id="52" name="Скругленный прямоугольник 51"/>
            <p:cNvSpPr/>
            <p:nvPr/>
          </p:nvSpPr>
          <p:spPr>
            <a:xfrm>
              <a:off x="7086600" y="3924300"/>
              <a:ext cx="4495800" cy="441960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ФОРМА ПІДСУМКОВОГО КОНТРОЛЮ – </a:t>
              </a:r>
            </a:p>
            <a:p>
              <a:pPr algn="ctr"/>
              <a:r>
                <a:rPr lang="uk-UA" sz="3200" dirty="0" smtClean="0">
                  <a:solidFill>
                    <a:srgbClr val="005024"/>
                  </a:solidFill>
                  <a:latin typeface="Arial" pitchFamily="34" charset="0"/>
                  <a:cs typeface="Arial" pitchFamily="34" charset="0"/>
                  <a:sym typeface="Yeseva One"/>
                </a:rPr>
                <a:t>ЗАЛІК</a:t>
              </a:r>
            </a:p>
          </p:txBody>
        </p:sp>
        <p:sp>
          <p:nvSpPr>
            <p:cNvPr id="57" name="Freeform 16"/>
            <p:cNvSpPr/>
            <p:nvPr/>
          </p:nvSpPr>
          <p:spPr>
            <a:xfrm flipV="1">
              <a:off x="9173987" y="3086100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3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Скругленный прямоугольник 51"/>
          <p:cNvSpPr/>
          <p:nvPr/>
        </p:nvSpPr>
        <p:spPr>
          <a:xfrm>
            <a:off x="3200400" y="1790700"/>
            <a:ext cx="11658600" cy="838200"/>
          </a:xfrm>
          <a:prstGeom prst="roundRect">
            <a:avLst/>
          </a:prstGeom>
          <a:gradFill flip="none" rotWithShape="1">
            <a:gsLst>
              <a:gs pos="0">
                <a:srgbClr val="C7E6C4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Yeseva One"/>
              </a:rPr>
              <a:t>ІНФОРМАЦІЙНИЙ ОБСЯГ НАВЧАЛЬНОЇ ДИСЦИПЛІНИ</a:t>
            </a:r>
            <a:endParaRPr lang="en-US" sz="2800" b="1" dirty="0">
              <a:solidFill>
                <a:srgbClr val="005024"/>
              </a:solidFill>
              <a:latin typeface="Arial" pitchFamily="34" charset="0"/>
              <a:cs typeface="Arial" pitchFamily="34" charset="0"/>
              <a:sym typeface="Yeseva One"/>
            </a:endParaRPr>
          </a:p>
        </p:txBody>
      </p:sp>
      <p:grpSp>
        <p:nvGrpSpPr>
          <p:cNvPr id="27" name="Групувати 26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28" name="Групувати 27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30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37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39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1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34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35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2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33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29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 49"/>
          <p:cNvGrpSpPr/>
          <p:nvPr/>
        </p:nvGrpSpPr>
        <p:grpSpPr>
          <a:xfrm>
            <a:off x="9631680" y="3039887"/>
            <a:ext cx="7513073" cy="6218413"/>
            <a:chOff x="9891007" y="2582687"/>
            <a:chExt cx="7513073" cy="6460663"/>
          </a:xfrm>
        </p:grpSpPr>
        <p:sp>
          <p:nvSpPr>
            <p:cNvPr id="45" name="Freeform 16"/>
            <p:cNvSpPr/>
            <p:nvPr/>
          </p:nvSpPr>
          <p:spPr>
            <a:xfrm flipV="1">
              <a:off x="13288787" y="25826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2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Скругленный прямоугольник 46"/>
            <p:cNvSpPr/>
            <p:nvPr/>
          </p:nvSpPr>
          <p:spPr>
            <a:xfrm>
              <a:off x="9891007" y="3473130"/>
              <a:ext cx="7513073" cy="557022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50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u="sng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Метою</a:t>
              </a:r>
              <a:r>
                <a:rPr lang="uk-UA" sz="32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 </a:t>
              </a:r>
              <a:r>
                <a:rPr lang="uk-UA" sz="32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вивчення навчальної дисципліни </a:t>
              </a:r>
            </a:p>
            <a:p>
              <a:pPr algn="ctr"/>
              <a:r>
                <a:rPr lang="uk-UA" sz="32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є формування здатності ефективно вирішувати спеціалізовані завдання та практичні проблеми, що вимагають використання німецької мови у процесі інтеграції та соціалізації у міжнародній студентській спільноті. </a:t>
              </a:r>
              <a:endParaRPr lang="uk-UA" sz="3200" dirty="0" smtClean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Групувати 1"/>
          <p:cNvGrpSpPr/>
          <p:nvPr/>
        </p:nvGrpSpPr>
        <p:grpSpPr>
          <a:xfrm>
            <a:off x="1219200" y="3009900"/>
            <a:ext cx="7217923" cy="6248400"/>
            <a:chOff x="1219200" y="2811287"/>
            <a:chExt cx="7217923" cy="6248400"/>
          </a:xfrm>
        </p:grpSpPr>
        <p:sp>
          <p:nvSpPr>
            <p:cNvPr id="44" name="Freeform 16"/>
            <p:cNvSpPr/>
            <p:nvPr/>
          </p:nvSpPr>
          <p:spPr>
            <a:xfrm flipV="1">
              <a:off x="4549879" y="28112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2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8" name="Скругленный прямоугольник 47"/>
            <p:cNvSpPr/>
            <p:nvPr/>
          </p:nvSpPr>
          <p:spPr>
            <a:xfrm>
              <a:off x="1219200" y="3649487"/>
              <a:ext cx="7217923" cy="541020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6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u="sng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Предметом</a:t>
              </a:r>
              <a:r>
                <a:rPr lang="uk-UA" sz="32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  вивчення навчальної дисципліни є іншомовне міжнаціональне спілкування, необхідне для формування професійно-орієнтованої комунікативної компетенції для реалізації фахової ефективності у полікультурному просторі закладів вищої освіти</a:t>
              </a:r>
              <a:r>
                <a:rPr lang="uk-UA" sz="32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.</a:t>
              </a:r>
              <a:endParaRPr lang="uk-UA" sz="3200" dirty="0" smtClean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Скругленный прямоугольник 51"/>
          <p:cNvSpPr/>
          <p:nvPr/>
        </p:nvSpPr>
        <p:spPr>
          <a:xfrm>
            <a:off x="3276600" y="1600200"/>
            <a:ext cx="11658600" cy="838200"/>
          </a:xfrm>
          <a:prstGeom prst="roundRect">
            <a:avLst/>
          </a:prstGeom>
          <a:gradFill flip="none" rotWithShape="1">
            <a:gsLst>
              <a:gs pos="0">
                <a:srgbClr val="C7E6C4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70"/>
              </a:lnSpc>
              <a:spcBef>
                <a:spcPct val="0"/>
              </a:spcBef>
            </a:pPr>
            <a:r>
              <a:rPr lang="uk-UA" sz="2800" b="1" dirty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ПРЕДМЕТ ТА МЕТА НАВЧАЛЬНОЇ ДИСЦИПЛІНИ</a:t>
            </a:r>
            <a:endParaRPr lang="en-US" sz="2800" b="1" dirty="0">
              <a:solidFill>
                <a:srgbClr val="005024"/>
              </a:solidFill>
              <a:latin typeface="Arial" pitchFamily="34" charset="0"/>
              <a:cs typeface="Arial" pitchFamily="34" charset="0"/>
              <a:sym typeface="Arial MT Pro Bold"/>
            </a:endParaRPr>
          </a:p>
        </p:txBody>
      </p:sp>
      <p:grpSp>
        <p:nvGrpSpPr>
          <p:cNvPr id="29" name="Групувати 28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30" name="Групувати 29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33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39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40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34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37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38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35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36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32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 txBox="1"/>
          <p:nvPr/>
        </p:nvSpPr>
        <p:spPr>
          <a:xfrm>
            <a:off x="609600" y="1793850"/>
            <a:ext cx="17144999" cy="987450"/>
          </a:xfrm>
          <a:prstGeom prst="rect">
            <a:avLst/>
          </a:prstGeom>
          <a:solidFill>
            <a:srgbClr val="C7E6C4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88"/>
              </a:lnSpc>
            </a:pPr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Основними завданнями вивчення дисципліни є:</a:t>
            </a: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       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  <a:sym typeface="Arial MT Pro Bold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143001" y="3186023"/>
            <a:ext cx="16078199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удосконалення  знань  про  фонетичну  будову  та  інтонаційний  лад  німецької  мови,  основні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граматичні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категорії та конструкції;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► засвоєння мовних та культурних реалій, лексики  та  мовних  одиниць, які використовуються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цьому етапі вивчення німецької мови;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формування навичок і вмінь усного та писемного мовлення у побутовій та соціальній сфері,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що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передбачає дотримання  стилістичних  норм  під  час  спілкування, з метою орієнтації у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іншомовному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освітньому просторі, одержання  необхідної  інформації,  читання  текстів; 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формування  навичок роботи зі словником та інформаційними довідковими джерелами, що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закладає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підвалини для майбутньої самостійної роботи з фаховою літературою та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академічними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джерелами для наукової дослідницької роботи, за професійною діяльністю.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сприяння підвищенню якості педагогічної освіченості здобувачів науковців, їх мовленнєвої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компетентності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закріплення вміння працювати з науковою літературою, першоджерелами;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►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вироблення навичок самостійного поглибленого вивчення будь-якої теми дисципліни, 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2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послідовно </a:t>
            </a:r>
            <a:r>
              <a:rPr kumimoji="0" lang="uk-UA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й логічно викладати навчальний матеріал.</a:t>
            </a:r>
            <a:endParaRPr kumimoji="0" lang="uk-UA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увати 5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7" name="Групувати 6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9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15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16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0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13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14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1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2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8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7"/>
          <p:cNvSpPr txBox="1"/>
          <p:nvPr/>
        </p:nvSpPr>
        <p:spPr>
          <a:xfrm>
            <a:off x="3200400" y="1489050"/>
            <a:ext cx="12268200" cy="987450"/>
          </a:xfrm>
          <a:prstGeom prst="rect">
            <a:avLst/>
          </a:prstGeom>
          <a:solidFill>
            <a:srgbClr val="C7E6C4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88"/>
              </a:lnSpc>
            </a:pPr>
            <a:r>
              <a:rPr lang="uk-UA" sz="6000" dirty="0" smtClean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Структура </a:t>
            </a:r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навчальної </a:t>
            </a:r>
            <a:r>
              <a:rPr lang="uk-UA" sz="6000" dirty="0" smtClean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дисципліни</a:t>
            </a:r>
            <a:r>
              <a:rPr lang="en-US" sz="7612" b="1" spc="-372" dirty="0" smtClean="0">
                <a:solidFill>
                  <a:srgbClr val="13222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     </a:t>
            </a:r>
            <a:endParaRPr lang="en-US" sz="7612" b="1" spc="-372" dirty="0">
              <a:solidFill>
                <a:srgbClr val="13222B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96200" y="2857500"/>
            <a:ext cx="221092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Теми:</a:t>
            </a:r>
            <a:endParaRPr lang="uk-U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600200" y="4300121"/>
            <a:ext cx="7162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1. </a:t>
            </a: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Begrüßung.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2. Die Zahlen.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3. Familienmitglieder </a:t>
            </a: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noProof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</a:t>
            </a: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und Freunde vorstellen. 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4. Einkaufen. Essen und</a:t>
            </a:r>
            <a:r>
              <a:rPr kumimoji="0" lang="uk-UA" sz="2800" u="none" strike="noStrike" cap="none" normalizeH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Trinken.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5. Mein Haus. Mein Zimmer.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6. Mein Arbeitstag.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7. Meine Hobbys</a:t>
            </a:r>
            <a:r>
              <a:rPr kumimoji="0" lang="uk-UA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210800" y="4376321"/>
            <a:ext cx="6705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8. Meine Freizeit.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9. Deutschunterricht.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10. Mein Wochenende.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11. Beruf.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12. Regeln im Verkehr.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13. Wegbeschreibung.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14. Verkehrsmittel. Auskunft.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u="none" strike="noStrike" cap="none" normalizeH="0" baseline="0" noProof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Тема 15. Gesundheit und Krankheit.</a:t>
            </a:r>
            <a:endParaRPr kumimoji="0" lang="de-DE" sz="280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увати 6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8" name="Групувати 7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10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16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17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1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14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15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2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3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9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1704394" y="9191625"/>
            <a:ext cx="2073334" cy="302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  <a:spcBef>
                <a:spcPct val="0"/>
              </a:spcBef>
            </a:pPr>
            <a:r>
              <a:rPr lang="en-US" sz="1577">
                <a:solidFill>
                  <a:srgbClr val="EFEFEF">
                    <a:alpha val="54902"/>
                  </a:srgbClr>
                </a:solidFill>
                <a:latin typeface="Arial MT Pro"/>
                <a:ea typeface="Arial MT Pro"/>
                <a:cs typeface="Arial MT Pro"/>
                <a:sym typeface="Arial MT Pro"/>
              </a:rPr>
              <a:t>@reallygreatsites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420675" y="1537037"/>
            <a:ext cx="13352725" cy="1015663"/>
          </a:xfrm>
          <a:prstGeom prst="rect">
            <a:avLst/>
          </a:prstGeom>
          <a:solidFill>
            <a:srgbClr val="C7E6C4"/>
          </a:solidFill>
        </p:spPr>
        <p:txBody>
          <a:bodyPr wrap="square">
            <a:spAutoFit/>
          </a:bodyPr>
          <a:lstStyle/>
          <a:p>
            <a:pPr algn="ctr"/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Результати </a:t>
            </a:r>
            <a:r>
              <a:rPr lang="uk-UA" sz="6000" dirty="0" smtClean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навчання для дисципліни</a:t>
            </a:r>
            <a:endParaRPr lang="uk-U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819400" y="3314700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sz="7200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81000" y="6540400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 Unicode MS" pitchFamily="34" charset="-128"/>
              </a:rPr>
              <a:t> </a:t>
            </a:r>
            <a:endParaRPr kumimoji="0" lang="uk-UA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увати 10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12" name="Групувати 11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14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21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22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6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19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20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7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8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13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Группа 49"/>
          <p:cNvGrpSpPr/>
          <p:nvPr/>
        </p:nvGrpSpPr>
        <p:grpSpPr>
          <a:xfrm>
            <a:off x="10241280" y="3162301"/>
            <a:ext cx="6751320" cy="5638800"/>
            <a:chOff x="10500607" y="2582687"/>
            <a:chExt cx="6751320" cy="6460663"/>
          </a:xfrm>
        </p:grpSpPr>
        <p:sp>
          <p:nvSpPr>
            <p:cNvPr id="28" name="Freeform 16"/>
            <p:cNvSpPr/>
            <p:nvPr/>
          </p:nvSpPr>
          <p:spPr>
            <a:xfrm flipV="1">
              <a:off x="13288787" y="25826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2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Скругленный прямоугольник 46"/>
            <p:cNvSpPr/>
            <p:nvPr/>
          </p:nvSpPr>
          <p:spPr>
            <a:xfrm>
              <a:off x="10500607" y="3473129"/>
              <a:ext cx="6751320" cy="5570221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50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u="sng" dirty="0" smtClean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 MT Pro Bold"/>
                </a:rPr>
                <a:t>Вміти</a:t>
              </a:r>
            </a:p>
            <a:p>
              <a:pPr algn="ctr"/>
              <a:endParaRPr lang="uk-UA" sz="3600" b="1" u="sng" dirty="0">
                <a:solidFill>
                  <a:srgbClr val="1C50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Аналізувати німецькомовний текст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Складати розповіді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Аргументовано висловлювати думку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Перекладати тексти  </a:t>
              </a:r>
            </a:p>
          </p:txBody>
        </p:sp>
      </p:grpSp>
      <p:grpSp>
        <p:nvGrpSpPr>
          <p:cNvPr id="32" name="Групувати 31"/>
          <p:cNvGrpSpPr/>
          <p:nvPr/>
        </p:nvGrpSpPr>
        <p:grpSpPr>
          <a:xfrm>
            <a:off x="1371600" y="3162300"/>
            <a:ext cx="7620000" cy="5638800"/>
            <a:chOff x="1219200" y="2811287"/>
            <a:chExt cx="7217923" cy="6248400"/>
          </a:xfrm>
        </p:grpSpPr>
        <p:sp>
          <p:nvSpPr>
            <p:cNvPr id="33" name="Freeform 16"/>
            <p:cNvSpPr/>
            <p:nvPr/>
          </p:nvSpPr>
          <p:spPr>
            <a:xfrm flipV="1">
              <a:off x="4549879" y="2811287"/>
              <a:ext cx="351013" cy="351013"/>
            </a:xfrm>
            <a:custGeom>
              <a:avLst/>
              <a:gdLst/>
              <a:ahLst/>
              <a:cxnLst/>
              <a:rect l="l" t="t" r="r" b="b"/>
              <a:pathLst>
                <a:path w="351013" h="351013">
                  <a:moveTo>
                    <a:pt x="0" y="351012"/>
                  </a:moveTo>
                  <a:lnTo>
                    <a:pt x="351013" y="351012"/>
                  </a:lnTo>
                  <a:lnTo>
                    <a:pt x="351013" y="0"/>
                  </a:lnTo>
                  <a:lnTo>
                    <a:pt x="0" y="0"/>
                  </a:lnTo>
                  <a:lnTo>
                    <a:pt x="0" y="351012"/>
                  </a:lnTo>
                  <a:close/>
                </a:path>
              </a:pathLst>
            </a:custGeom>
            <a:blipFill>
              <a:blip r:embed="rId2" cstate="print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Скругленный прямоугольник 47"/>
            <p:cNvSpPr/>
            <p:nvPr/>
          </p:nvSpPr>
          <p:spPr>
            <a:xfrm>
              <a:off x="1219200" y="3649487"/>
              <a:ext cx="7217923" cy="5410200"/>
            </a:xfrm>
            <a:prstGeom prst="roundRect">
              <a:avLst/>
            </a:prstGeom>
            <a:gradFill flip="none" rotWithShape="1">
              <a:gsLst>
                <a:gs pos="0">
                  <a:srgbClr val="C7E6C4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600000" scaled="0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u="sng" dirty="0" smtClean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 MT Pro Bold"/>
                </a:rPr>
                <a:t>Знати</a:t>
              </a:r>
            </a:p>
            <a:p>
              <a:pPr algn="ctr"/>
              <a:endParaRPr lang="uk-UA" sz="3600" b="1" u="sng" dirty="0">
                <a:solidFill>
                  <a:srgbClr val="1C50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Особливості наукового та ділового стилю 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Лексику (за профілем спеціальності)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Граматичні структури </a:t>
              </a:r>
            </a:p>
            <a:p>
              <a:pPr>
                <a:lnSpc>
                  <a:spcPct val="150000"/>
                </a:lnSpc>
              </a:pPr>
              <a:r>
                <a:rPr lang="uk-UA" sz="2800" dirty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Норми усного та писемного ділового </a:t>
              </a:r>
              <a:r>
                <a:rPr lang="uk-UA" sz="2800" dirty="0" smtClean="0">
                  <a:solidFill>
                    <a:srgbClr val="1C50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спілкування</a:t>
              </a:r>
              <a:endParaRPr lang="uk-UA" sz="2800" dirty="0">
                <a:solidFill>
                  <a:srgbClr val="1C502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3400" y="6679762"/>
            <a:ext cx="17449800" cy="65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CCFF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800600" y="1565250"/>
            <a:ext cx="8763000" cy="987450"/>
          </a:xfrm>
          <a:prstGeom prst="rect">
            <a:avLst/>
          </a:prstGeom>
          <a:solidFill>
            <a:srgbClr val="C7E6C4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88"/>
              </a:lnSpc>
            </a:pPr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Загальні компетентності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  <a:sym typeface="Arial MT Pro Bold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209800" y="2933700"/>
            <a:ext cx="13792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ЗК 1. Здатність вчитися i оволодівати сучасними знаннями, застосовувати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їх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у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 </a:t>
            </a:r>
          </a:p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dirty="0"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uk-UA" sz="2800" dirty="0" smtClean="0"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      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практичних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ситуаціях та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проводити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наукові дослідження.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ЗК 2. Здатність до абстрактного мислення, аналізу та синтезу.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ЗК 4. Здатність спілкуватися іноземною мовою.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ЗК 5.  Здатність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оволодівати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навичками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використання сучасних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         інформаційних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i комунікаційних технологій. 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ЗК 6.  Здатність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спілкуватися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представниками інших професійних груп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         різного рівня (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експертами з інших галузей знань/видів економічної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і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          медичної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діяльності) та ефективно працювати у міжнародному контексті. 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ЗК 8. Здатність діяти відповідально та свідомо на основі етичних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anose="020B0604020202020204" pitchFamily="34" charset="0"/>
              </a:rPr>
              <a:t>міркувань.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Групувати 12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14" name="Групувати 13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16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26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27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7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20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21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8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9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15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91000" y="1320517"/>
            <a:ext cx="9753600" cy="1079783"/>
          </a:xfrm>
          <a:prstGeom prst="rect">
            <a:avLst/>
          </a:prstGeom>
          <a:solidFill>
            <a:srgbClr val="C7E6C4"/>
          </a:solidFill>
        </p:spPr>
        <p:txBody>
          <a:bodyPr wrap="square">
            <a:spAutoFit/>
          </a:bodyPr>
          <a:lstStyle/>
          <a:p>
            <a:pPr algn="ctr">
              <a:lnSpc>
                <a:spcPts val="7688"/>
              </a:lnSpc>
            </a:pPr>
            <a:r>
              <a:rPr lang="uk-UA" sz="60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Спеціальні компетентності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  <a:sym typeface="Arial MT Pro Bold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926409" y="2855059"/>
            <a:ext cx="16294791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1.  Здатність  обирати  і  використовувати  сучасні  концепції,  методи  та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" sz="28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інструментарій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менеджменту, в тому числі відповідно до визначених цілей та </a:t>
            </a:r>
            <a:r>
              <a:rPr kumimoji="0" lang="" sz="28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" sz="280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" sz="280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міжнародних</a:t>
            </a:r>
            <a:r>
              <a:rPr kumimoji="0" lang="" sz="28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стандартів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2.  Здатність  до  ефективного  використання  та  розвитку  ресурсів організації.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3. Здатність до саморозвитку, навчання впродовж життя та ефективного</a:t>
            </a:r>
            <a:r>
              <a:rPr kumimoji="0" lang="uk-UA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" sz="2800" b="0" i="0" u="none" strike="noStrike" cap="none" normalizeH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" sz="2800" baseline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" sz="2800" baseline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самоменеджменту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4.  Здатність  створювати  ефективні  комунікації  в процесі адміністрування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17.  Здатність  використовувати  етичні  принципи  та  норми при плануванні досліджень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19  Здатність  здійснювати,  презентувати,  організовувати  наукові дослідження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СК 20. Здатність ефективно і компетентно брати участь у різних формах наукової  комунікації</a:t>
            </a:r>
            <a:endParaRPr kumimoji="0" lang="uk-UA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увати 10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12" name="Групувати 11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14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20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21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15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18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19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6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7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13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1676400" y="1184250"/>
            <a:ext cx="15163800" cy="987450"/>
          </a:xfrm>
          <a:prstGeom prst="rect">
            <a:avLst/>
          </a:prstGeom>
          <a:solidFill>
            <a:srgbClr val="C7E6C4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61"/>
              </a:lnSpc>
            </a:pPr>
            <a:r>
              <a:rPr lang="uk-UA" sz="4800" dirty="0">
                <a:latin typeface="Arial" panose="020B0604020202020204" pitchFamily="34" charset="0"/>
                <a:cs typeface="Arial" panose="020B0604020202020204" pitchFamily="34" charset="0"/>
                <a:sym typeface="Arial MT Pro Bold"/>
              </a:rPr>
              <a:t>Інтегративні кінцеві програмні результати навчання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  <a:sym typeface="Arial MT Pro Bold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33400" y="2762679"/>
            <a:ext cx="16687800" cy="669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ПPH 1. Критично осмислювати, вибирати та використовувати необхідний науковий, методичний i аналітичний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 \               </a:t>
            </a:r>
          </a:p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інструментарій для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управління у сфері громадського здоров’я у звичних та непередбачуваних умовах. 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ПPH 5. Організовувати та здійснювати ефективні комунікації всередині колективу, з представниками різних професійних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charset="-52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груп та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в міжнародному контексті, вміти спілкуватись в професійних i наукових колах, застосовувати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                    </a:t>
            </a: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спеціалізоване програмне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забезпечення та інформаційні системи для вирішення задач управління організацією.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ПPH 6.  Демонструвати  лідерські  навички  та  вміння  працювати  у  команді,  взаємодіяти  з  людьми, впливати  на  їх 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charset="-52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поведінку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для  вирішення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професійних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задач,  забезпечувати  особистий  професійний розвиток  і  вміти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делегувати повноваження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та  керівництво  організацією;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ПPH 19.  Критично  оцінювати  результати  наукових  досліджень  та  здійснювати  пошук  потрібної наукової  інформації  у 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charset="-52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сфері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громадського  здоров’я,  аналізувати  інформацію,  здійснювати дослідження, формулювати за його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результатами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висновки та рекомендації щодо їх впровадження. 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ПPH 20.  Визначати  та  аргументувати  перспективні  напрями  власної  наукової  роботи,  презентувати результати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   </a:t>
            </a: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dirty="0">
                <a:latin typeface="Arial" pitchFamily="34" charset="0"/>
                <a:ea typeface="Calibri" charset="-52"/>
                <a:cs typeface="Arial" pitchFamily="34" charset="0"/>
              </a:rPr>
              <a:t> </a:t>
            </a:r>
            <a:r>
              <a:rPr lang="uk-UA" sz="2200" dirty="0" smtClean="0">
                <a:latin typeface="Arial" pitchFamily="34" charset="0"/>
                <a:ea typeface="Calibri" charset="-52"/>
                <a:cs typeface="Arial" pitchFamily="34" charset="0"/>
              </a:rPr>
              <a:t>              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власних  досліджень 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у формі доповідей, презентацій та наукових публікацій німецькою мовою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charset="-52"/>
                <a:cs typeface="Arial" pitchFamily="34" charset="0"/>
              </a:rPr>
              <a:t>.</a:t>
            </a:r>
            <a:endParaRPr kumimoji="0" lang="uk-UA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увати 4"/>
          <p:cNvGrpSpPr/>
          <p:nvPr/>
        </p:nvGrpSpPr>
        <p:grpSpPr>
          <a:xfrm>
            <a:off x="76200" y="-495300"/>
            <a:ext cx="7086601" cy="1828800"/>
            <a:chOff x="76200" y="-495300"/>
            <a:chExt cx="7086601" cy="1828800"/>
          </a:xfrm>
        </p:grpSpPr>
        <p:grpSp>
          <p:nvGrpSpPr>
            <p:cNvPr id="6" name="Групувати 5"/>
            <p:cNvGrpSpPr>
              <a:grpSpLocks noChangeAspect="1"/>
            </p:cNvGrpSpPr>
            <p:nvPr/>
          </p:nvGrpSpPr>
          <p:grpSpPr>
            <a:xfrm>
              <a:off x="76200" y="-495300"/>
              <a:ext cx="1002609" cy="1828800"/>
              <a:chOff x="-304800" y="-5280095"/>
              <a:chExt cx="8534399" cy="15567096"/>
            </a:xfrm>
          </p:grpSpPr>
          <p:grpSp>
            <p:nvGrpSpPr>
              <p:cNvPr id="8" name="Group 2"/>
              <p:cNvGrpSpPr/>
              <p:nvPr/>
            </p:nvGrpSpPr>
            <p:grpSpPr>
              <a:xfrm rot="5400000">
                <a:off x="-1181101" y="876300"/>
                <a:ext cx="10287002" cy="8534399"/>
                <a:chOff x="0" y="0"/>
                <a:chExt cx="660400" cy="499280"/>
              </a:xfrm>
            </p:grpSpPr>
            <p:sp>
              <p:nvSpPr>
                <p:cNvPr id="15" name="Freeform 3"/>
                <p:cNvSpPr/>
                <p:nvPr/>
              </p:nvSpPr>
              <p:spPr>
                <a:xfrm>
                  <a:off x="0" y="0"/>
                  <a:ext cx="660400" cy="499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005B52"/>
                </a:solidFill>
              </p:spPr>
            </p:sp>
            <p:sp>
              <p:nvSpPr>
                <p:cNvPr id="16" name="TextBox 4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grpSp>
            <p:nvGrpSpPr>
              <p:cNvPr id="9" name="Group 5"/>
              <p:cNvGrpSpPr/>
              <p:nvPr/>
            </p:nvGrpSpPr>
            <p:grpSpPr>
              <a:xfrm rot="5400000">
                <a:off x="-1009650" y="1809750"/>
                <a:ext cx="9182100" cy="6248400"/>
                <a:chOff x="0" y="22443"/>
                <a:chExt cx="681118" cy="480836"/>
              </a:xfrm>
            </p:grpSpPr>
            <p:sp>
              <p:nvSpPr>
                <p:cNvPr id="12" name="Freeform 6"/>
                <p:cNvSpPr/>
                <p:nvPr/>
              </p:nvSpPr>
              <p:spPr>
                <a:xfrm>
                  <a:off x="20718" y="22443"/>
                  <a:ext cx="660400" cy="480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49928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21538"/>
                      </a:cubicBezTo>
                      <a:lnTo>
                        <a:pt x="660400" y="499280"/>
                      </a:lnTo>
                      <a:lnTo>
                        <a:pt x="0" y="499280"/>
                      </a:lnTo>
                      <a:lnTo>
                        <a:pt x="0" y="321670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9FC031"/>
                </a:solidFill>
              </p:spPr>
            </p:sp>
            <p:sp>
              <p:nvSpPr>
                <p:cNvPr id="14" name="TextBox 7"/>
                <p:cNvSpPr txBox="1"/>
                <p:nvPr/>
              </p:nvSpPr>
              <p:spPr>
                <a:xfrm>
                  <a:off x="0" y="88900"/>
                  <a:ext cx="660400" cy="410380"/>
                </a:xfrm>
                <a:prstGeom prst="rect">
                  <a:avLst/>
                </a:prstGeom>
              </p:spPr>
              <p:txBody>
                <a:bodyPr lIns="1091778" tIns="1091778" rIns="1091778" bIns="1091778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10" name="Freeform 6"/>
              <p:cNvSpPr/>
              <p:nvPr/>
            </p:nvSpPr>
            <p:spPr>
              <a:xfrm rot="5400000">
                <a:off x="-489004" y="1873202"/>
                <a:ext cx="8902799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11" name="Прямоугольник 65"/>
              <p:cNvSpPr/>
              <p:nvPr/>
            </p:nvSpPr>
            <p:spPr>
              <a:xfrm>
                <a:off x="-171193" y="-5280095"/>
                <a:ext cx="8181824" cy="11971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072"/>
                  </a:lnSpc>
                </a:pPr>
                <a:r>
                  <a:rPr lang="de-DE" sz="1600" noProof="1" smtClean="0">
                    <a:solidFill>
                      <a:srgbClr val="1C502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 MT Pro Bold"/>
                  </a:rPr>
                  <a:t>Deutsch</a:t>
                </a:r>
                <a:endParaRPr lang="de-DE" sz="1600" b="1" spc="-542" dirty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endParaRPr>
              </a:p>
            </p:txBody>
          </p:sp>
        </p:grpSp>
        <p:sp>
          <p:nvSpPr>
            <p:cNvPr id="7" name="Прямоугольник 35"/>
            <p:cNvSpPr/>
            <p:nvPr/>
          </p:nvSpPr>
          <p:spPr>
            <a:xfrm>
              <a:off x="990600" y="495300"/>
              <a:ext cx="617220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Німецька 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м</a:t>
              </a:r>
              <a:r>
                <a:rPr lang="uk-UA" sz="2000" noProof="1" smtClean="0">
                  <a:solidFill>
                    <a:srgbClr val="1C5021"/>
                  </a:solidFill>
                  <a:latin typeface="Arial" pitchFamily="34" charset="0"/>
                  <a:cs typeface="Arial" pitchFamily="34" charset="0"/>
                  <a:sym typeface="Arial MT Pro Bold"/>
                </a:rPr>
                <a:t>ова: Основи професійного спілкування</a:t>
              </a:r>
              <a:endParaRPr lang="uk-UA" sz="2000" dirty="0">
                <a:solidFill>
                  <a:srgbClr val="1C502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 flipV="1">
            <a:off x="15697200" y="5372100"/>
            <a:ext cx="914400" cy="990600"/>
          </a:xfrm>
          <a:custGeom>
            <a:avLst/>
            <a:gdLst/>
            <a:ahLst/>
            <a:cxnLst/>
            <a:rect l="l" t="t" r="r" b="b"/>
            <a:pathLst>
              <a:path w="315472" h="315472">
                <a:moveTo>
                  <a:pt x="0" y="315472"/>
                </a:moveTo>
                <a:lnTo>
                  <a:pt x="315472" y="315472"/>
                </a:lnTo>
                <a:lnTo>
                  <a:pt x="315472" y="0"/>
                </a:lnTo>
                <a:lnTo>
                  <a:pt x="0" y="0"/>
                </a:lnTo>
                <a:lnTo>
                  <a:pt x="0" y="315472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7" name="TextBox 25"/>
          <p:cNvSpPr txBox="1"/>
          <p:nvPr/>
        </p:nvSpPr>
        <p:spPr>
          <a:xfrm>
            <a:off x="9677400" y="4991100"/>
            <a:ext cx="5883746" cy="167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72"/>
              </a:lnSpc>
            </a:pPr>
            <a:r>
              <a:rPr lang="de-DE" sz="11078" b="1" spc="-542" noProof="1" smtClean="0">
                <a:solidFill>
                  <a:srgbClr val="1C502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Sprache</a:t>
            </a:r>
            <a:endParaRPr lang="de-DE" sz="11078" b="1" spc="-542" noProof="1">
              <a:solidFill>
                <a:srgbClr val="1C502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grpSp>
        <p:nvGrpSpPr>
          <p:cNvPr id="59" name="Group 2"/>
          <p:cNvGrpSpPr/>
          <p:nvPr/>
        </p:nvGrpSpPr>
        <p:grpSpPr>
          <a:xfrm rot="5400000">
            <a:off x="-1676401" y="723901"/>
            <a:ext cx="11963400" cy="8610598"/>
            <a:chOff x="0" y="66868"/>
            <a:chExt cx="660400" cy="463617"/>
          </a:xfrm>
        </p:grpSpPr>
        <p:sp>
          <p:nvSpPr>
            <p:cNvPr id="60" name="Freeform 3"/>
            <p:cNvSpPr/>
            <p:nvPr/>
          </p:nvSpPr>
          <p:spPr>
            <a:xfrm>
              <a:off x="56256" y="66868"/>
              <a:ext cx="565009" cy="463617"/>
            </a:xfrm>
            <a:custGeom>
              <a:avLst/>
              <a:gdLst/>
              <a:ahLst/>
              <a:cxnLst/>
              <a:rect l="l" t="t" r="r" b="b"/>
              <a:pathLst>
                <a:path w="660400" h="49928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1538"/>
                  </a:cubicBezTo>
                  <a:lnTo>
                    <a:pt x="660400" y="499280"/>
                  </a:lnTo>
                  <a:lnTo>
                    <a:pt x="0" y="499280"/>
                  </a:lnTo>
                  <a:lnTo>
                    <a:pt x="0" y="32167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5B52"/>
            </a:solidFill>
          </p:spPr>
        </p:sp>
        <p:sp>
          <p:nvSpPr>
            <p:cNvPr id="61" name="TextBox 4"/>
            <p:cNvSpPr txBox="1"/>
            <p:nvPr/>
          </p:nvSpPr>
          <p:spPr>
            <a:xfrm>
              <a:off x="0" y="88900"/>
              <a:ext cx="660400" cy="410380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Групувати 8"/>
          <p:cNvGrpSpPr/>
          <p:nvPr/>
        </p:nvGrpSpPr>
        <p:grpSpPr>
          <a:xfrm>
            <a:off x="-304800" y="-2"/>
            <a:ext cx="8534400" cy="10287002"/>
            <a:chOff x="-304800" y="-2"/>
            <a:chExt cx="8534400" cy="10287002"/>
          </a:xfrm>
        </p:grpSpPr>
        <p:grpSp>
          <p:nvGrpSpPr>
            <p:cNvPr id="2" name="Group 2"/>
            <p:cNvGrpSpPr/>
            <p:nvPr/>
          </p:nvGrpSpPr>
          <p:grpSpPr>
            <a:xfrm rot="5400000">
              <a:off x="-1181101" y="876299"/>
              <a:ext cx="10287002" cy="8534400"/>
              <a:chOff x="0" y="0"/>
              <a:chExt cx="660400" cy="49928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660400" cy="499280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005B52"/>
              </a:soli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88900"/>
                <a:ext cx="660400" cy="410380"/>
              </a:xfrm>
              <a:prstGeom prst="rect">
                <a:avLst/>
              </a:prstGeom>
            </p:spPr>
            <p:txBody>
              <a:bodyPr lIns="1091778" tIns="1091778" rIns="1091778" bIns="1091778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 rot="5400000">
              <a:off x="-1275818" y="2127884"/>
              <a:ext cx="8902802" cy="5332834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grpSp>
          <p:nvGrpSpPr>
            <p:cNvPr id="62" name="Group 5"/>
            <p:cNvGrpSpPr/>
            <p:nvPr/>
          </p:nvGrpSpPr>
          <p:grpSpPr>
            <a:xfrm rot="5400000">
              <a:off x="-466775" y="1628715"/>
              <a:ext cx="8991573" cy="6877189"/>
              <a:chOff x="0" y="17099"/>
              <a:chExt cx="666985" cy="482181"/>
            </a:xfrm>
          </p:grpSpPr>
          <p:sp>
            <p:nvSpPr>
              <p:cNvPr id="63" name="Freeform 6"/>
              <p:cNvSpPr/>
              <p:nvPr/>
            </p:nvSpPr>
            <p:spPr>
              <a:xfrm>
                <a:off x="6585" y="17099"/>
                <a:ext cx="660400" cy="480836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499280">
                    <a:moveTo>
                      <a:pt x="220252" y="19070"/>
                    </a:moveTo>
                    <a:cubicBezTo>
                      <a:pt x="254000" y="7556"/>
                      <a:pt x="292600" y="0"/>
                      <a:pt x="330378" y="0"/>
                    </a:cubicBezTo>
                    <a:cubicBezTo>
                      <a:pt x="368157" y="0"/>
                      <a:pt x="404509" y="6476"/>
                      <a:pt x="438009" y="17990"/>
                    </a:cubicBezTo>
                    <a:cubicBezTo>
                      <a:pt x="438723" y="18350"/>
                      <a:pt x="439435" y="18350"/>
                      <a:pt x="440148" y="18710"/>
                    </a:cubicBezTo>
                    <a:cubicBezTo>
                      <a:pt x="565955" y="64765"/>
                      <a:pt x="658618" y="186379"/>
                      <a:pt x="660400" y="321538"/>
                    </a:cubicBezTo>
                    <a:lnTo>
                      <a:pt x="660400" y="499280"/>
                    </a:lnTo>
                    <a:lnTo>
                      <a:pt x="0" y="499280"/>
                    </a:lnTo>
                    <a:lnTo>
                      <a:pt x="0" y="321670"/>
                    </a:lnTo>
                    <a:cubicBezTo>
                      <a:pt x="1782" y="185660"/>
                      <a:pt x="93019" y="64045"/>
                      <a:pt x="220252" y="19070"/>
                    </a:cubicBezTo>
                    <a:close/>
                  </a:path>
                </a:pathLst>
              </a:custGeom>
              <a:solidFill>
                <a:srgbClr val="CADFA9"/>
              </a:solidFill>
            </p:spPr>
          </p:sp>
          <p:sp>
            <p:nvSpPr>
              <p:cNvPr id="64" name="TextBox 7"/>
              <p:cNvSpPr txBox="1"/>
              <p:nvPr/>
            </p:nvSpPr>
            <p:spPr>
              <a:xfrm>
                <a:off x="0" y="88900"/>
                <a:ext cx="660400" cy="410380"/>
              </a:xfrm>
              <a:prstGeom prst="rect">
                <a:avLst/>
              </a:prstGeom>
            </p:spPr>
            <p:txBody>
              <a:bodyPr lIns="1091778" tIns="1091778" rIns="1091778" bIns="1091778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6" name="Прямоугольник 65"/>
            <p:cNvSpPr/>
            <p:nvPr/>
          </p:nvSpPr>
          <p:spPr>
            <a:xfrm>
              <a:off x="838200" y="4914900"/>
              <a:ext cx="6096000" cy="17722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072"/>
                </a:lnSpc>
              </a:pPr>
              <a:r>
                <a:rPr lang="de-DE" sz="11050" b="1" spc="-542" noProof="1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Deut</a:t>
              </a:r>
              <a:r>
                <a:rPr lang="en-GB" sz="11050" b="1" spc="-542" noProof="1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s</a:t>
              </a:r>
              <a:r>
                <a:rPr lang="de-DE" sz="11050" b="1" spc="-542" noProof="1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che</a:t>
              </a:r>
              <a:r>
                <a:rPr lang="de-DE" sz="11050" b="1" spc="-542" dirty="0" smtClean="0">
                  <a:solidFill>
                    <a:srgbClr val="1C5021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 </a:t>
              </a:r>
              <a:endParaRPr lang="de-DE" sz="11050" b="1" spc="-542" dirty="0">
                <a:solidFill>
                  <a:srgbClr val="1C5021"/>
                </a:solidFill>
                <a:latin typeface="Arial MT Pro Bold"/>
                <a:ea typeface="Arial MT Pro Bold"/>
                <a:cs typeface="Arial MT Pro Bold"/>
                <a:sym typeface="Arial MT Pro Bold"/>
              </a:endParaRPr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8534400" y="7064395"/>
            <a:ext cx="9220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6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НІМЕЦЬКА МОВА: ОСНОВИ </a:t>
            </a:r>
          </a:p>
          <a:p>
            <a:pPr algn="ctr"/>
            <a:r>
              <a:rPr lang="uk-UA" sz="46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ПРОФЕСІЙНОГО СПІЛКУВАННЯ</a:t>
            </a:r>
            <a:endParaRPr lang="uk-UA" sz="4600" dirty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126507" y="3086100"/>
            <a:ext cx="855189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ПРЕЗЕНТАЦІЯ  ВИБІРКОВОЇ</a:t>
            </a:r>
          </a:p>
          <a:p>
            <a:pPr algn="ctr"/>
            <a:r>
              <a:rPr lang="uk-UA" sz="48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al MT Pro Bold"/>
              </a:rPr>
              <a:t>ДИСЦИПЛІНИ</a:t>
            </a:r>
            <a:endParaRPr lang="uk-UA" sz="4800" dirty="0">
              <a:solidFill>
                <a:srgbClr val="00502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16"/>
          <p:cNvSpPr txBox="1"/>
          <p:nvPr/>
        </p:nvSpPr>
        <p:spPr>
          <a:xfrm>
            <a:off x="8686800" y="342900"/>
            <a:ext cx="8991600" cy="2282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Вінницький національний медичний </a:t>
            </a:r>
          </a:p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університет ім. М.І. Пирогова</a:t>
            </a:r>
          </a:p>
          <a:p>
            <a:pPr algn="ctr"/>
            <a:r>
              <a:rPr lang="uk-UA" sz="40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кафедра філології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85" name="TextBox 17"/>
          <p:cNvSpPr txBox="1"/>
          <p:nvPr/>
        </p:nvSpPr>
        <p:spPr>
          <a:xfrm>
            <a:off x="5943600" y="9596363"/>
            <a:ext cx="121412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Підготовлено викладачем 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кафедри філології, </a:t>
            </a:r>
            <a:r>
              <a:rPr lang="uk-UA" sz="2400" noProof="1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канд. пед. наук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 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"/>
              </a:rPr>
              <a:t>Катериною Полянською</a:t>
            </a:r>
            <a:r>
              <a:rPr lang="uk-UA" sz="2400" dirty="0" smtClean="0">
                <a:solidFill>
                  <a:srgbClr val="005024"/>
                </a:solidFill>
                <a:latin typeface="Arial" pitchFamily="34" charset="0"/>
                <a:cs typeface="Arial" pitchFamily="34" charset="0"/>
                <a:sym typeface="Arimo Bold"/>
              </a:rPr>
              <a:t> </a:t>
            </a:r>
            <a:endParaRPr lang="uk-UA" sz="2400" dirty="0">
              <a:solidFill>
                <a:srgbClr val="005024"/>
              </a:solidFill>
              <a:latin typeface="Arial" pitchFamily="34" charset="0"/>
              <a:cs typeface="Arial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7112508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7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326064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945</Words>
  <Application>Microsoft Office PowerPoint</Application>
  <PresentationFormat>Довільний</PresentationFormat>
  <Paragraphs>144</Paragraphs>
  <Slides>11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1" baseType="lpstr">
      <vt:lpstr>Arial</vt:lpstr>
      <vt:lpstr>Arial Unicode MS</vt:lpstr>
      <vt:lpstr>Arimo</vt:lpstr>
      <vt:lpstr>Arimo Bold</vt:lpstr>
      <vt:lpstr>Arial MT Pro</vt:lpstr>
      <vt:lpstr>Times New Roman</vt:lpstr>
      <vt:lpstr>Arial MT Pro Bold</vt:lpstr>
      <vt:lpstr>Yeseva One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Brand Strategy Presentation 10 Page</dc:title>
  <dc:creator>Andy</dc:creator>
  <cp:lastModifiedBy>Andy</cp:lastModifiedBy>
  <cp:revision>121</cp:revision>
  <dcterms:created xsi:type="dcterms:W3CDTF">2006-08-16T00:00:00Z</dcterms:created>
  <dcterms:modified xsi:type="dcterms:W3CDTF">2026-01-29T09:57:29Z</dcterms:modified>
  <dc:identifier>DAG9877vsEU</dc:identifier>
</cp:coreProperties>
</file>