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300" y="3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54442" y="764704"/>
            <a:ext cx="5033392" cy="2775160"/>
          </a:xfrm>
        </p:spPr>
        <p:txBody>
          <a:bodyPr/>
          <a:lstStyle/>
          <a:p>
            <a:pPr algn="ctr"/>
            <a:br>
              <a:rPr lang="uk-UA" dirty="0"/>
            </a:br>
            <a:r>
              <a:rPr lang="uk-UA" sz="2000" dirty="0">
                <a:latin typeface="Arial Narrow" pitchFamily="34" charset="0"/>
              </a:rPr>
              <a:t>Вінницький національний медичний університет </a:t>
            </a:r>
            <a:r>
              <a:rPr lang="uk-UA" sz="2000" dirty="0" err="1">
                <a:latin typeface="Arial Narrow" pitchFamily="34" charset="0"/>
              </a:rPr>
              <a:t>ім.М.І.пирогова</a:t>
            </a:r>
            <a:br>
              <a:rPr lang="uk-UA" sz="2000" dirty="0">
                <a:latin typeface="Arial Narrow" pitchFamily="34" charset="0"/>
              </a:rPr>
            </a:br>
            <a:br>
              <a:rPr lang="uk-UA" sz="2000" dirty="0">
                <a:latin typeface="Arial Narrow" pitchFamily="34" charset="0"/>
              </a:rPr>
            </a:br>
            <a:r>
              <a:rPr lang="uk-UA" sz="2000" dirty="0">
                <a:latin typeface="Arial Narrow" pitchFamily="34" charset="0"/>
              </a:rPr>
              <a:t>кафедра філології</a:t>
            </a:r>
            <a:br>
              <a:rPr lang="en-US" sz="2000" dirty="0">
                <a:latin typeface="Arial Narrow" pitchFamily="34" charset="0"/>
              </a:rPr>
            </a:br>
            <a:r>
              <a:rPr lang="uk-UA" sz="2000" dirty="0">
                <a:latin typeface="Arial Narrow" pitchFamily="34" charset="0"/>
              </a:rPr>
              <a:t>ДИСЦИПЛІНА “ АНЛІЙСЬКА МОВА В НАУКОВІЙ  КОМУНІКАЦІЇ”</a:t>
            </a:r>
            <a:br>
              <a:rPr lang="uk-UA" sz="2000" dirty="0">
                <a:latin typeface="Arial Narrow" pitchFamily="34" charset="0"/>
              </a:rPr>
            </a:br>
            <a:r>
              <a:rPr lang="uk-UA" sz="2000" dirty="0">
                <a:latin typeface="Arial Narrow" pitchFamily="34" charset="0"/>
              </a:rPr>
              <a:t>СПЕЦІАЛЬНІСТЬ і2 “</a:t>
            </a:r>
            <a:r>
              <a:rPr lang="uk-UA" sz="2000" dirty="0" err="1">
                <a:latin typeface="Arial Narrow" pitchFamily="34" charset="0"/>
              </a:rPr>
              <a:t>мЕДИЦИНА</a:t>
            </a:r>
            <a:r>
              <a:rPr lang="uk-UA" sz="2000" dirty="0">
                <a:latin typeface="Arial Narrow" pitchFamily="34" charset="0"/>
              </a:rPr>
              <a:t>”</a:t>
            </a:r>
            <a:endParaRPr lang="ru-RU" sz="2000" dirty="0"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250006" cy="3024336"/>
          </a:xfrm>
        </p:spPr>
        <p:txBody>
          <a:bodyPr>
            <a:normAutofit fontScale="25000" lnSpcReduction="20000"/>
          </a:bodyPr>
          <a:lstStyle/>
          <a:p>
            <a:pPr algn="ctr"/>
            <a:endParaRPr lang="en-US" sz="12800" dirty="0">
              <a:latin typeface="Bahnschrift Light" panose="020B0502040204020203" pitchFamily="34" charset="0"/>
            </a:endParaRPr>
          </a:p>
          <a:p>
            <a:pPr algn="ctr"/>
            <a:r>
              <a:rPr lang="uk-UA" sz="12800" dirty="0">
                <a:latin typeface="Bahnschrift Light" panose="020B0502040204020203" pitchFamily="34" charset="0"/>
              </a:rPr>
              <a:t>Тема лекції</a:t>
            </a:r>
            <a:r>
              <a:rPr lang="en-US" sz="12800" dirty="0">
                <a:latin typeface="Bahnschrift Light" panose="020B0502040204020203" pitchFamily="34" charset="0"/>
              </a:rPr>
              <a:t> </a:t>
            </a:r>
            <a:r>
              <a:rPr lang="uk-UA" sz="12800" dirty="0">
                <a:solidFill>
                  <a:schemeClr val="tx2">
                    <a:lumMod val="20000"/>
                    <a:lumOff val="80000"/>
                  </a:schemeClr>
                </a:solidFill>
                <a:latin typeface="Bahnschrift Light" panose="020B0502040204020203" pitchFamily="34" charset="0"/>
              </a:rPr>
              <a:t>№</a:t>
            </a:r>
            <a:r>
              <a:rPr lang="en-US" sz="12800" dirty="0">
                <a:solidFill>
                  <a:schemeClr val="tx2">
                    <a:lumMod val="20000"/>
                    <a:lumOff val="80000"/>
                  </a:schemeClr>
                </a:solidFill>
                <a:latin typeface="Bahnschrift Light" panose="020B0502040204020203" pitchFamily="34" charset="0"/>
              </a:rPr>
              <a:t>1</a:t>
            </a:r>
            <a:r>
              <a:rPr lang="uk-UA" sz="12800" dirty="0">
                <a:latin typeface="Bahnschrift Light" panose="020B0502040204020203" pitchFamily="34" charset="0"/>
              </a:rPr>
              <a:t>:</a:t>
            </a:r>
            <a:endParaRPr lang="en-US" sz="12800" dirty="0">
              <a:latin typeface="Bahnschrift Light" panose="020B0502040204020203" pitchFamily="34" charset="0"/>
            </a:endParaRPr>
          </a:p>
          <a:p>
            <a:pPr algn="ctr"/>
            <a:r>
              <a:rPr lang="uk-UA" sz="12800" dirty="0">
                <a:latin typeface="Bahnschrift Light" panose="020B0502040204020203" pitchFamily="34" charset="0"/>
              </a:rPr>
              <a:t> </a:t>
            </a:r>
            <a:r>
              <a:rPr lang="en-US" sz="12800" b="1" dirty="0">
                <a:latin typeface="Bahnschrift Light" panose="020B0502040204020203" pitchFamily="34" charset="0"/>
              </a:rPr>
              <a:t>Language Strategies for Establishing Rapport with Patients:</a:t>
            </a:r>
          </a:p>
          <a:p>
            <a:pPr algn="ctr"/>
            <a:r>
              <a:rPr lang="en-US" sz="12800" b="1" dirty="0">
                <a:latin typeface="Bahnschrift Light" panose="020B0502040204020203" pitchFamily="34" charset="0"/>
              </a:rPr>
              <a:t>Politeness, Empathy and Managing Interaction</a:t>
            </a:r>
          </a:p>
          <a:p>
            <a:pPr algn="just"/>
            <a:endParaRPr lang="uk-UA" sz="12800" dirty="0">
              <a:latin typeface="Bahnschrift Light" panose="020B0502040204020203" pitchFamily="34" charset="0"/>
            </a:endParaRPr>
          </a:p>
          <a:p>
            <a:pPr algn="just"/>
            <a:endParaRPr lang="uk-UA" sz="12800" dirty="0">
              <a:latin typeface="Bahnschrift Light" panose="020B0502040204020203" pitchFamily="34" charset="0"/>
            </a:endParaRPr>
          </a:p>
          <a:p>
            <a:r>
              <a:rPr lang="uk-UA" dirty="0"/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Learning Objectives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Bahnschrift" panose="020B0502040204020203" pitchFamily="34" charset="0"/>
              </a:rPr>
              <a:t>By the end of this lecture students will be able to:</a:t>
            </a:r>
          </a:p>
          <a:p>
            <a:r>
              <a:rPr lang="en-US" sz="2000" dirty="0">
                <a:latin typeface="Bahnschrift" panose="020B0502040204020203" pitchFamily="34" charset="0"/>
              </a:rPr>
              <a:t> define rapport and explain its importance in clinical practice;</a:t>
            </a:r>
          </a:p>
          <a:p>
            <a:r>
              <a:rPr lang="en-US" sz="2000" dirty="0">
                <a:latin typeface="Bahnschrift" panose="020B0502040204020203" pitchFamily="34" charset="0"/>
              </a:rPr>
              <a:t>distinguish between politeness, empathy and sympathy;</a:t>
            </a:r>
          </a:p>
          <a:p>
            <a:r>
              <a:rPr lang="en-US" sz="2000" dirty="0">
                <a:latin typeface="Bahnschrift" panose="020B0502040204020203" pitchFamily="34" charset="0"/>
              </a:rPr>
              <a:t> recognize verbal strategies that strengthen doctor–patient relationships;</a:t>
            </a:r>
          </a:p>
          <a:p>
            <a:r>
              <a:rPr lang="en-US" sz="2000" dirty="0">
                <a:latin typeface="Bahnschrift" panose="020B0502040204020203" pitchFamily="34" charset="0"/>
              </a:rPr>
              <a:t>use patient-</a:t>
            </a:r>
            <a:r>
              <a:rPr lang="en-US" sz="2000" dirty="0" err="1">
                <a:latin typeface="Bahnschrift" panose="020B0502040204020203" pitchFamily="34" charset="0"/>
              </a:rPr>
              <a:t>centred</a:t>
            </a:r>
            <a:r>
              <a:rPr lang="en-US" sz="2000" dirty="0">
                <a:latin typeface="Bahnschrift" panose="020B0502040204020203" pitchFamily="34" charset="0"/>
              </a:rPr>
              <a:t> communication techniques during medical consultations;</a:t>
            </a:r>
          </a:p>
          <a:p>
            <a:r>
              <a:rPr lang="en-US" sz="2000" dirty="0">
                <a:latin typeface="Bahnschrift" panose="020B0502040204020203" pitchFamily="34" charset="0"/>
              </a:rPr>
              <a:t> manage different stages of medical interaction effectively.</a:t>
            </a: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Does THE RAPPORT Matter?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>
                <a:latin typeface="Bahnschrift Light" panose="020B0502040204020203" pitchFamily="34" charset="0"/>
              </a:rPr>
              <a:t>Effective communication is one of the strongest predictors of successful healthcare outcomes.</a:t>
            </a:r>
          </a:p>
          <a:p>
            <a:r>
              <a:rPr lang="en-US" sz="2400" dirty="0">
                <a:latin typeface="Bahnschrift Light" panose="020B0502040204020203" pitchFamily="34" charset="0"/>
              </a:rPr>
              <a:t>Research demonstrates that good doctor–patient rapport contributes to:</a:t>
            </a:r>
          </a:p>
          <a:p>
            <a:r>
              <a:rPr lang="en-US" sz="2400" dirty="0">
                <a:latin typeface="Bahnschrift Light" panose="020B0502040204020203" pitchFamily="34" charset="0"/>
              </a:rPr>
              <a:t>increased patient satisfaction;</a:t>
            </a:r>
          </a:p>
          <a:p>
            <a:r>
              <a:rPr lang="en-US" sz="2400" dirty="0">
                <a:latin typeface="Bahnschrift Light" panose="020B0502040204020203" pitchFamily="34" charset="0"/>
              </a:rPr>
              <a:t>improved adherence to treatment;</a:t>
            </a:r>
          </a:p>
          <a:p>
            <a:r>
              <a:rPr lang="en-US" sz="2400" dirty="0">
                <a:latin typeface="Bahnschrift Light" panose="020B0502040204020203" pitchFamily="34" charset="0"/>
              </a:rPr>
              <a:t>greater diagnostic accuracy;</a:t>
            </a:r>
          </a:p>
          <a:p>
            <a:r>
              <a:rPr lang="en-US" sz="2400" dirty="0">
                <a:latin typeface="Bahnschrift Light" panose="020B0502040204020203" pitchFamily="34" charset="0"/>
              </a:rPr>
              <a:t>reduced patient anxiety;</a:t>
            </a:r>
          </a:p>
          <a:p>
            <a:r>
              <a:rPr lang="en-US" sz="2400" dirty="0">
                <a:latin typeface="Bahnschrift Light" panose="020B0502040204020203" pitchFamily="34" charset="0"/>
              </a:rPr>
              <a:t>fewer communication errors.</a:t>
            </a:r>
          </a:p>
          <a:p>
            <a:pPr marL="0" indent="0">
              <a:buNone/>
            </a:pPr>
            <a:r>
              <a:rPr lang="en-US" sz="2400" dirty="0">
                <a:latin typeface="Bahnschrift Light" panose="020B0502040204020203" pitchFamily="34" charset="0"/>
              </a:rPr>
              <a:t>Patients are more likely to disclose important clinical information when they feel respected, understood and actively involved in the consultation.</a:t>
            </a:r>
          </a:p>
          <a:p>
            <a:pPr marL="0" indent="0">
              <a:buNone/>
            </a:pPr>
            <a:r>
              <a:rPr lang="en-US" sz="2400" dirty="0">
                <a:latin typeface="Bahnschrift Light" panose="020B0502040204020203" pitchFamily="34" charset="0"/>
              </a:rPr>
              <a:t>Rapport is therefore considered an essential clinical skill alongside medical knowledge and technical competence.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RAPPORT?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Bahnschrift" panose="020B0502040204020203" pitchFamily="34" charset="0"/>
              </a:rPr>
              <a:t>Rapport</a:t>
            </a:r>
            <a:r>
              <a:rPr lang="en-US" dirty="0">
                <a:latin typeface="Bahnschrift" panose="020B0502040204020203" pitchFamily="34" charset="0"/>
              </a:rPr>
              <a:t> refers to a trusting, respectful and cooperative relationship between healthcare professionals and patients.</a:t>
            </a:r>
          </a:p>
          <a:p>
            <a:pPr marL="0" indent="0">
              <a:buNone/>
            </a:pPr>
            <a:r>
              <a:rPr lang="en-US" dirty="0">
                <a:latin typeface="Bahnschrift" panose="020B0502040204020203" pitchFamily="34" charset="0"/>
              </a:rPr>
              <a:t>It is built through:</a:t>
            </a:r>
          </a:p>
          <a:p>
            <a:r>
              <a:rPr lang="en-US" dirty="0">
                <a:latin typeface="Bahnschrift" panose="020B0502040204020203" pitchFamily="34" charset="0"/>
              </a:rPr>
              <a:t>mutual respect;</a:t>
            </a:r>
          </a:p>
          <a:p>
            <a:r>
              <a:rPr lang="en-US" dirty="0">
                <a:latin typeface="Bahnschrift" panose="020B0502040204020203" pitchFamily="34" charset="0"/>
              </a:rPr>
              <a:t>active listening;</a:t>
            </a:r>
          </a:p>
          <a:p>
            <a:r>
              <a:rPr lang="en-US" dirty="0">
                <a:latin typeface="Bahnschrift" panose="020B0502040204020203" pitchFamily="34" charset="0"/>
              </a:rPr>
              <a:t>empathy;</a:t>
            </a:r>
          </a:p>
          <a:p>
            <a:r>
              <a:rPr lang="en-US" dirty="0">
                <a:latin typeface="Bahnschrift" panose="020B0502040204020203" pitchFamily="34" charset="0"/>
              </a:rPr>
              <a:t>clear communication;</a:t>
            </a:r>
          </a:p>
          <a:p>
            <a:r>
              <a:rPr lang="en-US" dirty="0">
                <a:latin typeface="Bahnschrift" panose="020B0502040204020203" pitchFamily="34" charset="0"/>
              </a:rPr>
              <a:t>professional </a:t>
            </a:r>
            <a:r>
              <a:rPr lang="en-US" dirty="0" err="1">
                <a:latin typeface="Bahnschrift" panose="020B0502040204020203" pitchFamily="34" charset="0"/>
              </a:rPr>
              <a:t>behaviour</a:t>
            </a:r>
            <a:r>
              <a:rPr lang="en-US" dirty="0">
                <a:latin typeface="Bahnschrift" panose="020B0502040204020203" pitchFamily="34" charset="0"/>
              </a:rPr>
              <a:t>.</a:t>
            </a:r>
          </a:p>
          <a:p>
            <a:r>
              <a:rPr lang="en-US" dirty="0">
                <a:latin typeface="Bahnschrift" panose="020B0502040204020203" pitchFamily="34" charset="0"/>
              </a:rPr>
              <a:t>Rapport encourages patients to express their concerns openly and facilitates shared decision-making.</a:t>
            </a:r>
          </a:p>
          <a:p>
            <a:pPr marL="0" indent="0">
              <a:buNone/>
            </a:pPr>
            <a:r>
              <a:rPr lang="en-US" b="1" dirty="0">
                <a:latin typeface="Bahnschrift" panose="020B0502040204020203" pitchFamily="34" charset="0"/>
              </a:rPr>
              <a:t>Example</a:t>
            </a:r>
            <a:endParaRPr lang="en-US" dirty="0">
              <a:latin typeface="Bahnschrift" panose="020B0502040204020203" pitchFamily="34" charset="0"/>
            </a:endParaRPr>
          </a:p>
          <a:p>
            <a:pPr marL="0" indent="0">
              <a:buNone/>
            </a:pPr>
            <a:r>
              <a:rPr lang="en-US" dirty="0">
                <a:latin typeface="Bahnschrift" panose="020B0502040204020203" pitchFamily="34" charset="0"/>
              </a:rPr>
              <a:t>-Doctor: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lang="en-US" i="1" dirty="0">
                <a:latin typeface="Bahnschrift" panose="020B0502040204020203" pitchFamily="34" charset="0"/>
              </a:rPr>
              <a:t>"Good morning, </a:t>
            </a:r>
            <a:r>
              <a:rPr lang="en-US" i="1" dirty="0" err="1">
                <a:latin typeface="Bahnschrift" panose="020B0502040204020203" pitchFamily="34" charset="0"/>
              </a:rPr>
              <a:t>Mrs</a:t>
            </a:r>
            <a:r>
              <a:rPr lang="en-US" i="1" dirty="0">
                <a:latin typeface="Bahnschrift" panose="020B0502040204020203" pitchFamily="34" charset="0"/>
              </a:rPr>
              <a:t> Brown. I'm Dr Taylor. Please have a seat. How can I help you today?"</a:t>
            </a:r>
            <a:endParaRPr lang="en-US" dirty="0">
              <a:latin typeface="Bahnschrift" panose="020B0502040204020203" pitchFamily="34" charset="0"/>
            </a:endParaRPr>
          </a:p>
          <a:p>
            <a:pPr marL="0" indent="0">
              <a:buNone/>
            </a:pPr>
            <a:r>
              <a:rPr lang="en-US" dirty="0">
                <a:latin typeface="Bahnschrift" panose="020B0502040204020203" pitchFamily="34" charset="0"/>
              </a:rPr>
              <a:t>-Patient: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lang="en-US" i="1" dirty="0">
                <a:latin typeface="Bahnschrift" panose="020B0502040204020203" pitchFamily="34" charset="0"/>
              </a:rPr>
              <a:t>"Thank you, Doctor. I've been feeling short of breath recently."</a:t>
            </a:r>
            <a:endParaRPr lang="en-US" dirty="0">
              <a:latin typeface="Bahnschrift" panose="020B0502040204020203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Politeness Strategies in Medical Communication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7427168" cy="4826936"/>
          </a:xfrm>
        </p:spPr>
        <p:txBody>
          <a:bodyPr numCol="2">
            <a:normAutofit lnSpcReduction="10000"/>
          </a:bodyPr>
          <a:lstStyle/>
          <a:p>
            <a:pPr marL="0" indent="0">
              <a:buNone/>
            </a:pPr>
            <a:r>
              <a:rPr lang="en-US" sz="1800" dirty="0">
                <a:latin typeface="Bahnschrift Light" panose="020B0502040204020203" pitchFamily="34" charset="0"/>
              </a:rPr>
              <a:t>Politeness demonstrates respect </a:t>
            </a:r>
          </a:p>
          <a:p>
            <a:pPr marL="0" indent="0">
              <a:buNone/>
            </a:pPr>
            <a:r>
              <a:rPr lang="en-US" sz="1800" dirty="0">
                <a:latin typeface="Bahnschrift Light" panose="020B0502040204020203" pitchFamily="34" charset="0"/>
              </a:rPr>
              <a:t>for patients and promotes                          </a:t>
            </a:r>
          </a:p>
          <a:p>
            <a:pPr marL="0" indent="0">
              <a:buNone/>
            </a:pPr>
            <a:r>
              <a:rPr lang="en-US" sz="1800" dirty="0">
                <a:latin typeface="Bahnschrift Light" panose="020B0502040204020203" pitchFamily="34" charset="0"/>
              </a:rPr>
              <a:t>a comfortable clinical environment.</a:t>
            </a:r>
          </a:p>
          <a:p>
            <a:pPr marL="0" indent="0">
              <a:buNone/>
            </a:pPr>
            <a:r>
              <a:rPr lang="en-US" sz="1800" dirty="0">
                <a:latin typeface="Bahnschrift Light" panose="020B0502040204020203" pitchFamily="34" charset="0"/>
              </a:rPr>
              <a:t>Healthcare professionals</a:t>
            </a:r>
          </a:p>
          <a:p>
            <a:pPr marL="0" indent="0">
              <a:buNone/>
            </a:pPr>
            <a:r>
              <a:rPr lang="en-US" sz="1800" dirty="0">
                <a:latin typeface="Bahnschrift Light" panose="020B0502040204020203" pitchFamily="34" charset="0"/>
              </a:rPr>
              <a:t> frequently use:</a:t>
            </a:r>
          </a:p>
          <a:p>
            <a:pPr marL="0" indent="0">
              <a:buNone/>
            </a:pPr>
            <a:r>
              <a:rPr lang="en-US" sz="1800" b="1" dirty="0">
                <a:latin typeface="Bahnschrift Light" panose="020B0502040204020203" pitchFamily="34" charset="0"/>
              </a:rPr>
              <a:t>Positive politeness</a:t>
            </a:r>
          </a:p>
          <a:p>
            <a:r>
              <a:rPr lang="en-US" sz="1800" dirty="0">
                <a:latin typeface="Bahnschrift Light" panose="020B0502040204020203" pitchFamily="34" charset="0"/>
              </a:rPr>
              <a:t>expressing warmth </a:t>
            </a:r>
          </a:p>
          <a:p>
            <a:pPr marL="0" indent="0">
              <a:buNone/>
            </a:pPr>
            <a:r>
              <a:rPr lang="en-US" sz="1800" dirty="0">
                <a:latin typeface="Bahnschrift Light" panose="020B0502040204020203" pitchFamily="34" charset="0"/>
              </a:rPr>
              <a:t>and encouragement</a:t>
            </a:r>
          </a:p>
          <a:p>
            <a:pPr marL="0" indent="0">
              <a:buNone/>
            </a:pPr>
            <a:r>
              <a:rPr lang="en-US" sz="1800" b="1" dirty="0">
                <a:latin typeface="Bahnschrift Light" panose="020B0502040204020203" pitchFamily="34" charset="0"/>
              </a:rPr>
              <a:t>Examples</a:t>
            </a:r>
          </a:p>
          <a:p>
            <a:r>
              <a:rPr lang="en-US" sz="1800" dirty="0">
                <a:latin typeface="Bahnschrift Light" panose="020B0502040204020203" pitchFamily="34" charset="0"/>
              </a:rPr>
              <a:t>Thank you for coming today.</a:t>
            </a:r>
          </a:p>
          <a:p>
            <a:r>
              <a:rPr lang="en-US" sz="1800" dirty="0">
                <a:latin typeface="Bahnschrift Light" panose="020B0502040204020203" pitchFamily="34" charset="0"/>
              </a:rPr>
              <a:t>That's a very good question.</a:t>
            </a:r>
          </a:p>
          <a:p>
            <a:r>
              <a:rPr lang="en-US" sz="1800" dirty="0">
                <a:latin typeface="Bahnschrift Light" panose="020B0502040204020203" pitchFamily="34" charset="0"/>
              </a:rPr>
              <a:t>I appreciate your cooperation.</a:t>
            </a:r>
          </a:p>
          <a:p>
            <a:pPr marL="0" indent="0">
              <a:buNone/>
            </a:pPr>
            <a:r>
              <a:rPr lang="en-US" sz="1800" b="1" dirty="0">
                <a:latin typeface="Bahnschrift Light" panose="020B0502040204020203" pitchFamily="34" charset="0"/>
              </a:rPr>
              <a:t>Negative politeness</a:t>
            </a:r>
          </a:p>
          <a:p>
            <a:r>
              <a:rPr lang="en-US" sz="1800" dirty="0">
                <a:latin typeface="Bahnschrift Light" panose="020B0502040204020203" pitchFamily="34" charset="0"/>
              </a:rPr>
              <a:t>showing respect for autonomy</a:t>
            </a:r>
          </a:p>
          <a:p>
            <a:pPr marL="0" indent="0">
              <a:buNone/>
            </a:pPr>
            <a:r>
              <a:rPr lang="en-US" sz="1800" b="1" dirty="0">
                <a:latin typeface="Bahnschrift Light" panose="020B0502040204020203" pitchFamily="34" charset="0"/>
              </a:rPr>
              <a:t>Examples</a:t>
            </a:r>
          </a:p>
          <a:p>
            <a:r>
              <a:rPr lang="en-US" sz="1800" dirty="0">
                <a:latin typeface="Bahnschrift Light" panose="020B0502040204020203" pitchFamily="34" charset="0"/>
              </a:rPr>
              <a:t>Could I ask you a few questions?</a:t>
            </a:r>
          </a:p>
          <a:p>
            <a:r>
              <a:rPr lang="en-US" sz="1800" dirty="0">
                <a:latin typeface="Bahnschrift Light" panose="020B0502040204020203" pitchFamily="34" charset="0"/>
              </a:rPr>
              <a:t>Would you mind describing the pain?</a:t>
            </a:r>
          </a:p>
          <a:p>
            <a:r>
              <a:rPr lang="en-US" sz="1800" dirty="0">
                <a:latin typeface="Bahnschrift Light" panose="020B0502040204020203" pitchFamily="34" charset="0"/>
              </a:rPr>
              <a:t>May I examine your abdomen?</a:t>
            </a:r>
          </a:p>
          <a:p>
            <a:pPr marL="0" indent="0">
              <a:buNone/>
            </a:pPr>
            <a:r>
              <a:rPr lang="en-US" sz="1900" dirty="0">
                <a:latin typeface="Bahnschrift Light" panose="020B0502040204020203" pitchFamily="34" charset="0"/>
              </a:rPr>
              <a:t>Indirect requests often sound more respectful than direct commands. Instead of</a:t>
            </a:r>
          </a:p>
          <a:p>
            <a:pPr marL="0" indent="0">
              <a:buNone/>
            </a:pPr>
            <a:r>
              <a:rPr lang="en-US" sz="1900" i="1" dirty="0">
                <a:latin typeface="Bahnschrift Light" panose="020B0502040204020203" pitchFamily="34" charset="0"/>
              </a:rPr>
              <a:t>"Lie down."</a:t>
            </a:r>
            <a:endParaRPr lang="en-US" sz="1900" dirty="0">
              <a:latin typeface="Bahnschrift Light" panose="020B0502040204020203" pitchFamily="34" charset="0"/>
            </a:endParaRPr>
          </a:p>
          <a:p>
            <a:pPr marL="0" indent="0">
              <a:buNone/>
            </a:pPr>
            <a:r>
              <a:rPr lang="en-US" sz="1900" dirty="0">
                <a:latin typeface="Bahnschrift Light" panose="020B0502040204020203" pitchFamily="34" charset="0"/>
              </a:rPr>
              <a:t>say</a:t>
            </a:r>
          </a:p>
          <a:p>
            <a:pPr marL="0" indent="0">
              <a:buNone/>
            </a:pPr>
            <a:r>
              <a:rPr lang="en-US" sz="1900" i="1" dirty="0">
                <a:latin typeface="Bahnschrift Light" panose="020B0502040204020203" pitchFamily="34" charset="0"/>
              </a:rPr>
              <a:t>"Could you please lie down on the examination couch?"</a:t>
            </a:r>
            <a:endParaRPr lang="en-US" sz="1900" dirty="0">
              <a:latin typeface="Bahnschrift Light" panose="020B0502040204020203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Empathy versus Sympathy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1900" dirty="0">
                <a:latin typeface="Bahnschrift Light" panose="020B0502040204020203" pitchFamily="34" charset="0"/>
              </a:rPr>
              <a:t>Although often confused, empathy and sympathy are different concepts.</a:t>
            </a:r>
          </a:p>
          <a:p>
            <a:pPr marL="0" indent="0">
              <a:buNone/>
            </a:pPr>
            <a:r>
              <a:rPr lang="en-US" sz="1900" b="1" dirty="0">
                <a:latin typeface="Bahnschrift Light" panose="020B0502040204020203" pitchFamily="34" charset="0"/>
              </a:rPr>
              <a:t>Empathy</a:t>
            </a:r>
            <a:endParaRPr lang="en-US" sz="1900" dirty="0">
              <a:latin typeface="Bahnschrift Light" panose="020B0502040204020203" pitchFamily="34" charset="0"/>
            </a:endParaRPr>
          </a:p>
          <a:p>
            <a:r>
              <a:rPr lang="en-US" sz="1900" dirty="0">
                <a:latin typeface="Bahnschrift Light" panose="020B0502040204020203" pitchFamily="34" charset="0"/>
              </a:rPr>
              <a:t>understanding another person's feelings</a:t>
            </a:r>
          </a:p>
          <a:p>
            <a:r>
              <a:rPr lang="en-US" sz="1900" dirty="0">
                <a:latin typeface="Bahnschrift Light" panose="020B0502040204020203" pitchFamily="34" charset="0"/>
              </a:rPr>
              <a:t>acknowledging emotional experiences</a:t>
            </a:r>
          </a:p>
          <a:p>
            <a:r>
              <a:rPr lang="en-US" sz="1900" dirty="0">
                <a:latin typeface="Bahnschrift Light" panose="020B0502040204020203" pitchFamily="34" charset="0"/>
              </a:rPr>
              <a:t>maintaining professional objectivity</a:t>
            </a:r>
          </a:p>
          <a:p>
            <a:pPr marL="0" indent="0">
              <a:buNone/>
            </a:pPr>
            <a:r>
              <a:rPr lang="en-US" sz="1900" b="1" dirty="0">
                <a:latin typeface="Bahnschrift Light" panose="020B0502040204020203" pitchFamily="34" charset="0"/>
              </a:rPr>
              <a:t>Sympathy</a:t>
            </a:r>
            <a:endParaRPr lang="en-US" sz="1900" dirty="0">
              <a:latin typeface="Bahnschrift Light" panose="020B0502040204020203" pitchFamily="34" charset="0"/>
            </a:endParaRPr>
          </a:p>
          <a:p>
            <a:r>
              <a:rPr lang="en-US" sz="1900" dirty="0">
                <a:latin typeface="Bahnschrift Light" panose="020B0502040204020203" pitchFamily="34" charset="0"/>
              </a:rPr>
              <a:t>feeling pity or sorrow</a:t>
            </a:r>
          </a:p>
          <a:p>
            <a:r>
              <a:rPr lang="en-US" sz="1900" dirty="0">
                <a:latin typeface="Bahnschrift Light" panose="020B0502040204020203" pitchFamily="34" charset="0"/>
              </a:rPr>
              <a:t>expressing personal emotion</a:t>
            </a:r>
          </a:p>
          <a:p>
            <a:r>
              <a:rPr lang="en-US" sz="1900" dirty="0">
                <a:latin typeface="Bahnschrift Light" panose="020B0502040204020203" pitchFamily="34" charset="0"/>
              </a:rPr>
              <a:t>may unintentionally reduce professional distance</a:t>
            </a:r>
          </a:p>
          <a:p>
            <a:pPr marL="0" indent="0">
              <a:buNone/>
            </a:pPr>
            <a:r>
              <a:rPr lang="en-US" sz="1900" dirty="0">
                <a:latin typeface="Bahnschrift Light" panose="020B0502040204020203" pitchFamily="34" charset="0"/>
              </a:rPr>
              <a:t>Empathy promotes therapeutic relationships and patient trust.</a:t>
            </a:r>
          </a:p>
          <a:p>
            <a:pPr marL="0" indent="0">
              <a:buNone/>
            </a:pPr>
            <a:r>
              <a:rPr lang="en-US" sz="1700" dirty="0">
                <a:latin typeface="Bahnschrift Light" panose="020B0502040204020203" pitchFamily="34" charset="0"/>
              </a:rPr>
              <a:t>Useful expressions</a:t>
            </a:r>
          </a:p>
          <a:p>
            <a:r>
              <a:rPr lang="en-US" sz="1700" dirty="0">
                <a:latin typeface="Bahnschrift Light" panose="020B0502040204020203" pitchFamily="34" charset="0"/>
              </a:rPr>
              <a:t>I understand this has been difficult for you.</a:t>
            </a:r>
          </a:p>
          <a:p>
            <a:r>
              <a:rPr lang="en-US" sz="1700" dirty="0">
                <a:latin typeface="Bahnschrift Light" panose="020B0502040204020203" pitchFamily="34" charset="0"/>
              </a:rPr>
              <a:t>That sounds very frustrating.</a:t>
            </a:r>
          </a:p>
          <a:p>
            <a:r>
              <a:rPr lang="en-US" sz="1700" dirty="0">
                <a:latin typeface="Bahnschrift Light" panose="020B0502040204020203" pitchFamily="34" charset="0"/>
              </a:rPr>
              <a:t> I can see why you're concerned.</a:t>
            </a:r>
          </a:p>
          <a:p>
            <a:r>
              <a:rPr lang="en-US" sz="1700" dirty="0">
                <a:latin typeface="Bahnschrift Light" panose="020B0502040204020203" pitchFamily="34" charset="0"/>
              </a:rPr>
              <a:t> Thank you for telling me that.</a:t>
            </a:r>
          </a:p>
          <a:p>
            <a:r>
              <a:rPr lang="en-US" sz="1700" dirty="0">
                <a:latin typeface="Bahnschrift Light" panose="020B0502040204020203" pitchFamily="34" charset="0"/>
              </a:rPr>
              <a:t>We'll work through this together.</a:t>
            </a:r>
          </a:p>
          <a:p>
            <a:pPr marL="0" indent="0">
              <a:buNone/>
            </a:pPr>
            <a:endParaRPr lang="en-US" sz="1900" dirty="0">
              <a:latin typeface="Bahnschrift" panose="020B0502040204020203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Listening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Active listening is one of the most effective communication skills in medicine.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It includes</a:t>
            </a:r>
          </a:p>
          <a:p>
            <a:r>
              <a:rPr lang="en-US" dirty="0">
                <a:latin typeface="Bahnschrift Light" panose="020B0502040204020203" pitchFamily="34" charset="0"/>
              </a:rPr>
              <a:t>maintaining eye contact;</a:t>
            </a:r>
          </a:p>
          <a:p>
            <a:r>
              <a:rPr lang="en-US" dirty="0">
                <a:latin typeface="Bahnschrift Light" panose="020B0502040204020203" pitchFamily="34" charset="0"/>
              </a:rPr>
              <a:t>appropriate body language;</a:t>
            </a:r>
          </a:p>
          <a:p>
            <a:r>
              <a:rPr lang="en-US" dirty="0">
                <a:latin typeface="Bahnschrift Light" panose="020B0502040204020203" pitchFamily="34" charset="0"/>
              </a:rPr>
              <a:t> allowing patients to finish speaking;</a:t>
            </a:r>
          </a:p>
          <a:p>
            <a:r>
              <a:rPr lang="en-US" dirty="0">
                <a:latin typeface="Bahnschrift Light" panose="020B0502040204020203" pitchFamily="34" charset="0"/>
              </a:rPr>
              <a:t>asking open-ended questions;</a:t>
            </a:r>
          </a:p>
          <a:p>
            <a:r>
              <a:rPr lang="en-US" dirty="0">
                <a:latin typeface="Bahnschrift Light" panose="020B0502040204020203" pitchFamily="34" charset="0"/>
              </a:rPr>
              <a:t>paraphrasing;</a:t>
            </a:r>
          </a:p>
          <a:p>
            <a:r>
              <a:rPr lang="en-US" dirty="0" err="1">
                <a:latin typeface="Bahnschrift Light" panose="020B0502040204020203" pitchFamily="34" charset="0"/>
              </a:rPr>
              <a:t>summarising</a:t>
            </a:r>
            <a:r>
              <a:rPr lang="en-US" dirty="0">
                <a:latin typeface="Bahnschrift Light" panose="020B0502040204020203" pitchFamily="34" charset="0"/>
              </a:rPr>
              <a:t> information.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Typical phrases</a:t>
            </a:r>
          </a:p>
          <a:p>
            <a:r>
              <a:rPr lang="en-US" dirty="0">
                <a:latin typeface="Bahnschrift Light" panose="020B0502040204020203" pitchFamily="34" charset="0"/>
              </a:rPr>
              <a:t>Tell me more about that.</a:t>
            </a:r>
          </a:p>
          <a:p>
            <a:r>
              <a:rPr lang="en-US" dirty="0">
                <a:latin typeface="Bahnschrift Light" panose="020B0502040204020203" pitchFamily="34" charset="0"/>
              </a:rPr>
              <a:t>If I understand correctly...</a:t>
            </a:r>
          </a:p>
          <a:p>
            <a:r>
              <a:rPr lang="en-US" dirty="0">
                <a:latin typeface="Bahnschrift Light" panose="020B0502040204020203" pitchFamily="34" charset="0"/>
              </a:rPr>
              <a:t>So your symptoms started three days ago?</a:t>
            </a:r>
          </a:p>
          <a:p>
            <a:r>
              <a:rPr lang="en-US" dirty="0">
                <a:latin typeface="Bahnschrift Light" panose="020B0502040204020203" pitchFamily="34" charset="0"/>
              </a:rPr>
              <a:t>Let me </a:t>
            </a:r>
            <a:r>
              <a:rPr lang="en-US" dirty="0" err="1">
                <a:latin typeface="Bahnschrift Light" panose="020B0502040204020203" pitchFamily="34" charset="0"/>
              </a:rPr>
              <a:t>summarise</a:t>
            </a:r>
            <a:r>
              <a:rPr lang="en-US" dirty="0">
                <a:latin typeface="Bahnschrift Light" panose="020B0502040204020203" pitchFamily="34" charset="0"/>
              </a:rPr>
              <a:t> what you've told me.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These techniques demonstrate attention and improve diagnostic accuracy.</a:t>
            </a:r>
          </a:p>
          <a:p>
            <a:endParaRPr lang="en-US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Managing the Medical Interaction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5131952"/>
          </a:xfrm>
        </p:spPr>
        <p:txBody>
          <a:bodyPr numCol="2">
            <a:normAutofit lnSpcReduction="10000"/>
          </a:bodyPr>
          <a:lstStyle/>
          <a:p>
            <a:pPr marL="0" indent="0">
              <a:buNone/>
            </a:pPr>
            <a:r>
              <a:rPr lang="en-US" sz="1800" dirty="0">
                <a:latin typeface="Bahnschrift Light" panose="020B0502040204020203" pitchFamily="34" charset="0"/>
              </a:rPr>
              <a:t>A successful consultation follows    a logical structure.</a:t>
            </a:r>
          </a:p>
          <a:p>
            <a:pPr marL="0" indent="0">
              <a:buNone/>
            </a:pPr>
            <a:r>
              <a:rPr lang="en-US" sz="1800" b="1" dirty="0">
                <a:latin typeface="Bahnschrift Light" panose="020B0502040204020203" pitchFamily="34" charset="0"/>
              </a:rPr>
              <a:t>Opening</a:t>
            </a:r>
          </a:p>
          <a:p>
            <a:r>
              <a:rPr lang="en-US" sz="1800" dirty="0">
                <a:latin typeface="Bahnschrift Light" panose="020B0502040204020203" pitchFamily="34" charset="0"/>
              </a:rPr>
              <a:t>greeting the patient                               </a:t>
            </a:r>
          </a:p>
          <a:p>
            <a:r>
              <a:rPr lang="en-US" sz="1800" dirty="0">
                <a:latin typeface="Bahnschrift Light" panose="020B0502040204020203" pitchFamily="34" charset="0"/>
              </a:rPr>
              <a:t>introducing yourself</a:t>
            </a:r>
          </a:p>
          <a:p>
            <a:r>
              <a:rPr lang="en-US" sz="1800" dirty="0">
                <a:latin typeface="Bahnschrift Light" panose="020B0502040204020203" pitchFamily="34" charset="0"/>
              </a:rPr>
              <a:t>confirming identity</a:t>
            </a:r>
          </a:p>
          <a:p>
            <a:r>
              <a:rPr lang="en-US" sz="1800" dirty="0">
                <a:latin typeface="Bahnschrift Light" panose="020B0502040204020203" pitchFamily="34" charset="0"/>
              </a:rPr>
              <a:t>establishing rapport</a:t>
            </a:r>
          </a:p>
          <a:p>
            <a:pPr marL="0" indent="0">
              <a:buNone/>
            </a:pPr>
            <a:r>
              <a:rPr lang="en-US" sz="1800" b="1" dirty="0">
                <a:latin typeface="Bahnschrift Light" panose="020B0502040204020203" pitchFamily="34" charset="0"/>
              </a:rPr>
              <a:t>Information gathering</a:t>
            </a:r>
          </a:p>
          <a:p>
            <a:r>
              <a:rPr lang="en-US" sz="1800" dirty="0">
                <a:latin typeface="Bahnschrift Light" panose="020B0502040204020203" pitchFamily="34" charset="0"/>
              </a:rPr>
              <a:t>open-ended questions</a:t>
            </a:r>
          </a:p>
          <a:p>
            <a:r>
              <a:rPr lang="en-US" sz="1800" dirty="0">
                <a:latin typeface="Bahnschrift Light" panose="020B0502040204020203" pitchFamily="34" charset="0"/>
              </a:rPr>
              <a:t> focused questions</a:t>
            </a:r>
          </a:p>
          <a:p>
            <a:r>
              <a:rPr lang="en-US" sz="1800" dirty="0">
                <a:latin typeface="Bahnschrift Light" panose="020B0502040204020203" pitchFamily="34" charset="0"/>
              </a:rPr>
              <a:t>Clarification</a:t>
            </a:r>
          </a:p>
          <a:p>
            <a:pPr marL="0" indent="0">
              <a:buNone/>
            </a:pPr>
            <a:r>
              <a:rPr lang="en-US" sz="1800" b="1" dirty="0">
                <a:latin typeface="Bahnschrift Light" panose="020B0502040204020203" pitchFamily="34" charset="0"/>
              </a:rPr>
              <a:t>Explanation</a:t>
            </a:r>
          </a:p>
          <a:p>
            <a:r>
              <a:rPr lang="en-US" sz="1800" dirty="0">
                <a:latin typeface="Bahnschrift Light" panose="020B0502040204020203" pitchFamily="34" charset="0"/>
              </a:rPr>
              <a:t> simple language</a:t>
            </a:r>
          </a:p>
          <a:p>
            <a:r>
              <a:rPr lang="en-US" sz="1800" dirty="0">
                <a:latin typeface="Bahnschrift Light" panose="020B0502040204020203" pitchFamily="34" charset="0"/>
              </a:rPr>
              <a:t> checking understanding</a:t>
            </a:r>
          </a:p>
          <a:p>
            <a:r>
              <a:rPr lang="en-US" sz="1800" dirty="0">
                <a:latin typeface="Bahnschrift Light" panose="020B0502040204020203" pitchFamily="34" charset="0"/>
              </a:rPr>
              <a:t>encouraging questions</a:t>
            </a:r>
          </a:p>
          <a:p>
            <a:pPr marL="0" indent="0">
              <a:buNone/>
            </a:pPr>
            <a:r>
              <a:rPr lang="en-US" sz="1800" b="1" dirty="0">
                <a:latin typeface="Bahnschrift Light" panose="020B0502040204020203" pitchFamily="34" charset="0"/>
              </a:rPr>
              <a:t>Closing</a:t>
            </a:r>
          </a:p>
          <a:p>
            <a:r>
              <a:rPr lang="en-US" sz="1800" dirty="0" err="1">
                <a:latin typeface="Bahnschrift Light" panose="020B0502040204020203" pitchFamily="34" charset="0"/>
              </a:rPr>
              <a:t>summarising</a:t>
            </a:r>
            <a:endParaRPr lang="en-US" sz="1800" dirty="0">
              <a:latin typeface="Bahnschrift Light" panose="020B0502040204020203" pitchFamily="34" charset="0"/>
            </a:endParaRPr>
          </a:p>
          <a:p>
            <a:r>
              <a:rPr lang="en-US" sz="1800" dirty="0">
                <a:latin typeface="Bahnschrift Light" panose="020B0502040204020203" pitchFamily="34" charset="0"/>
              </a:rPr>
              <a:t>discussing the management plan</a:t>
            </a:r>
          </a:p>
          <a:p>
            <a:r>
              <a:rPr lang="en-US" sz="1800" dirty="0">
                <a:latin typeface="Bahnschrift Light" panose="020B0502040204020203" pitchFamily="34" charset="0"/>
              </a:rPr>
              <a:t>arranging follow-up</a:t>
            </a:r>
          </a:p>
          <a:p>
            <a:r>
              <a:rPr lang="en-US" sz="1800" dirty="0">
                <a:latin typeface="Bahnschrift Light" panose="020B0502040204020203" pitchFamily="34" charset="0"/>
              </a:rPr>
              <a:t>ending politely</a:t>
            </a:r>
          </a:p>
          <a:p>
            <a:pPr marL="0" indent="0">
              <a:buNone/>
            </a:pPr>
            <a:r>
              <a:rPr lang="en-US" sz="1800" dirty="0">
                <a:latin typeface="Bahnschrift Light" panose="020B0502040204020203" pitchFamily="34" charset="0"/>
              </a:rPr>
              <a:t>Transition phrases</a:t>
            </a:r>
          </a:p>
          <a:p>
            <a:r>
              <a:rPr lang="en-US" sz="1800" dirty="0">
                <a:latin typeface="Bahnschrift Light" panose="020B0502040204020203" pitchFamily="34" charset="0"/>
              </a:rPr>
              <a:t> Let's talk about...</a:t>
            </a:r>
          </a:p>
          <a:p>
            <a:r>
              <a:rPr lang="en-US" sz="1800" dirty="0">
                <a:latin typeface="Bahnschrift Light" panose="020B0502040204020203" pitchFamily="34" charset="0"/>
              </a:rPr>
              <a:t> Now I'd like to ask...</a:t>
            </a:r>
          </a:p>
          <a:p>
            <a:r>
              <a:rPr lang="en-US" sz="1800" dirty="0">
                <a:latin typeface="Bahnschrift Light" panose="020B0502040204020203" pitchFamily="34" charset="0"/>
              </a:rPr>
              <a:t> Before we finish...</a:t>
            </a:r>
          </a:p>
          <a:p>
            <a:endParaRPr lang="en-US" sz="1800" dirty="0">
              <a:latin typeface="Bahnschrift" panose="020B0502040204020203" pitchFamily="34" charset="0"/>
            </a:endParaRPr>
          </a:p>
          <a:p>
            <a:endParaRPr lang="en-US" sz="1800" dirty="0">
              <a:latin typeface="Bahnschrift" panose="020B0502040204020203" pitchFamily="34" charset="0"/>
            </a:endParaRPr>
          </a:p>
          <a:p>
            <a:endParaRPr lang="en-US" sz="1800" dirty="0">
              <a:latin typeface="Bahnschrift" panose="020B0502040204020203" pitchFamily="34" charset="0"/>
            </a:endParaRPr>
          </a:p>
          <a:p>
            <a:endParaRPr lang="en-US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Responding to Difficult Situations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dirty="0">
                <a:latin typeface="Bahnschrift Light" panose="020B0502040204020203" pitchFamily="34" charset="0"/>
              </a:rPr>
              <a:t>Patients may experience</a:t>
            </a:r>
          </a:p>
          <a:p>
            <a:r>
              <a:rPr lang="en-US" sz="1800" dirty="0">
                <a:latin typeface="Bahnschrift Light" panose="020B0502040204020203" pitchFamily="34" charset="0"/>
              </a:rPr>
              <a:t> fear</a:t>
            </a:r>
          </a:p>
          <a:p>
            <a:r>
              <a:rPr lang="en-US" sz="1800" dirty="0">
                <a:latin typeface="Bahnschrift Light" panose="020B0502040204020203" pitchFamily="34" charset="0"/>
              </a:rPr>
              <a:t>anger</a:t>
            </a:r>
          </a:p>
          <a:p>
            <a:r>
              <a:rPr lang="en-US" sz="1800" dirty="0">
                <a:latin typeface="Bahnschrift Light" panose="020B0502040204020203" pitchFamily="34" charset="0"/>
              </a:rPr>
              <a:t>embarrassment</a:t>
            </a:r>
          </a:p>
          <a:p>
            <a:r>
              <a:rPr lang="en-US" sz="1800" dirty="0">
                <a:latin typeface="Bahnschrift Light" panose="020B0502040204020203" pitchFamily="34" charset="0"/>
              </a:rPr>
              <a:t>sadness</a:t>
            </a:r>
          </a:p>
          <a:p>
            <a:r>
              <a:rPr lang="en-US" sz="1800" dirty="0">
                <a:latin typeface="Bahnschrift Light" panose="020B0502040204020203" pitchFamily="34" charset="0"/>
              </a:rPr>
              <a:t>uncertainty</a:t>
            </a:r>
          </a:p>
          <a:p>
            <a:pPr marL="0" indent="0">
              <a:buNone/>
            </a:pPr>
            <a:r>
              <a:rPr lang="en-US" sz="1800" dirty="0">
                <a:latin typeface="Bahnschrift Light" panose="020B0502040204020203" pitchFamily="34" charset="0"/>
              </a:rPr>
              <a:t>Healthcare professionals should remain calm and supportive.</a:t>
            </a:r>
          </a:p>
          <a:p>
            <a:pPr marL="0" indent="0">
              <a:buNone/>
            </a:pPr>
            <a:r>
              <a:rPr lang="en-US" sz="1800" dirty="0">
                <a:latin typeface="Bahnschrift Light" panose="020B0502040204020203" pitchFamily="34" charset="0"/>
              </a:rPr>
              <a:t>Useful language</a:t>
            </a:r>
          </a:p>
          <a:p>
            <a:r>
              <a:rPr lang="en-US" sz="1800" dirty="0">
                <a:latin typeface="Bahnschrift Light" panose="020B0502040204020203" pitchFamily="34" charset="0"/>
              </a:rPr>
              <a:t>I understand why you're upset.</a:t>
            </a:r>
          </a:p>
          <a:p>
            <a:r>
              <a:rPr lang="en-US" sz="1800" dirty="0">
                <a:latin typeface="Bahnschrift Light" panose="020B0502040204020203" pitchFamily="34" charset="0"/>
              </a:rPr>
              <a:t>Take your time.</a:t>
            </a:r>
          </a:p>
          <a:p>
            <a:r>
              <a:rPr lang="en-US" sz="1800" dirty="0">
                <a:latin typeface="Bahnschrift Light" panose="020B0502040204020203" pitchFamily="34" charset="0"/>
              </a:rPr>
              <a:t>Thank you for explaining your concerns.</a:t>
            </a:r>
          </a:p>
          <a:p>
            <a:r>
              <a:rPr lang="en-US" sz="1800" dirty="0">
                <a:latin typeface="Bahnschrift Light" panose="020B0502040204020203" pitchFamily="34" charset="0"/>
              </a:rPr>
              <a:t> Let's see what we can do.</a:t>
            </a:r>
          </a:p>
          <a:p>
            <a:r>
              <a:rPr lang="en-US" sz="1800" dirty="0">
                <a:latin typeface="Bahnschrift Light" panose="020B0502040204020203" pitchFamily="34" charset="0"/>
              </a:rPr>
              <a:t>We'll discuss the available options together.</a:t>
            </a:r>
          </a:p>
          <a:p>
            <a:pPr marL="0" indent="0">
              <a:buNone/>
            </a:pPr>
            <a:r>
              <a:rPr lang="en-US" sz="1800" dirty="0">
                <a:latin typeface="Bahnschrift Light" panose="020B0502040204020203" pitchFamily="34" charset="0"/>
              </a:rPr>
              <a:t>Empathic communication often reduces emotional distress.</a:t>
            </a:r>
          </a:p>
          <a:p>
            <a:endParaRPr lang="en-US" sz="18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Patient-</a:t>
            </a:r>
            <a:r>
              <a:rPr lang="en-US" dirty="0" err="1"/>
              <a:t>Centred</a:t>
            </a:r>
            <a:r>
              <a:rPr lang="en-US" dirty="0"/>
              <a:t> Language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latin typeface="Bahnschrift Light" panose="020B0502040204020203" pitchFamily="34" charset="0"/>
              </a:rPr>
              <a:t>Patient-</a:t>
            </a:r>
            <a:r>
              <a:rPr lang="en-US" sz="1800" dirty="0" err="1">
                <a:latin typeface="Bahnschrift Light" panose="020B0502040204020203" pitchFamily="34" charset="0"/>
              </a:rPr>
              <a:t>centred</a:t>
            </a:r>
            <a:r>
              <a:rPr lang="en-US" sz="1800" dirty="0">
                <a:latin typeface="Bahnschrift Light" panose="020B0502040204020203" pitchFamily="34" charset="0"/>
              </a:rPr>
              <a:t> communication focuses on the patient's perspective rather than solely on the disease.</a:t>
            </a:r>
          </a:p>
          <a:p>
            <a:pPr marL="0" indent="0">
              <a:buNone/>
            </a:pPr>
            <a:r>
              <a:rPr lang="en-US" sz="1800" dirty="0">
                <a:latin typeface="Bahnschrift Light" panose="020B0502040204020203" pitchFamily="34" charset="0"/>
              </a:rPr>
              <a:t>Avoid medical jargon whenever possible.</a:t>
            </a:r>
          </a:p>
          <a:p>
            <a:pPr marL="0" indent="0">
              <a:buNone/>
            </a:pPr>
            <a:r>
              <a:rPr lang="en-US" sz="1800" b="1" i="1" dirty="0">
                <a:latin typeface="Bahnschrift Light" panose="020B0502040204020203" pitchFamily="34" charset="0"/>
              </a:rPr>
              <a:t>Instead of	                      Say</a:t>
            </a:r>
          </a:p>
          <a:p>
            <a:pPr marL="0" indent="0">
              <a:buNone/>
            </a:pPr>
            <a:r>
              <a:rPr lang="en-US" sz="1800" dirty="0">
                <a:latin typeface="Bahnschrift Light" panose="020B0502040204020203" pitchFamily="34" charset="0"/>
              </a:rPr>
              <a:t>Hypertension	             High blood pressure</a:t>
            </a:r>
          </a:p>
          <a:p>
            <a:pPr marL="0" indent="0">
              <a:buNone/>
            </a:pPr>
            <a:r>
              <a:rPr lang="en-US" sz="1800" dirty="0">
                <a:latin typeface="Bahnschrift Light" panose="020B0502040204020203" pitchFamily="34" charset="0"/>
              </a:rPr>
              <a:t>Benign	                            Not cancerous</a:t>
            </a:r>
          </a:p>
          <a:p>
            <a:pPr marL="0" indent="0">
              <a:buNone/>
            </a:pPr>
            <a:r>
              <a:rPr lang="en-US" sz="1800" dirty="0">
                <a:latin typeface="Bahnschrift Light" panose="020B0502040204020203" pitchFamily="34" charset="0"/>
              </a:rPr>
              <a:t>Lesion	                            Area of abnormal tissue</a:t>
            </a:r>
          </a:p>
          <a:p>
            <a:pPr marL="0" indent="0">
              <a:buNone/>
            </a:pPr>
            <a:r>
              <a:rPr lang="en-US" sz="1800" dirty="0">
                <a:latin typeface="Bahnschrift Light" panose="020B0502040204020203" pitchFamily="34" charset="0"/>
              </a:rPr>
              <a:t>Prognosis	             Expected outcome</a:t>
            </a:r>
          </a:p>
          <a:p>
            <a:pPr marL="0" indent="0">
              <a:buNone/>
            </a:pPr>
            <a:r>
              <a:rPr lang="en-US" sz="1900" dirty="0">
                <a:latin typeface="Bahnschrift Light" panose="020B0502040204020203" pitchFamily="34" charset="0"/>
              </a:rPr>
              <a:t>Always check understanding.</a:t>
            </a:r>
          </a:p>
          <a:p>
            <a:pPr marL="0" indent="0">
              <a:buNone/>
            </a:pPr>
            <a:r>
              <a:rPr lang="en-US" sz="1900" dirty="0">
                <a:latin typeface="Bahnschrift Light" panose="020B0502040204020203" pitchFamily="34" charset="0"/>
              </a:rPr>
              <a:t>Examples</a:t>
            </a:r>
          </a:p>
          <a:p>
            <a:r>
              <a:rPr lang="en-US" sz="1900" dirty="0">
                <a:latin typeface="Bahnschrift Light" panose="020B0502040204020203" pitchFamily="34" charset="0"/>
              </a:rPr>
              <a:t>Does that explanation make sense?</a:t>
            </a:r>
          </a:p>
          <a:p>
            <a:r>
              <a:rPr lang="en-US" sz="1900" dirty="0">
                <a:latin typeface="Bahnschrift Light" panose="020B0502040204020203" pitchFamily="34" charset="0"/>
              </a:rPr>
              <a:t>Would you like me to explain that differently?</a:t>
            </a:r>
          </a:p>
          <a:p>
            <a:r>
              <a:rPr lang="en-US" sz="1900" dirty="0">
                <a:latin typeface="Bahnschrift Light" panose="020B0502040204020203" pitchFamily="34" charset="0"/>
              </a:rPr>
              <a:t>Do you have any questions?</a:t>
            </a:r>
          </a:p>
          <a:p>
            <a:pPr marL="0" indent="0">
              <a:buNone/>
            </a:pPr>
            <a:endParaRPr lang="en-US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Non-verbal Communication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Bahnschrift" panose="020B0502040204020203" pitchFamily="34" charset="0"/>
              </a:rPr>
              <a:t>Words account for only part of communication.</a:t>
            </a:r>
          </a:p>
          <a:p>
            <a:pPr marL="0" indent="0">
              <a:buNone/>
            </a:pPr>
            <a:r>
              <a:rPr lang="en-US" dirty="0">
                <a:latin typeface="Bahnschrift" panose="020B0502040204020203" pitchFamily="34" charset="0"/>
              </a:rPr>
              <a:t>Important non-verbal </a:t>
            </a:r>
            <a:r>
              <a:rPr lang="en-US" dirty="0" err="1">
                <a:latin typeface="Bahnschrift" panose="020B0502040204020203" pitchFamily="34" charset="0"/>
              </a:rPr>
              <a:t>behaviours</a:t>
            </a:r>
            <a:r>
              <a:rPr lang="en-US" dirty="0">
                <a:latin typeface="Bahnschrift" panose="020B0502040204020203" pitchFamily="34" charset="0"/>
              </a:rPr>
              <a:t> include:</a:t>
            </a:r>
          </a:p>
          <a:p>
            <a:r>
              <a:rPr lang="en-US" dirty="0">
                <a:latin typeface="Bahnschrift" panose="020B0502040204020203" pitchFamily="34" charset="0"/>
              </a:rPr>
              <a:t> eye contact;</a:t>
            </a:r>
          </a:p>
          <a:p>
            <a:r>
              <a:rPr lang="en-US" dirty="0">
                <a:latin typeface="Bahnschrift" panose="020B0502040204020203" pitchFamily="34" charset="0"/>
              </a:rPr>
              <a:t>facial expressions;</a:t>
            </a:r>
          </a:p>
          <a:p>
            <a:r>
              <a:rPr lang="en-US" dirty="0">
                <a:latin typeface="Bahnschrift" panose="020B0502040204020203" pitchFamily="34" charset="0"/>
              </a:rPr>
              <a:t>posture;</a:t>
            </a:r>
          </a:p>
          <a:p>
            <a:r>
              <a:rPr lang="en-US" dirty="0">
                <a:latin typeface="Bahnschrift" panose="020B0502040204020203" pitchFamily="34" charset="0"/>
              </a:rPr>
              <a:t>tone of voice;</a:t>
            </a:r>
          </a:p>
          <a:p>
            <a:r>
              <a:rPr lang="en-US" dirty="0">
                <a:latin typeface="Bahnschrift" panose="020B0502040204020203" pitchFamily="34" charset="0"/>
              </a:rPr>
              <a:t>appropriate pauses;</a:t>
            </a:r>
          </a:p>
          <a:p>
            <a:r>
              <a:rPr lang="en-US" dirty="0">
                <a:latin typeface="Bahnschrift" panose="020B0502040204020203" pitchFamily="34" charset="0"/>
              </a:rPr>
              <a:t>professional appearance.</a:t>
            </a:r>
          </a:p>
          <a:p>
            <a:pPr marL="0" indent="0">
              <a:buNone/>
            </a:pPr>
            <a:r>
              <a:rPr lang="en-US" dirty="0">
                <a:latin typeface="Bahnschrift" panose="020B0502040204020203" pitchFamily="34" charset="0"/>
              </a:rPr>
              <a:t>Consistency between verbal and non-verbal communication increases patient confidence.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Bahnschrift" panose="020B0502040204020203" pitchFamily="34" charset="0"/>
              </a:rPr>
              <a:t>Successful doctor–patient communication is based on</a:t>
            </a:r>
          </a:p>
          <a:p>
            <a:pPr marL="0" indent="0">
              <a:buNone/>
            </a:pPr>
            <a:r>
              <a:rPr lang="en-US" dirty="0">
                <a:latin typeface="Bahnschrift" panose="020B0502040204020203" pitchFamily="34" charset="0"/>
              </a:rPr>
              <a:t>✓ politeness</a:t>
            </a:r>
          </a:p>
          <a:p>
            <a:pPr marL="0" indent="0">
              <a:buNone/>
            </a:pPr>
            <a:r>
              <a:rPr lang="en-US" dirty="0">
                <a:latin typeface="Bahnschrift" panose="020B0502040204020203" pitchFamily="34" charset="0"/>
              </a:rPr>
              <a:t>✓ empathy</a:t>
            </a:r>
          </a:p>
          <a:p>
            <a:pPr marL="0" indent="0">
              <a:buNone/>
            </a:pPr>
            <a:r>
              <a:rPr lang="en-US" dirty="0">
                <a:latin typeface="Bahnschrift" panose="020B0502040204020203" pitchFamily="34" charset="0"/>
              </a:rPr>
              <a:t>✓ active listening</a:t>
            </a:r>
          </a:p>
          <a:p>
            <a:pPr marL="0" indent="0">
              <a:buNone/>
            </a:pPr>
            <a:r>
              <a:rPr lang="en-US" dirty="0">
                <a:latin typeface="Bahnschrift" panose="020B0502040204020203" pitchFamily="34" charset="0"/>
              </a:rPr>
              <a:t>✓ patient-</a:t>
            </a:r>
            <a:r>
              <a:rPr lang="en-US" dirty="0" err="1">
                <a:latin typeface="Bahnschrift" panose="020B0502040204020203" pitchFamily="34" charset="0"/>
              </a:rPr>
              <a:t>centred</a:t>
            </a:r>
            <a:r>
              <a:rPr lang="en-US" dirty="0">
                <a:latin typeface="Bahnschrift" panose="020B0502040204020203" pitchFamily="34" charset="0"/>
              </a:rPr>
              <a:t> language</a:t>
            </a:r>
          </a:p>
          <a:p>
            <a:pPr marL="0" indent="0">
              <a:buNone/>
            </a:pPr>
            <a:r>
              <a:rPr lang="en-US" dirty="0">
                <a:latin typeface="Bahnschrift" panose="020B0502040204020203" pitchFamily="34" charset="0"/>
              </a:rPr>
              <a:t>✓ effective interaction management</a:t>
            </a:r>
          </a:p>
          <a:p>
            <a:pPr marL="0" indent="0">
              <a:buNone/>
            </a:pPr>
            <a:r>
              <a:rPr lang="en-US" i="1" u="sng" dirty="0">
                <a:latin typeface="Bahnschrift" panose="020B0502040204020203" pitchFamily="34" charset="0"/>
              </a:rPr>
              <a:t>Remember</a:t>
            </a:r>
          </a:p>
          <a:p>
            <a:pPr marL="0" indent="0">
              <a:buNone/>
            </a:pPr>
            <a:r>
              <a:rPr lang="en-US" dirty="0">
                <a:latin typeface="Bahnschrift" panose="020B0502040204020203" pitchFamily="34" charset="0"/>
              </a:rPr>
              <a:t>Good communication improves both the patient experience and clinical outcomes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EAB1EC-54BC-4802-9DA9-0A5FF74C3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1. Practical Task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0BD6CE-5EE0-4E30-A4B2-98B0509EA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609416"/>
            <a:ext cx="7776864" cy="498793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5500" b="1" dirty="0">
                <a:latin typeface="Bahnschrift" panose="020B0502040204020203" pitchFamily="34" charset="0"/>
              </a:rPr>
              <a:t>Part 1. Read the following dialogue.</a:t>
            </a:r>
          </a:p>
          <a:p>
            <a:pPr marL="0" indent="0">
              <a:buNone/>
            </a:pPr>
            <a:r>
              <a:rPr lang="en-US" sz="5500" b="1" dirty="0">
                <a:latin typeface="Bahnschrift" panose="020B0502040204020203" pitchFamily="34" charset="0"/>
              </a:rPr>
              <a:t>-Doctor:</a:t>
            </a:r>
            <a:r>
              <a:rPr lang="en-US" sz="5500" dirty="0">
                <a:latin typeface="Bahnschrift" panose="020B0502040204020203" pitchFamily="34" charset="0"/>
              </a:rPr>
              <a:t> Good morning, </a:t>
            </a:r>
            <a:r>
              <a:rPr lang="en-US" sz="5500" dirty="0" err="1">
                <a:latin typeface="Bahnschrift" panose="020B0502040204020203" pitchFamily="34" charset="0"/>
              </a:rPr>
              <a:t>Mrs</a:t>
            </a:r>
            <a:r>
              <a:rPr lang="en-US" sz="5500" dirty="0">
                <a:latin typeface="Bahnschrift" panose="020B0502040204020203" pitchFamily="34" charset="0"/>
              </a:rPr>
              <a:t> Wilson. I'm Dr Carter. Please come in and have a seat. How are you feeling today?</a:t>
            </a:r>
          </a:p>
          <a:p>
            <a:pPr marL="0" indent="0">
              <a:buNone/>
            </a:pPr>
            <a:r>
              <a:rPr lang="en-US" sz="5500" b="1" dirty="0">
                <a:latin typeface="Bahnschrift" panose="020B0502040204020203" pitchFamily="34" charset="0"/>
              </a:rPr>
              <a:t>-Patient:</a:t>
            </a:r>
            <a:r>
              <a:rPr lang="en-US" sz="5500" dirty="0">
                <a:latin typeface="Bahnschrift" panose="020B0502040204020203" pitchFamily="34" charset="0"/>
              </a:rPr>
              <a:t> Good morning, Doctor. I've been feeling very tired lately, and I've had headaches almost every day.</a:t>
            </a:r>
          </a:p>
          <a:p>
            <a:pPr marL="0" indent="0">
              <a:buNone/>
            </a:pPr>
            <a:r>
              <a:rPr lang="en-US" sz="5500" b="1" dirty="0">
                <a:latin typeface="Bahnschrift" panose="020B0502040204020203" pitchFamily="34" charset="0"/>
              </a:rPr>
              <a:t>-Doctor:</a:t>
            </a:r>
            <a:r>
              <a:rPr lang="en-US" sz="5500" dirty="0">
                <a:latin typeface="Bahnschrift" panose="020B0502040204020203" pitchFamily="34" charset="0"/>
              </a:rPr>
              <a:t> I'm sorry to hear that. Thank you for telling me. Could you describe your headaches in a little more detail?</a:t>
            </a:r>
          </a:p>
          <a:p>
            <a:pPr marL="0" indent="0">
              <a:buNone/>
            </a:pPr>
            <a:r>
              <a:rPr lang="en-US" sz="5500" b="1" dirty="0">
                <a:latin typeface="Bahnschrift" panose="020B0502040204020203" pitchFamily="34" charset="0"/>
              </a:rPr>
              <a:t>-Patient:</a:t>
            </a:r>
            <a:r>
              <a:rPr lang="en-US" sz="5500" dirty="0">
                <a:latin typeface="Bahnschrift" panose="020B0502040204020203" pitchFamily="34" charset="0"/>
              </a:rPr>
              <a:t> They usually begin in the afternoon and sometimes last until I go to bed.</a:t>
            </a:r>
          </a:p>
          <a:p>
            <a:pPr marL="0" indent="0">
              <a:buNone/>
            </a:pPr>
            <a:r>
              <a:rPr lang="en-US" sz="5500" b="1" dirty="0">
                <a:latin typeface="Bahnschrift" panose="020B0502040204020203" pitchFamily="34" charset="0"/>
              </a:rPr>
              <a:t>-Doctor:</a:t>
            </a:r>
            <a:r>
              <a:rPr lang="en-US" sz="5500" dirty="0">
                <a:latin typeface="Bahnschrift" panose="020B0502040204020203" pitchFamily="34" charset="0"/>
              </a:rPr>
              <a:t> I see. If I understand correctly, the headaches start later in the day and persist for several hours. Is that right?</a:t>
            </a:r>
          </a:p>
          <a:p>
            <a:pPr marL="0" indent="0">
              <a:buNone/>
            </a:pPr>
            <a:r>
              <a:rPr lang="en-US" sz="5500" b="1" dirty="0">
                <a:latin typeface="Bahnschrift" panose="020B0502040204020203" pitchFamily="34" charset="0"/>
              </a:rPr>
              <a:t>-Patient:</a:t>
            </a:r>
            <a:r>
              <a:rPr lang="en-US" sz="5500" dirty="0">
                <a:latin typeface="Bahnschrift" panose="020B0502040204020203" pitchFamily="34" charset="0"/>
              </a:rPr>
              <a:t> Yes, that's exactly right.</a:t>
            </a:r>
          </a:p>
          <a:p>
            <a:pPr marL="0" indent="0">
              <a:buNone/>
            </a:pPr>
            <a:r>
              <a:rPr lang="en-US" sz="5500" b="1" dirty="0">
                <a:latin typeface="Bahnschrift" panose="020B0502040204020203" pitchFamily="34" charset="0"/>
              </a:rPr>
              <a:t>-Doctor:</a:t>
            </a:r>
            <a:r>
              <a:rPr lang="en-US" sz="5500" dirty="0">
                <a:latin typeface="Bahnschrift" panose="020B0502040204020203" pitchFamily="34" charset="0"/>
              </a:rPr>
              <a:t> Thank you. Now I'd like to ask you a few questions about your lifestyle. Have you noticed whether stress, lack of sleep, or skipping meals makes the headaches worse?</a:t>
            </a:r>
          </a:p>
          <a:p>
            <a:pPr marL="0" indent="0">
              <a:buNone/>
            </a:pPr>
            <a:r>
              <a:rPr lang="en-US" sz="5500" b="1" dirty="0">
                <a:latin typeface="Bahnschrift" panose="020B0502040204020203" pitchFamily="34" charset="0"/>
              </a:rPr>
              <a:t>-Patient:</a:t>
            </a:r>
            <a:r>
              <a:rPr lang="en-US" sz="5500" dirty="0">
                <a:latin typeface="Bahnschrift" panose="020B0502040204020203" pitchFamily="34" charset="0"/>
              </a:rPr>
              <a:t> Actually, I've been working long hours recently, and I haven't been sleeping well.</a:t>
            </a:r>
          </a:p>
          <a:p>
            <a:pPr marL="0" indent="0">
              <a:buNone/>
            </a:pPr>
            <a:r>
              <a:rPr lang="en-US" sz="5500" b="1" dirty="0">
                <a:latin typeface="Bahnschrift" panose="020B0502040204020203" pitchFamily="34" charset="0"/>
              </a:rPr>
              <a:t>-Doctor:</a:t>
            </a:r>
            <a:r>
              <a:rPr lang="en-US" sz="5500" dirty="0">
                <a:latin typeface="Bahnschrift" panose="020B0502040204020203" pitchFamily="34" charset="0"/>
              </a:rPr>
              <a:t> That sounds very challenging. I can understand why you're concerned. We'll work together to identify the possible causes and find the most appropriate treatment.</a:t>
            </a:r>
          </a:p>
          <a:p>
            <a:pPr marL="0" indent="0">
              <a:buNone/>
            </a:pPr>
            <a:r>
              <a:rPr lang="en-US" sz="5500" b="1" dirty="0">
                <a:latin typeface="Bahnschrift" panose="020B0502040204020203" pitchFamily="34" charset="0"/>
              </a:rPr>
              <a:t>-Patient:</a:t>
            </a:r>
            <a:r>
              <a:rPr lang="en-US" sz="5500" dirty="0">
                <a:latin typeface="Bahnschrift" panose="020B0502040204020203" pitchFamily="34" charset="0"/>
              </a:rPr>
              <a:t> Thank you. That's reassuring.</a:t>
            </a:r>
          </a:p>
          <a:p>
            <a:pPr marL="0" indent="0">
              <a:buNone/>
            </a:pPr>
            <a:r>
              <a:rPr lang="en-US" sz="5500" b="1" dirty="0">
                <a:latin typeface="Bahnschrift" panose="020B0502040204020203" pitchFamily="34" charset="0"/>
              </a:rPr>
              <a:t>-Doctor:</a:t>
            </a:r>
            <a:r>
              <a:rPr lang="en-US" sz="5500" dirty="0">
                <a:latin typeface="Bahnschrift" panose="020B0502040204020203" pitchFamily="34" charset="0"/>
              </a:rPr>
              <a:t> Before we finish, is there anything else that has been worrying you or that you'd like to discuss today?</a:t>
            </a:r>
          </a:p>
          <a:p>
            <a:pPr marL="0" indent="0">
              <a:buNone/>
            </a:pPr>
            <a:r>
              <a:rPr lang="en-US" sz="5500" b="1" dirty="0">
                <a:latin typeface="Bahnschrift" panose="020B0502040204020203" pitchFamily="34" charset="0"/>
              </a:rPr>
              <a:t>-Patient:</a:t>
            </a:r>
            <a:r>
              <a:rPr lang="en-US" sz="5500" dirty="0">
                <a:latin typeface="Bahnschrift" panose="020B0502040204020203" pitchFamily="34" charset="0"/>
              </a:rPr>
              <a:t> No, I think we've covered everything.</a:t>
            </a:r>
          </a:p>
          <a:p>
            <a:pPr marL="0" indent="0">
              <a:buNone/>
            </a:pPr>
            <a:r>
              <a:rPr lang="en-US" sz="5500" b="1" dirty="0">
                <a:latin typeface="Bahnschrift" panose="020B0502040204020203" pitchFamily="34" charset="0"/>
              </a:rPr>
              <a:t>-Doctor:</a:t>
            </a:r>
            <a:r>
              <a:rPr lang="en-US" sz="5500" dirty="0">
                <a:latin typeface="Bahnschrift" panose="020B0502040204020203" pitchFamily="34" charset="0"/>
              </a:rPr>
              <a:t> Excellent. I'll arrange some blood tests, and we'll review the results together at your follow-up appointment. If your symptoms become worse before then, please don't hesitate to contact the clinic.</a:t>
            </a:r>
          </a:p>
          <a:p>
            <a:pPr marL="0" indent="0">
              <a:buNone/>
            </a:pPr>
            <a:r>
              <a:rPr lang="en-US" sz="5500" b="1" dirty="0">
                <a:latin typeface="Bahnschrift" panose="020B0502040204020203" pitchFamily="34" charset="0"/>
              </a:rPr>
              <a:t>-Patient:</a:t>
            </a:r>
            <a:r>
              <a:rPr lang="en-US" sz="5500" dirty="0">
                <a:latin typeface="Bahnschrift" panose="020B0502040204020203" pitchFamily="34" charset="0"/>
              </a:rPr>
              <a:t> Thank you very much, Doctor.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8547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E7D97F-73B0-408E-97FE-A33266C3A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1.1. Practical Task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0FF595-884E-48E5-91AF-7C8BA41D1A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pPr marL="0" indent="0">
              <a:buNone/>
            </a:pPr>
            <a:r>
              <a:rPr lang="en-US" sz="1800" b="1" dirty="0">
                <a:latin typeface="Bahnschrift" panose="020B0502040204020203" pitchFamily="34" charset="0"/>
              </a:rPr>
              <a:t>Identify examples of:</a:t>
            </a:r>
          </a:p>
          <a:p>
            <a:pPr marL="0" indent="0">
              <a:buNone/>
            </a:pPr>
            <a:r>
              <a:rPr lang="en-US" sz="1800" b="1" dirty="0">
                <a:latin typeface="Bahnschrift" panose="020B0502040204020203" pitchFamily="34" charset="0"/>
              </a:rPr>
              <a:t>1. Politeness strategies</a:t>
            </a:r>
            <a:endParaRPr lang="en-US" sz="1800" dirty="0">
              <a:latin typeface="Bahnschrift" panose="020B0502040204020203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Bahnschrift" panose="020B0502040204020203" pitchFamily="34" charset="0"/>
              </a:rPr>
              <a:t>Please come in and have a seat.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Bahnschrift" panose="020B0502040204020203" pitchFamily="34" charset="0"/>
              </a:rPr>
              <a:t>Could you describe your headaches...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Bahnschrift" panose="020B0502040204020203" pitchFamily="34" charset="0"/>
              </a:rPr>
              <a:t>I'd like to ask you...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Bahnschrift" panose="020B0502040204020203" pitchFamily="34" charset="0"/>
              </a:rPr>
              <a:t>Please don't hesitate to contact the clinic. </a:t>
            </a:r>
          </a:p>
          <a:p>
            <a:pPr marL="0" indent="0">
              <a:buNone/>
            </a:pPr>
            <a:r>
              <a:rPr lang="en-US" sz="1800" b="1" dirty="0">
                <a:latin typeface="Bahnschrift" panose="020B0502040204020203" pitchFamily="34" charset="0"/>
              </a:rPr>
              <a:t>2. Empathic responses</a:t>
            </a:r>
            <a:endParaRPr lang="en-US" sz="1800" dirty="0">
              <a:latin typeface="Bahnschrift" panose="020B0502040204020203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Bahnschrift" panose="020B0502040204020203" pitchFamily="34" charset="0"/>
              </a:rPr>
              <a:t>I'm sorry to hear that.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Bahnschrift" panose="020B0502040204020203" pitchFamily="34" charset="0"/>
              </a:rPr>
              <a:t>That sounds very challenging.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Bahnschrift" panose="020B0502040204020203" pitchFamily="34" charset="0"/>
              </a:rPr>
              <a:t>I why you're concerned.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Bahnschrift" panose="020B0502040204020203" pitchFamily="34" charset="0"/>
              </a:rPr>
              <a:t>We'll work together... </a:t>
            </a:r>
          </a:p>
          <a:p>
            <a:pPr marL="0" indent="0">
              <a:buNone/>
            </a:pPr>
            <a:r>
              <a:rPr lang="en-US" sz="1800" b="1" dirty="0">
                <a:latin typeface="Bahnschrift" panose="020B0502040204020203" pitchFamily="34" charset="0"/>
              </a:rPr>
              <a:t>3. Active listening                                            </a:t>
            </a:r>
            <a:endParaRPr lang="en-US" sz="1800" dirty="0">
              <a:latin typeface="Bahnschrift" panose="020B0502040204020203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Bahnschrift" panose="020B0502040204020203" pitchFamily="34" charset="0"/>
              </a:rPr>
              <a:t>Thank you for telling me.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Bahnschrift" panose="020B0502040204020203" pitchFamily="34" charset="0"/>
              </a:rPr>
              <a:t>If I understand correctly...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Bahnschrift" panose="020B0502040204020203" pitchFamily="34" charset="0"/>
              </a:rPr>
              <a:t>Is that right?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Bahnschrift" panose="020B0502040204020203" pitchFamily="34" charset="0"/>
              </a:rPr>
              <a:t>can understand</a:t>
            </a:r>
          </a:p>
          <a:p>
            <a:pPr marL="0" indent="0">
              <a:buNone/>
            </a:pPr>
            <a:r>
              <a:rPr lang="en-US" sz="1800" b="1" dirty="0">
                <a:latin typeface="Bahnschrift" panose="020B0502040204020203" pitchFamily="34" charset="0"/>
              </a:rPr>
              <a:t>4. Transition phrases</a:t>
            </a:r>
            <a:endParaRPr lang="en-US" sz="1800" dirty="0">
              <a:latin typeface="Bahnschrift" panose="020B0502040204020203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Bahnschrift" panose="020B0502040204020203" pitchFamily="34" charset="0"/>
              </a:rPr>
              <a:t>Now I'd like to ask...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Bahnschrift" panose="020B0502040204020203" pitchFamily="34" charset="0"/>
              </a:rPr>
              <a:t>Before we finish...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Bahnschrift" panose="020B0502040204020203" pitchFamily="34" charset="0"/>
              </a:rPr>
              <a:t>We'll review the results...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7662562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B7D7B7-CD71-4F6A-B220-DBCDAF279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2. Practical Task </a:t>
            </a: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7ACE053-2C99-4687-BC41-9B80D436CB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784555"/>
              </p:ext>
            </p:extLst>
          </p:nvPr>
        </p:nvGraphicFramePr>
        <p:xfrm>
          <a:off x="738403" y="1591883"/>
          <a:ext cx="6731442" cy="4850631"/>
        </p:xfrm>
        <a:graphic>
          <a:graphicData uri="http://schemas.openxmlformats.org/drawingml/2006/table">
            <a:tbl>
              <a:tblPr/>
              <a:tblGrid>
                <a:gridCol w="3365721">
                  <a:extLst>
                    <a:ext uri="{9D8B030D-6E8A-4147-A177-3AD203B41FA5}">
                      <a16:colId xmlns:a16="http://schemas.microsoft.com/office/drawing/2014/main" val="959460933"/>
                    </a:ext>
                  </a:extLst>
                </a:gridCol>
                <a:gridCol w="3365721">
                  <a:extLst>
                    <a:ext uri="{9D8B030D-6E8A-4147-A177-3AD203B41FA5}">
                      <a16:colId xmlns:a16="http://schemas.microsoft.com/office/drawing/2014/main" val="3765022868"/>
                    </a:ext>
                  </a:extLst>
                </a:gridCol>
              </a:tblGrid>
              <a:tr h="340115">
                <a:tc>
                  <a:txBody>
                    <a:bodyPr/>
                    <a:lstStyle/>
                    <a:p>
                      <a:r>
                        <a:rPr lang="en-US" sz="1700"/>
                        <a:t>Direct statement</a:t>
                      </a:r>
                    </a:p>
                  </a:txBody>
                  <a:tcPr marL="85029" marR="85029" marT="42514" marB="425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Patient-centred alternative</a:t>
                      </a:r>
                    </a:p>
                  </a:txBody>
                  <a:tcPr marL="85029" marR="85029" marT="42514" marB="425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8474476"/>
                  </a:ext>
                </a:extLst>
              </a:tr>
              <a:tr h="850287">
                <a:tc>
                  <a:txBody>
                    <a:bodyPr/>
                    <a:lstStyle/>
                    <a:p>
                      <a:r>
                        <a:rPr lang="ru-RU" sz="1700"/>
                        <a:t>❌ </a:t>
                      </a:r>
                      <a:r>
                        <a:rPr lang="en-US" sz="1700"/>
                        <a:t>Remove your clothes.</a:t>
                      </a:r>
                    </a:p>
                  </a:txBody>
                  <a:tcPr marL="85029" marR="85029" marT="42514" marB="425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✅</a:t>
                      </a:r>
                    </a:p>
                  </a:txBody>
                  <a:tcPr marL="85029" marR="85029" marT="42514" marB="425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5544583"/>
                  </a:ext>
                </a:extLst>
              </a:tr>
              <a:tr h="595201">
                <a:tc>
                  <a:txBody>
                    <a:bodyPr/>
                    <a:lstStyle/>
                    <a:p>
                      <a:r>
                        <a:rPr lang="ru-RU" sz="1700"/>
                        <a:t>❌ </a:t>
                      </a:r>
                      <a:r>
                        <a:rPr lang="en-US" sz="1700"/>
                        <a:t>Lie down.</a:t>
                      </a:r>
                    </a:p>
                  </a:txBody>
                  <a:tcPr marL="85029" marR="85029" marT="42514" marB="425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✅</a:t>
                      </a:r>
                    </a:p>
                  </a:txBody>
                  <a:tcPr marL="85029" marR="85029" marT="42514" marB="425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1399557"/>
                  </a:ext>
                </a:extLst>
              </a:tr>
              <a:tr h="850287">
                <a:tc>
                  <a:txBody>
                    <a:bodyPr/>
                    <a:lstStyle/>
                    <a:p>
                      <a:r>
                        <a:rPr lang="ru-RU" sz="1700"/>
                        <a:t>❌ </a:t>
                      </a:r>
                      <a:r>
                        <a:rPr lang="en-US" sz="1700"/>
                        <a:t>Stop smoking.</a:t>
                      </a:r>
                    </a:p>
                  </a:txBody>
                  <a:tcPr marL="85029" marR="85029" marT="42514" marB="425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✅</a:t>
                      </a:r>
                    </a:p>
                  </a:txBody>
                  <a:tcPr marL="85029" marR="85029" marT="42514" marB="425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8514158"/>
                  </a:ext>
                </a:extLst>
              </a:tr>
              <a:tr h="1105374">
                <a:tc>
                  <a:txBody>
                    <a:bodyPr/>
                    <a:lstStyle/>
                    <a:p>
                      <a:r>
                        <a:rPr lang="ru-RU" sz="1700"/>
                        <a:t>❌ </a:t>
                      </a:r>
                      <a:r>
                        <a:rPr lang="en-US" sz="1700"/>
                        <a:t>You're overweight.</a:t>
                      </a:r>
                    </a:p>
                  </a:txBody>
                  <a:tcPr marL="85029" marR="85029" marT="42514" marB="425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✅</a:t>
                      </a:r>
                    </a:p>
                  </a:txBody>
                  <a:tcPr marL="85029" marR="85029" marT="42514" marB="425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5364669"/>
                  </a:ext>
                </a:extLst>
              </a:tr>
              <a:tr h="1105374">
                <a:tc>
                  <a:txBody>
                    <a:bodyPr/>
                    <a:lstStyle/>
                    <a:p>
                      <a:r>
                        <a:rPr lang="en-US" sz="1700"/>
                        <a:t>❌ You must take these tablets.</a:t>
                      </a:r>
                    </a:p>
                  </a:txBody>
                  <a:tcPr marL="85029" marR="85029" marT="42514" marB="425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✅</a:t>
                      </a:r>
                    </a:p>
                  </a:txBody>
                  <a:tcPr marL="85029" marR="85029" marT="42514" marB="425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5014262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D57F4212-48D6-4DD8-AD51-24C4157213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24" y="13871"/>
            <a:ext cx="20550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6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82DBEF-FEB2-433F-A2C4-A9A3F2D3B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Part 3. Role-play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23769D-C82C-4575-B7A4-7725ABF9D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513195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6800" b="1" dirty="0">
                <a:latin typeface="Bahnschrift" panose="020B0502040204020203" pitchFamily="34" charset="0"/>
              </a:rPr>
              <a:t>Student A – Physician</a:t>
            </a:r>
          </a:p>
          <a:p>
            <a:pPr marL="0" indent="0">
              <a:buNone/>
            </a:pPr>
            <a:r>
              <a:rPr lang="en-US" sz="6800" dirty="0">
                <a:latin typeface="Bahnschrift" panose="020B0502040204020203" pitchFamily="34" charset="0"/>
              </a:rPr>
              <a:t>You are seeing a patient who complains of fatigue and frequent headaches.</a:t>
            </a:r>
          </a:p>
          <a:p>
            <a:pPr marL="0" indent="0">
              <a:buNone/>
            </a:pPr>
            <a:r>
              <a:rPr lang="en-US" sz="6800" dirty="0">
                <a:latin typeface="Bahnschrift" panose="020B0502040204020203" pitchFamily="34" charset="0"/>
              </a:rPr>
              <a:t>During the consultation: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6800" dirty="0">
                <a:latin typeface="Bahnschrift" panose="020B0502040204020203" pitchFamily="34" charset="0"/>
              </a:rPr>
              <a:t>greet the patient professionally;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6800" dirty="0">
                <a:latin typeface="Bahnschrift" panose="020B0502040204020203" pitchFamily="34" charset="0"/>
              </a:rPr>
              <a:t>establish rapport;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6800" dirty="0">
                <a:latin typeface="Bahnschrift" panose="020B0502040204020203" pitchFamily="34" charset="0"/>
              </a:rPr>
              <a:t>ask open-ended questions;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6800" dirty="0">
                <a:latin typeface="Bahnschrift" panose="020B0502040204020203" pitchFamily="34" charset="0"/>
              </a:rPr>
              <a:t>show empathy;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6800" dirty="0" err="1">
                <a:latin typeface="Bahnschrift" panose="020B0502040204020203" pitchFamily="34" charset="0"/>
              </a:rPr>
              <a:t>summarise</a:t>
            </a:r>
            <a:r>
              <a:rPr lang="en-US" sz="6800" dirty="0">
                <a:latin typeface="Bahnschrift" panose="020B0502040204020203" pitchFamily="34" charset="0"/>
              </a:rPr>
              <a:t> the patient's concerns;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6800" dirty="0">
                <a:latin typeface="Bahnschrift" panose="020B0502040204020203" pitchFamily="34" charset="0"/>
              </a:rPr>
              <a:t>explain the management plan;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6800" dirty="0">
                <a:latin typeface="Bahnschrift" panose="020B0502040204020203" pitchFamily="34" charset="0"/>
              </a:rPr>
              <a:t>close the consultation politely. </a:t>
            </a:r>
          </a:p>
          <a:p>
            <a:pPr marL="0" indent="0">
              <a:buNone/>
            </a:pPr>
            <a:r>
              <a:rPr lang="en-US" sz="6800" b="1" dirty="0">
                <a:latin typeface="Bahnschrift" panose="020B0502040204020203" pitchFamily="34" charset="0"/>
              </a:rPr>
              <a:t>Student B – Patient</a:t>
            </a:r>
          </a:p>
          <a:p>
            <a:pPr marL="0" indent="0">
              <a:buNone/>
            </a:pPr>
            <a:r>
              <a:rPr lang="en-US" sz="6800" dirty="0">
                <a:latin typeface="Bahnschrift" panose="020B0502040204020203" pitchFamily="34" charset="0"/>
              </a:rPr>
              <a:t>You have experienced: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6800" dirty="0">
                <a:latin typeface="Bahnschrift" panose="020B0502040204020203" pitchFamily="34" charset="0"/>
              </a:rPr>
              <a:t>headaches for two weeks;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6800" dirty="0">
                <a:latin typeface="Bahnschrift" panose="020B0502040204020203" pitchFamily="34" charset="0"/>
              </a:rPr>
              <a:t>poor sleep;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6800" dirty="0">
                <a:latin typeface="Bahnschrift" panose="020B0502040204020203" pitchFamily="34" charset="0"/>
              </a:rPr>
              <a:t>increased stress at work;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6800" dirty="0">
                <a:latin typeface="Bahnschrift" panose="020B0502040204020203" pitchFamily="34" charset="0"/>
              </a:rPr>
              <a:t>occasional dizziness. </a:t>
            </a:r>
          </a:p>
          <a:p>
            <a:pPr marL="0" indent="0">
              <a:buNone/>
            </a:pPr>
            <a:r>
              <a:rPr lang="en-US" sz="6800" dirty="0">
                <a:latin typeface="Bahnschrift" panose="020B0502040204020203" pitchFamily="34" charset="0"/>
              </a:rPr>
              <a:t>Answer the doctor's questions and ask at least </a:t>
            </a:r>
            <a:r>
              <a:rPr lang="en-US" sz="6800" b="1" dirty="0">
                <a:latin typeface="Bahnschrift" panose="020B0502040204020203" pitchFamily="34" charset="0"/>
              </a:rPr>
              <a:t>two questions</a:t>
            </a:r>
            <a:r>
              <a:rPr lang="en-US" sz="6800" dirty="0">
                <a:latin typeface="Bahnschrift" panose="020B0502040204020203" pitchFamily="34" charset="0"/>
              </a:rPr>
              <a:t> about your condition or treatment.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18524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6EC072-3C26-45C5-8363-F3CCDCC9C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Recommended Literature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215ED0-D2E7-4FA0-868C-01423FF532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>
                <a:latin typeface="Bahnschrift Light" panose="020B0502040204020203" pitchFamily="34" charset="0"/>
              </a:rPr>
              <a:t>Basic Literature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Bahnschrift Light" panose="020B0502040204020203" pitchFamily="34" charset="0"/>
              </a:rPr>
              <a:t>Silverman, J., Kurtz, S., &amp; Draper, J. (2024).Skills for Communicating with Patients (4th ed.). CRC Press.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Bahnschrift Light" panose="020B0502040204020203" pitchFamily="34" charset="0"/>
              </a:rPr>
              <a:t>O’Toole, G. (2024).Communication: Core Interpersonal Skills for Health Professionals (4th ed.). Elsevier.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Bahnschrift Light" panose="020B0502040204020203" pitchFamily="34" charset="0"/>
              </a:rPr>
              <a:t>Glendinning, E. H., &amp; </a:t>
            </a:r>
            <a:r>
              <a:rPr lang="en-US" sz="2400" dirty="0" err="1">
                <a:latin typeface="Bahnschrift Light" panose="020B0502040204020203" pitchFamily="34" charset="0"/>
              </a:rPr>
              <a:t>Holmström</a:t>
            </a:r>
            <a:r>
              <a:rPr lang="en-US" sz="2400" dirty="0">
                <a:latin typeface="Bahnschrift Light" panose="020B0502040204020203" pitchFamily="34" charset="0"/>
              </a:rPr>
              <a:t>, B. (2017).English in Medicine (3rd ed.). Cambridge University Press.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Bahnschrift Light" panose="020B0502040204020203" pitchFamily="34" charset="0"/>
              </a:rPr>
              <a:t>Macleod-Clark, J. (2023).Professional Communication in </a:t>
            </a:r>
            <a:r>
              <a:rPr lang="en-US" sz="2400" dirty="0" err="1">
                <a:latin typeface="Bahnschrift Light" panose="020B0502040204020203" pitchFamily="34" charset="0"/>
              </a:rPr>
              <a:t>Healthcare.Wiley</a:t>
            </a:r>
            <a:r>
              <a:rPr lang="en-US" sz="2400" dirty="0">
                <a:latin typeface="Bahnschrift Light" panose="020B0502040204020203" pitchFamily="34" charset="0"/>
              </a:rPr>
              <a:t>-Blackwell.</a:t>
            </a:r>
            <a:endParaRPr lang="ru-RU" sz="2400" dirty="0"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2181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079BD8-B4A6-4A5E-BCE5-49DB78A8A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Literature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754638-8073-43A1-B1C6-DA68009E0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Institute for Healthcare Communication. </a:t>
            </a:r>
            <a:r>
              <a:rPr lang="en-US" i="1" dirty="0">
                <a:latin typeface="Bahnschrift Light" panose="020B0502040204020203" pitchFamily="34" charset="0"/>
              </a:rPr>
              <a:t>Essential Communication Skills for Healthcare Professionals.</a:t>
            </a:r>
            <a:endParaRPr lang="en-US" dirty="0">
              <a:latin typeface="Bahnschrift Light" panose="020B0502040204020203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World Health Organization. </a:t>
            </a:r>
            <a:r>
              <a:rPr lang="en-US" i="1" dirty="0">
                <a:latin typeface="Bahnschrift Light" panose="020B0502040204020203" pitchFamily="34" charset="0"/>
              </a:rPr>
              <a:t>Patient Safety: Effective Communication.</a:t>
            </a:r>
            <a:endParaRPr lang="en-US" dirty="0">
              <a:latin typeface="Bahnschrift Light" panose="020B0502040204020203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NICE Guidelines. </a:t>
            </a:r>
            <a:r>
              <a:rPr lang="en-US" i="1" dirty="0">
                <a:latin typeface="Bahnschrift Light" panose="020B0502040204020203" pitchFamily="34" charset="0"/>
              </a:rPr>
              <a:t>Shared Decision Making.</a:t>
            </a:r>
            <a:endParaRPr lang="en-US" dirty="0">
              <a:latin typeface="Bahnschrift Light" panose="020B0502040204020203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General Medical Council. </a:t>
            </a:r>
            <a:r>
              <a:rPr lang="en-US" i="1" dirty="0">
                <a:latin typeface="Bahnschrift Light" panose="020B0502040204020203" pitchFamily="34" charset="0"/>
              </a:rPr>
              <a:t>Good Medical Practice.</a:t>
            </a:r>
            <a:endParaRPr lang="en-US" dirty="0">
              <a:latin typeface="Bahnschrift Light" panose="020B0502040204020203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Calgary–Cambridge Guide to the Medical Interview.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85010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</TotalTime>
  <Words>1551</Words>
  <Application>Microsoft Office PowerPoint</Application>
  <PresentationFormat>Экран (4:3)</PresentationFormat>
  <Paragraphs>247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Arial</vt:lpstr>
      <vt:lpstr>Arial Narrow</vt:lpstr>
      <vt:lpstr>Bahnschrift</vt:lpstr>
      <vt:lpstr>Bahnschrift Light</vt:lpstr>
      <vt:lpstr>Trebuchet MS</vt:lpstr>
      <vt:lpstr>Wingdings</vt:lpstr>
      <vt:lpstr>Wingdings 2</vt:lpstr>
      <vt:lpstr>Изящная</vt:lpstr>
      <vt:lpstr> Вінницький національний медичний університет ім.М.І.пирогова  кафедра філології ДИСЦИПЛІНА “ АНЛІЙСЬКА МОВА В НАУКОВІЙ  КОМУНІКАЦІЇ” СПЕЦІАЛЬНІСТЬ і2 “мЕДИЦИНА”</vt:lpstr>
      <vt:lpstr>Learning Objectives</vt:lpstr>
      <vt:lpstr>Why Does THE RAPPORT Matter?</vt:lpstr>
      <vt:lpstr>WHAT IS RAPPORT?</vt:lpstr>
      <vt:lpstr>Politeness Strategies in Medical Communication</vt:lpstr>
      <vt:lpstr>Empathy versus Sympathy</vt:lpstr>
      <vt:lpstr>Active Listening</vt:lpstr>
      <vt:lpstr>Managing the Medical Interaction</vt:lpstr>
      <vt:lpstr>Responding to Difficult Situations</vt:lpstr>
      <vt:lpstr>Patient-Centred Language</vt:lpstr>
      <vt:lpstr>Non-verbal Communication</vt:lpstr>
      <vt:lpstr>Summary</vt:lpstr>
      <vt:lpstr>Part 1. Practical Task</vt:lpstr>
      <vt:lpstr>Part 1.1. Practical Task </vt:lpstr>
      <vt:lpstr>Part 2. Practical Task </vt:lpstr>
      <vt:lpstr>Part 3. Role-play</vt:lpstr>
      <vt:lpstr>Recommended Literature</vt:lpstr>
      <vt:lpstr>Additional Literature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Вінницький національний медичний університет ім.М.І.пирогова  кафедра філології</dc:title>
  <dc:creator>Alla</dc:creator>
  <cp:lastModifiedBy>Сімонова Ірина Вікторівна</cp:lastModifiedBy>
  <cp:revision>25</cp:revision>
  <dcterms:created xsi:type="dcterms:W3CDTF">2026-06-25T21:12:49Z</dcterms:created>
  <dcterms:modified xsi:type="dcterms:W3CDTF">2026-06-29T16:20:10Z</dcterms:modified>
</cp:coreProperties>
</file>