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30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13B09F3-9DA0-441F-8A8E-ABC5116151AD}" type="datetimeFigureOut">
              <a:rPr lang="ru-RU" smtClean="0"/>
              <a:pPr/>
              <a:t>29.06.2026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598194D-C202-4F0A-89ED-E239BA5192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404664"/>
            <a:ext cx="5265372" cy="2736304"/>
          </a:xfrm>
        </p:spPr>
        <p:txBody>
          <a:bodyPr/>
          <a:lstStyle/>
          <a:p>
            <a:pPr algn="ctr"/>
            <a:br>
              <a:rPr lang="uk-UA" dirty="0"/>
            </a:br>
            <a:br>
              <a:rPr lang="uk-UA" dirty="0"/>
            </a:br>
            <a:br>
              <a:rPr lang="uk-UA" dirty="0"/>
            </a:br>
            <a:br>
              <a:rPr lang="uk-UA" dirty="0"/>
            </a:br>
            <a:r>
              <a:rPr lang="uk-UA" sz="2000" dirty="0">
                <a:latin typeface="Arial Narrow" pitchFamily="34" charset="0"/>
              </a:rPr>
              <a:t>Вінницький національний медичний університет </a:t>
            </a:r>
            <a:r>
              <a:rPr lang="uk-UA" sz="2000" dirty="0" err="1">
                <a:latin typeface="Arial Narrow" pitchFamily="34" charset="0"/>
              </a:rPr>
              <a:t>ім.М.І.пирогова</a:t>
            </a:r>
            <a:br>
              <a:rPr lang="uk-UA" sz="2000" dirty="0">
                <a:latin typeface="Arial Narrow" pitchFamily="34" charset="0"/>
              </a:rPr>
            </a:b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кафедра філології</a:t>
            </a:r>
            <a:br>
              <a:rPr lang="en-US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ДИСЦИПЛІНА “ АНЛІЙСЬКА МОВА В НАУКОВІЙ  КОМУНІКАЦІЇ”</a:t>
            </a:r>
            <a:br>
              <a:rPr lang="uk-UA" sz="2000" dirty="0">
                <a:latin typeface="Arial Narrow" pitchFamily="34" charset="0"/>
              </a:rPr>
            </a:br>
            <a:r>
              <a:rPr lang="uk-UA" sz="2000" dirty="0">
                <a:latin typeface="Arial Narrow" pitchFamily="34" charset="0"/>
              </a:rPr>
              <a:t>СПЕЦІАЛЬНІСТЬ і2 “</a:t>
            </a:r>
            <a:r>
              <a:rPr lang="uk-UA" sz="2000" dirty="0" err="1">
                <a:latin typeface="Arial Narrow" pitchFamily="34" charset="0"/>
              </a:rPr>
              <a:t>мЕДИЦИНА</a:t>
            </a:r>
            <a:r>
              <a:rPr lang="uk-UA" sz="2000" dirty="0">
                <a:latin typeface="Arial Narrow" pitchFamily="34" charset="0"/>
              </a:rPr>
              <a:t>”</a:t>
            </a:r>
            <a:endParaRPr lang="ru-RU" sz="2000" dirty="0">
              <a:latin typeface="Arial Narrow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262544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Тема лекції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ru-RU" sz="12800" dirty="0">
                <a:latin typeface="Bahnschrift Light" panose="020B0502040204020203" pitchFamily="34" charset="0"/>
              </a:rPr>
              <a:t>№</a:t>
            </a:r>
            <a:r>
              <a:rPr lang="en-US" sz="12800" dirty="0">
                <a:latin typeface="Bahnschrift Light" panose="020B0502040204020203" pitchFamily="34" charset="0"/>
              </a:rPr>
              <a:t> 7</a:t>
            </a:r>
            <a:r>
              <a:rPr lang="uk-UA" sz="12800" dirty="0">
                <a:latin typeface="Bahnschrift Light" panose="020B0502040204020203" pitchFamily="34" charset="0"/>
              </a:rPr>
              <a:t>:</a:t>
            </a:r>
            <a:r>
              <a:rPr lang="en-US" sz="12800" dirty="0">
                <a:latin typeface="Bahnschrift Light" panose="020B0502040204020203" pitchFamily="34" charset="0"/>
              </a:rPr>
              <a:t> </a:t>
            </a:r>
            <a:r>
              <a:rPr lang="en-US" sz="12800" dirty="0">
                <a:effectLst/>
                <a:latin typeface="Bahnschrift Ligh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IN CHALLENGING SITUATIONS: LANGUAGE FOR SENSITIVE TOPICS AND BREAKING BAD NEWS</a:t>
            </a:r>
            <a:endParaRPr lang="ru-RU" sz="12800" dirty="0">
              <a:effectLst/>
              <a:latin typeface="Bahnschrift Ligh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uk-UA" sz="12800" dirty="0">
                <a:latin typeface="Bahnschrift Light" panose="020B0502040204020203" pitchFamily="34" charset="0"/>
              </a:rPr>
              <a:t> </a:t>
            </a:r>
          </a:p>
          <a:p>
            <a:pPr algn="just"/>
            <a:endParaRPr lang="uk-UA" dirty="0"/>
          </a:p>
          <a:p>
            <a:r>
              <a:rPr lang="uk-UA" dirty="0"/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Learning Objectives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By the end of this lecture, students will be able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understand the principles of 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 communication during emotionally difficult consultations;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recognize situations that require sensitive communication;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use appropriate English language for discussing serious diagnoses, prognosis, uncertainty, disability, terminal illness, and death;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distinguish between effective and ineffective communication strategies;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apply internationally recognized frameworks (SPIKES) when delivering bad news;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demonstrate empathy while maintaining professional boundaries;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respond appropriately to patients' emotions and concerns;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avoid language that may confuse, overwhelm, or unintentionally distress patients.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Do Challenging Conversations Matter?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Every healthcare professional eventually faces conversations involving: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serious diagnoses;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poor prognosis;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chronic illness;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disability;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treatment failure;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end-of-life care;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unexpected complications;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Bahnschrift Light" panose="020B0502040204020203" pitchFamily="34" charset="0"/>
              </a:rPr>
              <a:t>death.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 way information is communicated affects: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 understanding;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treatment adherence;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emotional well-being;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trust in healthcare professionals;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 satisfaction.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"Bad News"?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59944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Any information that negatively changes a person's expectations about the future.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Examples 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cancer diagnosis;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miscarriage;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stroke;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severe trauma;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incurable disease;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organ failure;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treatment failure;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terminal illness.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Bad news is not determined only by diagnosis.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It depends 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the patient's expectations;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personal values;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family situation;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cultural background;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previous experiences.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Characteristics of Sensitive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communication should be: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honest;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compassionate;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respectful;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clear;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culturally sensitive;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understandable.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should: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use plain English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allow silence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listen actively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check understanding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Bahnschrift Light" panose="020B0502040204020203" pitchFamily="34" charset="0"/>
              </a:rPr>
              <a:t> invite questions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Patient-</a:t>
            </a:r>
            <a:r>
              <a:rPr lang="en-US" dirty="0" err="1"/>
              <a:t>Centred</a:t>
            </a:r>
            <a:r>
              <a:rPr lang="en-US" dirty="0"/>
              <a:t> Communication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 communication means: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understanding the patient's perspective;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respecting emotions;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encouraging participation in decisions;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providing understandable information;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supporting hope while remaining truthful.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Patients generally remember </a:t>
            </a:r>
            <a:r>
              <a:rPr lang="en-US" b="1" i="1" dirty="0">
                <a:latin typeface="Bahnschrift Light" panose="020B0502040204020203" pitchFamily="34" charset="0"/>
              </a:rPr>
              <a:t>how</a:t>
            </a:r>
            <a:r>
              <a:rPr lang="en-US" i="1" dirty="0">
                <a:latin typeface="Bahnschrift Light" panose="020B0502040204020203" pitchFamily="34" charset="0"/>
              </a:rPr>
              <a:t> information was delivered even more vividly than the exact words used.</a:t>
            </a:r>
            <a:endParaRPr lang="ru-RU" i="1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SPIKES Protocol</a:t>
            </a:r>
            <a:endParaRPr lang="ru-RU" dirty="0"/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19B74773-79A0-459D-A24F-8FACAA2FEE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9046019"/>
              </p:ext>
            </p:extLst>
          </p:nvPr>
        </p:nvGraphicFramePr>
        <p:xfrm>
          <a:off x="457200" y="1609724"/>
          <a:ext cx="7239000" cy="4843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val="1675096082"/>
                    </a:ext>
                  </a:extLst>
                </a:gridCol>
                <a:gridCol w="5716488">
                  <a:extLst>
                    <a:ext uri="{9D8B030D-6E8A-4147-A177-3AD203B41FA5}">
                      <a16:colId xmlns:a16="http://schemas.microsoft.com/office/drawing/2014/main" val="415734004"/>
                    </a:ext>
                  </a:extLst>
                </a:gridCol>
              </a:tblGrid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Step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Meaning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831754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S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etting up the interview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118113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P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Assessing the patient's </a:t>
                      </a:r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P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erception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738891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I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Obtaining the patient's </a:t>
                      </a:r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I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nvitation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77205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K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Giving </a:t>
                      </a:r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K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nowledge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990110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E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Addressing </a:t>
                      </a:r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E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motions with empathy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85706"/>
                  </a:ext>
                </a:extLst>
              </a:tr>
              <a:tr h="4327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Strategy and </a:t>
                      </a:r>
                      <a:r>
                        <a:rPr lang="en-US" sz="2000" b="1" dirty="0">
                          <a:latin typeface="Bahnschrift Light" panose="020B0502040204020203" pitchFamily="34" charset="0"/>
                        </a:rPr>
                        <a:t>S</a:t>
                      </a:r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ummary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796639"/>
                  </a:ext>
                </a:extLst>
              </a:tr>
              <a:tr h="746995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SPIKES is one of the most widely used frameworks for delivering bad news.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822833"/>
                  </a:ext>
                </a:extLst>
              </a:tr>
              <a:tr h="1067136">
                <a:tc gridSpan="2">
                  <a:txBody>
                    <a:bodyPr/>
                    <a:lstStyle/>
                    <a:p>
                      <a:r>
                        <a:rPr lang="en-US" sz="2000" dirty="0">
                          <a:latin typeface="Bahnschrift Light" panose="020B0502040204020203" pitchFamily="34" charset="0"/>
                        </a:rPr>
                        <a:t>The SPIKES approach has been supported by systematic reviews as an effective educational framework for improving communication skills in difficult conversations.</a:t>
                      </a:r>
                      <a:endParaRPr lang="ru-RU" sz="2000" dirty="0">
                        <a:latin typeface="Bahnschrift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2437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1. Setting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Before delivering bad news: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ensure privacy;</a:t>
            </a:r>
          </a:p>
          <a:p>
            <a:r>
              <a:rPr lang="en-US" dirty="0" err="1">
                <a:latin typeface="Bahnschrift Light" panose="020B0502040204020203" pitchFamily="34" charset="0"/>
              </a:rPr>
              <a:t>minimise</a:t>
            </a:r>
            <a:r>
              <a:rPr lang="en-US" dirty="0">
                <a:latin typeface="Bahnschrift Light" panose="020B0502040204020203" pitchFamily="34" charset="0"/>
              </a:rPr>
              <a:t> interruptions;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sit at eye level;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maintain appropriate eye contact;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switch off phones or pagers if possible;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invite family members if the patient wishes.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-"Would you like someone to be with you during our conversation?"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2. Assess the Patient's Perception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Before explaining the diagnosis, determine what the patient already knows.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questions: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"Can you tell me what you understand about your condition?"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"What have the previous doctors explained?"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"What concerns you the most?"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This helps avoid misunderstandings.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3. Invitation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Not every patient wants the same amount of information.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Examples: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-"Would you like me to explain all the test results?"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-"Would you prefer a general overview first?"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-"Some patients want detailed information, while others prefer only the main points. What would you prefer?"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4. Giving Knowledge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599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short sentences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simple vocabulary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pauses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excessive medical terminology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long explanations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false reassurance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Good examples: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"I am afraid the results show cancer."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"The treatment has not worked as we hoped."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"The scan shows that the disease has progressed."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Avoid: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"Unfortunately your oncological pathology demonstrates metastatic progression."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5. Responding to Emotions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may experience: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shock;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fear;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anger;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sadness;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denial;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silence.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Helpful responses: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"I can see this is difficult."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"I understand this is upsetting."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"Take your time."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"I'm here to answer your questions."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"It is completely understandable to feel overwhelmed."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Allow silence.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✔ Do not rush to fill every pause.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A7AA51-A903-4456-971B-CAAE153B6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Step 6. Strategy and Summary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5875CC-05A4-4ADE-AB41-FDD686508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often remember little immediately after hearing bad news.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Therefore: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err="1">
                <a:latin typeface="Bahnschrift Light" panose="020B0502040204020203" pitchFamily="34" charset="0"/>
              </a:rPr>
              <a:t>summarise</a:t>
            </a:r>
            <a:r>
              <a:rPr lang="en-US" dirty="0">
                <a:latin typeface="Bahnschrift Light" panose="020B0502040204020203" pitchFamily="34" charset="0"/>
              </a:rPr>
              <a:t> key information;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explain next steps;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provide written information if available;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arrange follow-up;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encourage questions.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Example: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-"Today we've discussed your diagnosis. The next step is to meet with the oncology team tomorrow. We'll support you throughout this process."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947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645244-5220-4045-B17F-5E666508E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Language for Sensitive Topics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C1B37C-0D7F-4201-95B1-B1481A21B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Instead of: "You are dying."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✔ Use: "The illness cannot be cured."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"Our treatments are now focused on keeping you comfortable."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Instead of: "Nothing more can be done."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✔ Use: "There are still many ways we can help manage your symptoms and support your quality of life."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Instead of: "You have terminal cancer."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✔ Use: "The cancer is advanced, and at this stage it cannot be cured."</a:t>
            </a:r>
            <a:endParaRPr lang="ru-RU" sz="24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84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5B48E-7243-4544-85A3-051472B5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Expressing Empathy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9FE790-DEBE-46B5-B30A-653BF9A3E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expressions: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"I'm sorry that you're going through this."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"I wish the results had been different."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"I can see this is very difficult."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"It's understandable to feel frightened."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"We will continue to support you.“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Avoid: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"Everything will be fine."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"Don't worry."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✗ "Stay positive."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54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DBEA2-53CC-4D83-A3A2-8E9B9C370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Responding to Difficult Questions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FAFCAA-D17B-4FCD-BEA4-C2E4484BB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Patients may ask: 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"Am I going to die?"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Possible response: "This is a serious illness. While I cannot predict exactly what will happen, I will be honest with you and explain every step as we move forward.“</a:t>
            </a:r>
          </a:p>
          <a:p>
            <a:pPr marL="0" indent="0">
              <a:buNone/>
            </a:pPr>
            <a:r>
              <a:rPr lang="en-US" i="1" dirty="0">
                <a:latin typeface="Bahnschrift Light" panose="020B0502040204020203" pitchFamily="34" charset="0"/>
              </a:rPr>
              <a:t>"How much time do I have?"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Possible response: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"It is difficult to predict precisely. Every person is different, but we can discuss what we know and what to expect."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5825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A05DE2-537D-4B10-ABEE-BC65A8536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Communication with Family Members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EDA74D-C758-49A7-81B9-D23D41339C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Always respect: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 autonomy;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confidentiality;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informed consent. 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Useful phrases: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"Would you like your family to be present?"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"Is it alright if I discuss your condition with your daughter?"</a:t>
            </a:r>
          </a:p>
          <a:p>
            <a:r>
              <a:rPr lang="en-US" dirty="0">
                <a:latin typeface="Bahnschrift Light" panose="020B0502040204020203" pitchFamily="34" charset="0"/>
              </a:rPr>
              <a:t>"What questions do you have?"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2380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DE24A8-6299-4031-A4E1-9C0C29FCD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Communication Mistakes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759410-9F5C-4B21-8436-979A8872B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  <a:latin typeface="Bahnschrift Light" panose="020B0502040204020203" pitchFamily="34" charset="0"/>
              </a:rPr>
              <a:t>Avoid: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interrupting;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speaking too quickly;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excessive medical jargon;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giving unrealistic hope;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arguing with emotions;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avoiding eye contact;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changing the subject;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providing too much information at once.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2096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761FC-589F-4BE9-AA86-6D1986B6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Cultural and Ethical Considerations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4C01725-C8C9-42A8-AAD3-5E1C28083C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Healthcare professionals should respect: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cultural beliefs;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religious values;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family preferences;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health literacy;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ethical principles.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/>
                </a:solidFill>
                <a:latin typeface="Bahnschrift Light" panose="020B0502040204020203" pitchFamily="34" charset="0"/>
              </a:rPr>
              <a:t>Remember: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Different cultures have different expectations regarding: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truth-telling;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family involvement;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decision-making;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discussing death.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8998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712D9-18A5-4F69-8E00-D396082F3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1080120"/>
          </a:xfrm>
        </p:spPr>
        <p:txBody>
          <a:bodyPr>
            <a:normAutofit fontScale="90000"/>
          </a:bodyPr>
          <a:lstStyle/>
          <a:p>
            <a:r>
              <a:rPr lang="en-US" dirty="0"/>
              <a:t>Key Language for Difficult Conversations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D0DE3A-C437-4060-A339-F754AEC81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7239000" cy="5544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>
                <a:latin typeface="Bahnschrift Light" panose="020B0502040204020203" pitchFamily="34" charset="0"/>
              </a:rPr>
              <a:t>Giving Information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"The test results are available."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"I'm afraid I have difficult news."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"The biopsy confirmed..."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"The treatment has not achieved the expected results."</a:t>
            </a:r>
          </a:p>
          <a:p>
            <a:pPr marL="0" indent="0">
              <a:buNone/>
            </a:pPr>
            <a:r>
              <a:rPr lang="en-US" sz="2000" b="1" dirty="0">
                <a:latin typeface="Bahnschrift Light" panose="020B0502040204020203" pitchFamily="34" charset="0"/>
              </a:rPr>
              <a:t>Showing Empathy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"I'm sorry."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"I understand."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"Take your time."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"I'm here to help."</a:t>
            </a:r>
          </a:p>
          <a:p>
            <a:pPr marL="0" indent="0">
              <a:buNone/>
            </a:pPr>
            <a:r>
              <a:rPr lang="en-US" sz="2000" b="1" dirty="0">
                <a:latin typeface="Bahnschrift Light" panose="020B0502040204020203" pitchFamily="34" charset="0"/>
              </a:rPr>
              <a:t>Planning Ahead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"Let's discuss the next steps."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"We'll make this plan together."</a:t>
            </a:r>
          </a:p>
          <a:p>
            <a:r>
              <a:rPr lang="en-US" sz="2000" dirty="0">
                <a:latin typeface="Bahnschrift Light" panose="020B0502040204020203" pitchFamily="34" charset="0"/>
              </a:rPr>
              <a:t>"You won't go through this alone."</a:t>
            </a:r>
            <a:endParaRPr lang="ru-RU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351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7C295-59B4-4CFD-A24C-BD60647E5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FB58F0-DDB2-42CE-B9EE-494E7DC30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Effective communication requires: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empathy;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honesty;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clarity;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professionalism;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active listening;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patient-</a:t>
            </a:r>
            <a:r>
              <a:rPr lang="en-US" dirty="0" err="1">
                <a:latin typeface="Bahnschrift Light" panose="020B0502040204020203" pitchFamily="34" charset="0"/>
              </a:rPr>
              <a:t>centred</a:t>
            </a:r>
            <a:r>
              <a:rPr lang="en-US" dirty="0">
                <a:latin typeface="Bahnschrift Light" panose="020B0502040204020203" pitchFamily="34" charset="0"/>
              </a:rPr>
              <a:t> language;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structured communication (SPIKES).</a:t>
            </a:r>
          </a:p>
          <a:p>
            <a:pPr marL="0" indent="0" algn="just">
              <a:buNone/>
            </a:pPr>
            <a:r>
              <a:rPr lang="en-US" dirty="0">
                <a:latin typeface="Bahnschrift Light" panose="020B0502040204020203" pitchFamily="34" charset="0"/>
              </a:rPr>
              <a:t>Good communication cannot change the diagnosis, but it can profoundly improve the patient's experience and strengthen trust in the therapeutic relationship. Contemporary evidence also emphasizes that delivering bad news is a relational process requiring empathy, clarity, and emotional support alongside accurate medical information.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009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3BAC5E-BACB-4E5E-BF04-13BD86D5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0648"/>
            <a:ext cx="7239000" cy="792088"/>
          </a:xfrm>
        </p:spPr>
        <p:txBody>
          <a:bodyPr/>
          <a:lstStyle/>
          <a:p>
            <a:r>
              <a:rPr lang="en-US" dirty="0"/>
              <a:t>Part 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A8B87D-F00C-405E-B7CC-1C7CB6765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Identify Appropriate Language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Choose the most appropriate response.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1. </a:t>
            </a:r>
            <a:r>
              <a:rPr lang="en-US" sz="2400" b="1" dirty="0">
                <a:latin typeface="Bahnschrift Light" panose="020B0502040204020203" pitchFamily="34" charset="0"/>
              </a:rPr>
              <a:t>A patient begins to cry after hearing the diagnosis.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a) "Please calm down."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b) "Take your time. I'm here with you."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c) "Let's continue."</a:t>
            </a:r>
          </a:p>
          <a:p>
            <a:pPr marL="0" indent="0">
              <a:buNone/>
            </a:pPr>
            <a:r>
              <a:rPr lang="en-US" sz="2400" b="1" dirty="0">
                <a:latin typeface="Bahnschrift Light" panose="020B0502040204020203" pitchFamily="34" charset="0"/>
              </a:rPr>
              <a:t>2. Which sentence shows empathy?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a) "There is nothing more to discuss."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b) "I can see this is very difficult for you."</a:t>
            </a:r>
          </a:p>
          <a:p>
            <a:pPr marL="0" indent="0">
              <a:buNone/>
            </a:pPr>
            <a:r>
              <a:rPr lang="en-US" sz="2400" dirty="0">
                <a:latin typeface="Bahnschrift Light" panose="020B0502040204020203" pitchFamily="34" charset="0"/>
              </a:rPr>
              <a:t>c) "You should not worry."</a:t>
            </a:r>
            <a:endParaRPr lang="ru-RU" sz="24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139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505F3-85C4-486D-9499-660CFFA9B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2.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162C5B-6C1A-4E0D-94FE-2AC79F6C7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>
                <a:latin typeface="Bahnschrift Light" panose="020B0502040204020203" pitchFamily="34" charset="0"/>
              </a:rPr>
              <a:t>Rewrite the following using more patient-</a:t>
            </a:r>
            <a:r>
              <a:rPr lang="en-US" sz="3200" dirty="0" err="1">
                <a:latin typeface="Bahnschrift Light" panose="020B0502040204020203" pitchFamily="34" charset="0"/>
              </a:rPr>
              <a:t>centred</a:t>
            </a:r>
            <a:r>
              <a:rPr lang="en-US" sz="3200" dirty="0">
                <a:latin typeface="Bahnschrift Light" panose="020B0502040204020203" pitchFamily="34" charset="0"/>
              </a:rPr>
              <a:t> language.</a:t>
            </a:r>
          </a:p>
          <a:p>
            <a:pPr>
              <a:buFont typeface="+mj-lt"/>
              <a:buAutoNum type="arabicPeriod"/>
            </a:pPr>
            <a:r>
              <a:rPr lang="en-US" sz="3200" dirty="0">
                <a:latin typeface="Bahnschrift Light" panose="020B0502040204020203" pitchFamily="34" charset="0"/>
              </a:rPr>
              <a:t>"You have terminal cancer." </a:t>
            </a:r>
          </a:p>
          <a:p>
            <a:pPr>
              <a:buFont typeface="+mj-lt"/>
              <a:buAutoNum type="arabicPeriod"/>
            </a:pPr>
            <a:r>
              <a:rPr lang="en-US" sz="3200" dirty="0">
                <a:latin typeface="Bahnschrift Light" panose="020B0502040204020203" pitchFamily="34" charset="0"/>
              </a:rPr>
              <a:t>"Nothing more can be done." </a:t>
            </a:r>
          </a:p>
          <a:p>
            <a:pPr>
              <a:buFont typeface="+mj-lt"/>
              <a:buAutoNum type="arabicPeriod"/>
            </a:pPr>
            <a:r>
              <a:rPr lang="en-US" sz="3200" dirty="0">
                <a:latin typeface="Bahnschrift Light" panose="020B0502040204020203" pitchFamily="34" charset="0"/>
              </a:rPr>
              <a:t>"You will probably die soon."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500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4A288-D554-40B9-803F-554F44EE5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632"/>
            <a:ext cx="7239000" cy="792088"/>
          </a:xfrm>
        </p:spPr>
        <p:txBody>
          <a:bodyPr/>
          <a:lstStyle/>
          <a:p>
            <a:r>
              <a:rPr lang="en-US" dirty="0"/>
              <a:t>Part 3.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5060C0-ACC1-4517-82EB-05640BCDB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Role-play Student A – Physician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A 62-year-old patient has recently undergone investigations for persistent weight loss and abdominal pain. Imaging and biopsy confirm pancreatic cancer.</a:t>
            </a:r>
          </a:p>
          <a:p>
            <a:pPr marL="0" indent="0">
              <a:buNone/>
            </a:pPr>
            <a:r>
              <a:rPr lang="en-US" dirty="0">
                <a:latin typeface="Bahnschrift Light" panose="020B0502040204020203" pitchFamily="34" charset="0"/>
              </a:rPr>
              <a:t>Your tasks:</a:t>
            </a:r>
          </a:p>
          <a:p>
            <a:r>
              <a:rPr lang="en-US" dirty="0">
                <a:latin typeface="Bahnschrift Light" panose="020B0502040204020203" pitchFamily="34" charset="0"/>
              </a:rPr>
              <a:t>greet the patient professionally;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ensure privacy and establish rapport;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assess what the patient already knows;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warn that difficult information is coming;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explain the diagnosis using plain English;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respond empathetically to emotions;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outline the next steps in management;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invite questions;</a:t>
            </a:r>
          </a:p>
          <a:p>
            <a:r>
              <a:rPr lang="en-US" dirty="0">
                <a:latin typeface="Bahnschrift Light" panose="020B0502040204020203" pitchFamily="34" charset="0"/>
              </a:rPr>
              <a:t>close the consultation respectfully.</a:t>
            </a:r>
          </a:p>
          <a:p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438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F75898-7C53-4FC7-B5C6-A07D236A9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3.1. Practical Task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70D48B-D762-4FE7-A324-7C4EBD87E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>
                <a:latin typeface="Bahnschrift Light" panose="020B0502040204020203" pitchFamily="34" charset="0"/>
              </a:rPr>
              <a:t>Student B – Patient</a:t>
            </a:r>
          </a:p>
          <a:p>
            <a:r>
              <a:rPr lang="en-US" dirty="0">
                <a:latin typeface="Bahnschrift Light" panose="020B0502040204020203" pitchFamily="34" charset="0"/>
              </a:rPr>
              <a:t>You have: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experienced abdominal pain for two months;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lost 8 kg unintentionally;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been worried about the test results;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attended today's appointment alone. </a:t>
            </a:r>
          </a:p>
          <a:p>
            <a:r>
              <a:rPr lang="en-US" dirty="0">
                <a:latin typeface="Bahnschrift Light" panose="020B0502040204020203" pitchFamily="34" charset="0"/>
              </a:rPr>
              <a:t>During the consultation: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ask about your diagnosis;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express your concerns and emotions naturally;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ask about treatment options and prognosis;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Bahnschrift Light" panose="020B0502040204020203" pitchFamily="34" charset="0"/>
              </a:rPr>
              <a:t>ask whether your family should be informed.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5673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03CFA3-E607-48F1-ADE3-C89333346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Questions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EB7212-EB11-46BC-8C53-68A53043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Bahnschrift Light" panose="020B0502040204020203" pitchFamily="34" charset="0"/>
              </a:rPr>
              <a:t>Which communication strategy was the most difficult to use?</a:t>
            </a:r>
          </a:p>
          <a:p>
            <a:r>
              <a:rPr lang="en-US" dirty="0">
                <a:latin typeface="Bahnschrift Light" panose="020B0502040204020203" pitchFamily="34" charset="0"/>
              </a:rPr>
              <a:t>How did empathy influence the conversation?</a:t>
            </a:r>
          </a:p>
          <a:p>
            <a:r>
              <a:rPr lang="en-US" dirty="0">
                <a:latin typeface="Bahnschrift Light" panose="020B0502040204020203" pitchFamily="34" charset="0"/>
              </a:rPr>
              <a:t>Why is plain English important when discussing serious illness?</a:t>
            </a:r>
          </a:p>
          <a:p>
            <a:r>
              <a:rPr lang="en-US" dirty="0">
                <a:latin typeface="Bahnschrift Light" panose="020B0502040204020203" pitchFamily="34" charset="0"/>
              </a:rPr>
              <a:t>How does the SPIKES protocol help structure difficult consultations?</a:t>
            </a:r>
          </a:p>
          <a:p>
            <a:r>
              <a:rPr lang="en-US" dirty="0">
                <a:latin typeface="Bahnschrift Light" panose="020B0502040204020203" pitchFamily="34" charset="0"/>
              </a:rPr>
              <a:t>What communication </a:t>
            </a:r>
            <a:r>
              <a:rPr lang="en-US" dirty="0" err="1">
                <a:latin typeface="Bahnschrift Light" panose="020B0502040204020203" pitchFamily="34" charset="0"/>
              </a:rPr>
              <a:t>behaviours</a:t>
            </a:r>
            <a:r>
              <a:rPr lang="en-US" dirty="0">
                <a:latin typeface="Bahnschrift Light" panose="020B0502040204020203" pitchFamily="34" charset="0"/>
              </a:rPr>
              <a:t> help build patient trust during emotionally challenging situations?</a:t>
            </a:r>
            <a:endParaRPr lang="ru-RU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549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5D0136-C956-4FBC-AFD2-C7B73692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6137B5-E08A-4F0B-A56B-C112A4508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latin typeface="Bahnschrift Light" panose="020B0502040204020203" pitchFamily="34" charset="0"/>
              </a:rPr>
              <a:t>Basic Literature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latin typeface="Bahnschrift Light" panose="020B0502040204020203" pitchFamily="34" charset="0"/>
              </a:rPr>
              <a:t>Silverman, J., Kurtz, S., &amp; Draper, J. (2024). Skills for Communicating with Patients (4th ed.). CRC Press.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latin typeface="Bahnschrift Light" panose="020B0502040204020203" pitchFamily="34" charset="0"/>
              </a:rPr>
              <a:t>O'Toole, G. (2024). Communication: Core Interpersonal Skills for Health Professionals (5th ed.). Elsevier.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latin typeface="Bahnschrift Light" panose="020B0502040204020203" pitchFamily="34" charset="0"/>
              </a:rPr>
              <a:t>Glendinning, E. H., &amp; </a:t>
            </a:r>
            <a:r>
              <a:rPr lang="en-US" sz="2200" b="1" dirty="0" err="1">
                <a:latin typeface="Bahnschrift Light" panose="020B0502040204020203" pitchFamily="34" charset="0"/>
              </a:rPr>
              <a:t>Holmström</a:t>
            </a:r>
            <a:r>
              <a:rPr lang="en-US" sz="2200" b="1" dirty="0">
                <a:latin typeface="Bahnschrift Light" panose="020B0502040204020203" pitchFamily="34" charset="0"/>
              </a:rPr>
              <a:t>, B. (2020). English in Medicine (3rd ed.). Cambridge University Press.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 err="1">
                <a:latin typeface="Bahnschrift Light" panose="020B0502040204020203" pitchFamily="34" charset="0"/>
              </a:rPr>
              <a:t>Mahendiran</a:t>
            </a:r>
            <a:r>
              <a:rPr lang="en-US" sz="2200" b="1" dirty="0">
                <a:latin typeface="Bahnschrift Light" panose="020B0502040204020203" pitchFamily="34" charset="0"/>
              </a:rPr>
              <a:t>, M., Yeung, H., Rossi, S., et al. (2023). Evaluating the Effectiveness of the SPIKES Model to Break Bad News: A Systematic Review. American Journal of Hospice and Palliative Medicine, 40(11), 1231–1260.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200" b="1" dirty="0">
                <a:latin typeface="Bahnschrift Light" panose="020B0502040204020203" pitchFamily="34" charset="0"/>
              </a:rPr>
              <a:t>Buckman, R. (2018). How to Break Bad News: A Guide for Health Care Professionals (updated ed.). Johns Hopkins University Press.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47519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3E13EC-17EB-422F-965C-8E071B629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624"/>
            <a:ext cx="7239000" cy="1008112"/>
          </a:xfrm>
        </p:spPr>
        <p:txBody>
          <a:bodyPr/>
          <a:lstStyle/>
          <a:p>
            <a:r>
              <a:rPr lang="en-US" dirty="0"/>
              <a:t>Additional Literature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18EC7D-7CE8-42F2-A10E-FABBD3D6FB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7239000" cy="533099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Bahnschrift Light" panose="020B0502040204020203" pitchFamily="34" charset="0"/>
              </a:rPr>
              <a:t>Baile</a:t>
            </a:r>
            <a:r>
              <a:rPr lang="en-US" sz="2400" dirty="0">
                <a:latin typeface="Bahnschrift Light" panose="020B0502040204020203" pitchFamily="34" charset="0"/>
              </a:rPr>
              <a:t>, W. F., Buckman, R., </a:t>
            </a:r>
            <a:r>
              <a:rPr lang="en-US" sz="2400" dirty="0" err="1">
                <a:latin typeface="Bahnschrift Light" panose="020B0502040204020203" pitchFamily="34" charset="0"/>
              </a:rPr>
              <a:t>Lenzi</a:t>
            </a:r>
            <a:r>
              <a:rPr lang="en-US" sz="2400" dirty="0">
                <a:latin typeface="Bahnschrift Light" panose="020B0502040204020203" pitchFamily="34" charset="0"/>
              </a:rPr>
              <a:t>, R., et al. (2000). SPIKES—A Six-Step Protocol for Delivering Bad News. The Oncologist, 5(4), 302–311.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Bahnschrift Light" panose="020B0502040204020203" pitchFamily="34" charset="0"/>
              </a:rPr>
              <a:t>Tranberg</a:t>
            </a:r>
            <a:r>
              <a:rPr lang="en-US" sz="2400" dirty="0">
                <a:latin typeface="Bahnschrift Light" panose="020B0502040204020203" pitchFamily="34" charset="0"/>
              </a:rPr>
              <a:t>, M., &amp; </a:t>
            </a:r>
            <a:r>
              <a:rPr lang="en-US" sz="2400" dirty="0" err="1">
                <a:latin typeface="Bahnschrift Light" panose="020B0502040204020203" pitchFamily="34" charset="0"/>
              </a:rPr>
              <a:t>Brodin</a:t>
            </a:r>
            <a:r>
              <a:rPr lang="en-US" sz="2400" dirty="0">
                <a:latin typeface="Bahnschrift Light" panose="020B0502040204020203" pitchFamily="34" charset="0"/>
              </a:rPr>
              <a:t>, E. M. (2023). Physicians' Lived Experience of Breaking Bad News in Clinical Practice. Qualitative Health Research.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Bahnschrift Light" panose="020B0502040204020203" pitchFamily="34" charset="0"/>
              </a:rPr>
              <a:t>Mansoursamaei</a:t>
            </a:r>
            <a:r>
              <a:rPr lang="en-US" sz="2400" dirty="0">
                <a:latin typeface="Bahnschrift Light" panose="020B0502040204020203" pitchFamily="34" charset="0"/>
              </a:rPr>
              <a:t>, M., et al. (2023). Self-assessment of residents in breaking bad news: skills and barriers. BMC Medical Education.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>
                <a:latin typeface="Bahnschrift Light" panose="020B0502040204020203" pitchFamily="34" charset="0"/>
              </a:rPr>
              <a:t>Bracq</a:t>
            </a:r>
            <a:r>
              <a:rPr lang="en-US" sz="2400" dirty="0">
                <a:latin typeface="Bahnschrift Light" panose="020B0502040204020203" pitchFamily="34" charset="0"/>
              </a:rPr>
              <a:t>, M.-S., et al. (2024). Breaking Bad News: An Active Learning Method for Medical Students. BMC Medical Education.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>
                <a:latin typeface="Bahnschrift Light" panose="020B0502040204020203" pitchFamily="34" charset="0"/>
              </a:rPr>
              <a:t>Sadeghi, M., et al. (2023). Breaking Bad News in Medical Services: A Comprehensive Systematic Review. </a:t>
            </a:r>
            <a:r>
              <a:rPr lang="en-US" sz="2000" dirty="0" err="1">
                <a:latin typeface="Bahnschrift Light" panose="020B0502040204020203" pitchFamily="34" charset="0"/>
              </a:rPr>
              <a:t>Heliyon</a:t>
            </a:r>
            <a:r>
              <a:rPr lang="en-US" sz="2000" dirty="0">
                <a:latin typeface="Bahnschrift Light" panose="020B0502040204020203" pitchFamily="34" charset="0"/>
              </a:rPr>
              <a:t>.</a:t>
            </a:r>
            <a:endParaRPr lang="ru-RU" sz="2000" dirty="0"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21284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111</TotalTime>
  <Words>1981</Words>
  <Application>Microsoft Office PowerPoint</Application>
  <PresentationFormat>Экран (4:3)</PresentationFormat>
  <Paragraphs>296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5" baseType="lpstr">
      <vt:lpstr>Arial</vt:lpstr>
      <vt:lpstr>Arial Narrow</vt:lpstr>
      <vt:lpstr>Bahnschrift Light</vt:lpstr>
      <vt:lpstr>Trebuchet MS</vt:lpstr>
      <vt:lpstr>Wingdings</vt:lpstr>
      <vt:lpstr>Wingdings 2</vt:lpstr>
      <vt:lpstr>Изящная</vt:lpstr>
      <vt:lpstr>    Вінницький національний медичний університет ім.М.І.пирогова  кафедра філології ДИСЦИПЛІНА “ АНЛІЙСЬКА МОВА В НАУКОВІЙ  КОМУНІКАЦІЇ” СПЕЦІАЛЬНІСТЬ і2 “мЕДИЦИНА”</vt:lpstr>
      <vt:lpstr>Learning Objectives</vt:lpstr>
      <vt:lpstr>Why Do Challenging Conversations Matter?</vt:lpstr>
      <vt:lpstr>What Is "Bad News"?</vt:lpstr>
      <vt:lpstr>Characteristics of Sensitive Communication</vt:lpstr>
      <vt:lpstr>Patient-Centred Communication</vt:lpstr>
      <vt:lpstr>The SPIKES Protocol</vt:lpstr>
      <vt:lpstr>Step 1. Setting</vt:lpstr>
      <vt:lpstr>Step 2. Assess the Patient's Perception</vt:lpstr>
      <vt:lpstr>Step 3. Invitation</vt:lpstr>
      <vt:lpstr>Step 4. Giving Knowledge</vt:lpstr>
      <vt:lpstr>Step 5. Responding to Emotions</vt:lpstr>
      <vt:lpstr>Step 6. Strategy and Summary</vt:lpstr>
      <vt:lpstr>Language for Sensitive Topics</vt:lpstr>
      <vt:lpstr>Expressing Empathy</vt:lpstr>
      <vt:lpstr>Responding to Difficult Questions</vt:lpstr>
      <vt:lpstr>Communication with Family Members</vt:lpstr>
      <vt:lpstr>Common Communication Mistakes</vt:lpstr>
      <vt:lpstr>Cultural and Ethical Considerations</vt:lpstr>
      <vt:lpstr>Key Language for Difficult Conversations</vt:lpstr>
      <vt:lpstr>Summary</vt:lpstr>
      <vt:lpstr>Part 1. Practical Task</vt:lpstr>
      <vt:lpstr>Part 2. Practical Task</vt:lpstr>
      <vt:lpstr>Part 3. Practical Task</vt:lpstr>
      <vt:lpstr>Part 3.1. Practical Task</vt:lpstr>
      <vt:lpstr>Reflection Questions</vt:lpstr>
      <vt:lpstr>Recommended Literature</vt:lpstr>
      <vt:lpstr>Additional Literature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Вінницький національний медичний університет ім.М.І.пирогова  кафедра філології</dc:title>
  <dc:creator>Alla</dc:creator>
  <cp:lastModifiedBy>Сімонова Ірина Вікторівна</cp:lastModifiedBy>
  <cp:revision>15</cp:revision>
  <dcterms:created xsi:type="dcterms:W3CDTF">2026-06-25T21:12:49Z</dcterms:created>
  <dcterms:modified xsi:type="dcterms:W3CDTF">2026-06-29T16:22:34Z</dcterms:modified>
</cp:coreProperties>
</file>