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96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68" d="100"/>
          <a:sy n="68" d="100"/>
        </p:scale>
        <p:origin x="-552" y="-6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 algn="ctr">
              <a:defRPr sz="3800">
                <a:solidFill>
                  <a:srgbClr val="262626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5194" y="4352544"/>
            <a:ext cx="6801612" cy="1239894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430C0A-5464-4FE4-84EB-FF9C94016DF4}" type="datetimeFigureOut">
              <a:rPr lang="en-US" dirty="0"/>
              <a:pPr/>
              <a:t>4/19/2026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70A7B3-6521-4DCA-87E5-044747A908C1}" type="datetimeFigureOut">
              <a:rPr lang="en-US" dirty="0"/>
              <a:pPr/>
              <a:t>4/19/2026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>
              <a:defRPr sz="3800">
                <a:solidFill>
                  <a:srgbClr val="262626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95194" y="4352465"/>
            <a:ext cx="6801612" cy="1265082"/>
          </a:xfrm>
        </p:spPr>
        <p:txBody>
          <a:bodyPr anchor="t" anchorCtr="1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0C6404-AD6E-4860-8E75-697CA40B95DA}" type="datetimeFigureOut">
              <a:rPr lang="en-US" dirty="0"/>
              <a:pPr/>
              <a:t>4/19/2026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81912" y="2638044"/>
            <a:ext cx="4271771" cy="310198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38315" y="2638044"/>
            <a:ext cx="4270247" cy="310198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134690-1557-4C89-A502-4959FE7FAD70}" type="datetimeFigureOut">
              <a:rPr lang="en-US" dirty="0"/>
              <a:pPr/>
              <a:t>4/19/2026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8343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83436" y="3143250"/>
            <a:ext cx="4270248" cy="259677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38316" y="3143250"/>
            <a:ext cx="4253484" cy="2596776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633831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D4976-E339-4826-83B7-FBD03F55ECF8}" type="datetimeFigureOut">
              <a:rPr lang="en-US" dirty="0"/>
              <a:pPr/>
              <a:t>4/19/2026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037C31-9E7A-4F99-8774-A0E530DE1A42}" type="datetimeFigureOut">
              <a:rPr lang="en-US" dirty="0"/>
              <a:pPr/>
              <a:t>4/19/2026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8504F-A551-4DE0-9316-4DCD1D8CC752}" type="datetimeFigureOut">
              <a:rPr lang="en-US" dirty="0"/>
              <a:pPr/>
              <a:t>4/19/2026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4672" y="2243828"/>
            <a:ext cx="4486656" cy="1141497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rm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36080" y="804672"/>
            <a:ext cx="4815840" cy="5248656"/>
          </a:xfrm>
        </p:spPr>
        <p:txBody>
          <a:bodyPr>
            <a:normAutofit/>
          </a:bodyPr>
          <a:lstStyle>
            <a:lvl1pPr>
              <a:defRPr sz="19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6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chemeClr val="tx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BE4249-C0D0-4B06-8692-E8BB871AF643}" type="datetimeFigureOut">
              <a:rPr lang="en-US" dirty="0"/>
              <a:pPr/>
              <a:t>4/19/2026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8523" y="2243828"/>
            <a:ext cx="4494998" cy="1134640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9" y="0"/>
            <a:ext cx="6102097" cy="6858000"/>
          </a:xfrm>
          <a:solidFill>
            <a:schemeClr val="bg1">
              <a:lumMod val="85000"/>
            </a:schemeClr>
          </a:solidFill>
        </p:spPr>
        <p:txBody>
          <a:bodyPr anchor="t"/>
          <a:lstStyle>
            <a:lvl1pPr marL="0" indent="0">
              <a:buNone/>
              <a:defRPr sz="3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7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chemeClr val="tx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defRPr>
            </a:lvl1pPr>
          </a:lstStyle>
          <a:p>
            <a:fld id="{042B0DB6-F5C7-45FB-8CF3-31B45F9C2DAC}" type="datetimeFigureOut">
              <a:rPr lang="en-US" dirty="0"/>
              <a:pPr/>
              <a:t>4/19/2026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F9C37B-1D36-470B-8223-D6C91242EC14}" type="datetimeFigureOut">
              <a:rPr lang="en-US" dirty="0"/>
              <a:pPr/>
              <a:t>4/19/2026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3112" y="937260"/>
            <a:ext cx="1298608" cy="498348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31136" y="937260"/>
            <a:ext cx="6198489" cy="498348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C6F52A-A82B-47A2-A83A-8C4C91F2D59F}" type="datetimeFigureOut">
              <a:rPr lang="en-US" dirty="0"/>
              <a:pPr/>
              <a:t>4/19/2026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31136" y="964692"/>
            <a:ext cx="7729728" cy="1188720"/>
          </a:xfrm>
          <a:prstGeom prst="rect">
            <a:avLst/>
          </a:prstGeom>
          <a:solidFill>
            <a:schemeClr val="bg1"/>
          </a:solidFill>
          <a:ln w="31750" cap="sq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31136" y="2638044"/>
            <a:ext cx="7729728" cy="31019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821429" y="6238816"/>
            <a:ext cx="2753746" cy="3239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fld id="{1160EA64-D806-43AC-9DF2-F8C432F32B4C}" type="datetimeFigureOut">
              <a:rPr lang="en-US" dirty="0"/>
              <a:pPr/>
              <a:t>4/19/2026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600200" y="6236208"/>
            <a:ext cx="5901189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58922" y="6217920"/>
            <a:ext cx="365760" cy="365760"/>
          </a:xfrm>
          <a:prstGeom prst="ellipse">
            <a:avLst/>
          </a:prstGeom>
          <a:solidFill>
            <a:srgbClr val="1D1D1D">
              <a:alpha val="70000"/>
            </a:srgbClr>
          </a:solidFill>
        </p:spPr>
        <p:txBody>
          <a:bodyPr vert="horz" lIns="18288" tIns="45720" rIns="18288" bIns="45720" rtlCol="0" anchor="ctr">
            <a:noAutofit/>
          </a:bodyPr>
          <a:lstStyle>
            <a:lvl1pPr algn="ctr">
              <a:defRPr sz="1100" spc="0" baseline="0">
                <a:solidFill>
                  <a:srgbClr val="FFFFFF"/>
                </a:solidFill>
              </a:defRPr>
            </a:lvl1pPr>
          </a:lstStyle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hf sldNum="0" hdr="0" ft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2800" kern="1200" cap="all" spc="200" baseline="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31286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8431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5735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882775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11758" y="244611"/>
            <a:ext cx="1798146" cy="1712191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Прямоугольник 9"/>
          <p:cNvSpPr/>
          <p:nvPr/>
        </p:nvSpPr>
        <p:spPr>
          <a:xfrm>
            <a:off x="3045125" y="244611"/>
            <a:ext cx="7107469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Вінницький </a:t>
            </a:r>
            <a:r>
              <a:rPr lang="ru-RU" sz="24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національний</a:t>
            </a:r>
            <a:r>
              <a:rPr lang="ru-RU" sz="24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4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медичний</a:t>
            </a:r>
            <a:r>
              <a:rPr lang="ru-RU" sz="24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4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університет</a:t>
            </a:r>
            <a:r>
              <a:rPr lang="ru-RU" sz="24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algn="ctr"/>
            <a:r>
              <a:rPr lang="ru-RU" sz="24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ім</a:t>
            </a:r>
            <a:r>
              <a:rPr lang="ru-RU" sz="24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М.І. Пирогова </a:t>
            </a:r>
            <a:endParaRPr lang="ru-RU" sz="2400" b="1" dirty="0" smtClean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ru-RU" sz="2400" b="1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МОЗ </a:t>
            </a:r>
            <a:r>
              <a:rPr lang="ru-RU" sz="24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України</a:t>
            </a:r>
            <a:endParaRPr lang="ru-RU" sz="2400" b="1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ru-RU" sz="2400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ru-RU" sz="24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КАФЕДРА </a:t>
            </a:r>
            <a:r>
              <a:rPr lang="uk-UA" sz="2400" b="1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ФІЛОЛОГІЇ</a:t>
            </a:r>
            <a:endParaRPr lang="ru-RU" sz="2400" b="1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2079403" y="4361789"/>
            <a:ext cx="7860144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uk-UA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СПЕЦІАЛЬНІСТЬ: </a:t>
            </a:r>
            <a:r>
              <a:rPr lang="uk-UA" b="1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І2 МЕДИЦИНА</a:t>
            </a:r>
            <a:endParaRPr lang="uk-UA" b="1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uk-UA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ГАЛУЗЬ ЗНАНЬ: </a:t>
            </a:r>
            <a:r>
              <a:rPr lang="uk-UA" b="1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І </a:t>
            </a:r>
            <a:r>
              <a:rPr lang="uk-UA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ОХОРОНА </a:t>
            </a:r>
            <a:r>
              <a:rPr lang="uk-UA" b="1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ЗДОРОВ’Я ТА ОХОРОНА ЗДОРОВ</a:t>
            </a:r>
            <a:r>
              <a:rPr lang="en-US" b="1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’</a:t>
            </a:r>
            <a:r>
              <a:rPr lang="uk-UA" b="1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Я </a:t>
            </a:r>
            <a:endParaRPr lang="uk-UA" b="1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uk-UA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ОСВІТНЬО-ПРОФЕСІЙНА ПРОГРАМА:</a:t>
            </a:r>
            <a:r>
              <a:rPr lang="uk-UA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«МЕДИЦИНА</a:t>
            </a:r>
            <a:r>
              <a:rPr lang="uk-UA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»</a:t>
            </a:r>
          </a:p>
          <a:p>
            <a:pPr algn="ctr">
              <a:lnSpc>
                <a:spcPct val="150000"/>
              </a:lnSpc>
            </a:pPr>
            <a:r>
              <a:rPr lang="uk-UA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РІВЕНЬ ВИЩОЇ ОСВІТИ: </a:t>
            </a:r>
            <a:r>
              <a:rPr lang="uk-UA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ДРУГИЙ (МАГІСТЕРСЬКИЙ)</a:t>
            </a:r>
          </a:p>
        </p:txBody>
      </p:sp>
      <p:sp>
        <p:nvSpPr>
          <p:cNvPr id="11" name="Заголовок 10"/>
          <p:cNvSpPr>
            <a:spLocks noGrp="1"/>
          </p:cNvSpPr>
          <p:nvPr>
            <p:ph type="ctrTitle"/>
          </p:nvPr>
        </p:nvSpPr>
        <p:spPr>
          <a:xfrm>
            <a:off x="2283691" y="2430019"/>
            <a:ext cx="7772400" cy="1470025"/>
          </a:xfrm>
        </p:spPr>
        <p:txBody>
          <a:bodyPr/>
          <a:lstStyle/>
          <a:p>
            <a:r>
              <a:rPr lang="ru-RU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ВК 3.8 «</a:t>
            </a:r>
            <a:r>
              <a:rPr lang="ru-RU" b="1" dirty="0" err="1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Медична</a:t>
            </a:r>
            <a:r>
              <a:rPr lang="ru-RU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b="1" dirty="0" err="1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англійська</a:t>
            </a:r>
            <a:r>
              <a:rPr lang="ru-RU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b="1" dirty="0" err="1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мова</a:t>
            </a:r>
            <a:r>
              <a:rPr lang="ru-RU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»</a:t>
            </a:r>
            <a:endParaRPr lang="uk-UA" b="1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054330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611" y="395582"/>
            <a:ext cx="9635706" cy="1847286"/>
          </a:xfrm>
        </p:spPr>
        <p:txBody>
          <a:bodyPr>
            <a:normAutofit/>
          </a:bodyPr>
          <a:lstStyle/>
          <a:p>
            <a:r>
              <a:rPr lang="uk-UA" sz="32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Паспорт </a:t>
            </a:r>
            <a:r>
              <a:rPr lang="uk-UA" sz="3200" b="1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ОСВІТНЬОГО </a:t>
            </a:r>
            <a:r>
              <a:rPr lang="uk-UA" sz="3200" b="1" dirty="0" err="1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КОМПОНЕнТА</a:t>
            </a:r>
            <a:r>
              <a:rPr lang="uk-UA" sz="3200" b="1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br>
              <a:rPr lang="uk-UA" sz="3200" b="1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uk-UA" sz="3200" b="1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uk-UA" sz="3200" b="1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uk-UA" sz="3200" b="1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ВК 3.8 «</a:t>
            </a:r>
            <a:r>
              <a:rPr lang="ru-RU" sz="32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Медична</a:t>
            </a:r>
            <a:r>
              <a:rPr lang="ru-RU" sz="32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32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англійська</a:t>
            </a:r>
            <a:r>
              <a:rPr lang="ru-RU" sz="32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32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мова</a:t>
            </a:r>
            <a:r>
              <a:rPr lang="uk-UA" sz="3200" b="1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» </a:t>
            </a:r>
            <a:endParaRPr sz="3200" b="1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89825" y="2468767"/>
            <a:ext cx="9328031" cy="3750878"/>
          </a:xfrm>
        </p:spPr>
        <p:txBody>
          <a:bodyPr>
            <a:noAutofit/>
          </a:bodyPr>
          <a:lstStyle/>
          <a:p>
            <a:r>
              <a:rPr lang="uk-UA" b="1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Спеціальність:</a:t>
            </a:r>
            <a:r>
              <a:rPr lang="uk-UA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І2 Медицина</a:t>
            </a:r>
          </a:p>
          <a:p>
            <a:r>
              <a:rPr b="1" dirty="0" err="1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Курс</a:t>
            </a:r>
            <a:r>
              <a:rPr lang="uk-UA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 3-й</a:t>
            </a:r>
            <a:endParaRPr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b="1" dirty="0" err="1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Кредити</a:t>
            </a:r>
            <a:r>
              <a:rPr lang="uk-UA" b="1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</a:t>
            </a:r>
            <a:r>
              <a:rPr lang="uk-UA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2,0</a:t>
            </a:r>
            <a:endParaRPr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b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Форма</a:t>
            </a:r>
            <a:r>
              <a:rPr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b="1" dirty="0" err="1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контролю</a:t>
            </a:r>
            <a:r>
              <a:rPr lang="uk-UA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 залік</a:t>
            </a:r>
            <a:endParaRPr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b="1" dirty="0" err="1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Мова</a:t>
            </a:r>
            <a:r>
              <a:rPr lang="uk-UA" b="1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</a:t>
            </a:r>
            <a:r>
              <a:rPr lang="uk-UA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українська, англійська</a:t>
            </a:r>
          </a:p>
          <a:p>
            <a:pPr algn="just"/>
            <a:r>
              <a:rPr lang="uk-UA" b="1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Пререквізити:</a:t>
            </a:r>
            <a:r>
              <a:rPr lang="uk-UA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uk-UA" dirty="0"/>
              <a:t>Вивчення дисципліни «Медична англійська мова» передбачає наявність у здобувачів рівня володіння англійською мовою не нижче B1 відповідно до Загальноєвропейських рекомендацій з </a:t>
            </a:r>
            <a:r>
              <a:rPr lang="uk-UA" dirty="0" err="1"/>
              <a:t>мовної</a:t>
            </a:r>
            <a:r>
              <a:rPr lang="uk-UA" dirty="0"/>
              <a:t> освіти (CEFR). Студенти повинні володіти базовими граматичними структурами, мати сформовані навички читання, аудіювання, письма та усного мовлення, а також базову загальнонаукову та медичну термінологію.</a:t>
            </a:r>
            <a:endParaRPr lang="uk-UA" dirty="0" smtClean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967693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664" y="608372"/>
            <a:ext cx="5018705" cy="1533086"/>
          </a:xfrm>
        </p:spPr>
        <p:txBody>
          <a:bodyPr>
            <a:normAutofit/>
          </a:bodyPr>
          <a:lstStyle/>
          <a:p>
            <a:r>
              <a:rPr sz="32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Чому</a:t>
            </a:r>
            <a:r>
              <a:rPr sz="32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3200" b="1" dirty="0" err="1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варто</a:t>
            </a:r>
            <a:r>
              <a:rPr sz="3200" b="1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3200" b="1" dirty="0" err="1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обрати</a:t>
            </a:r>
            <a:r>
              <a:rPr lang="uk-UA" sz="3200" b="1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цей курс</a:t>
            </a:r>
            <a:endParaRPr sz="3200" b="1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>
          <a:xfrm>
            <a:off x="682664" y="2650439"/>
            <a:ext cx="5355825" cy="1843924"/>
          </a:xfrm>
        </p:spPr>
        <p:txBody>
          <a:bodyPr/>
          <a:lstStyle/>
          <a:p>
            <a:pPr marL="0" indent="0">
              <a:buNone/>
            </a:pPr>
            <a:r>
              <a:rPr lang="ru-RU" sz="2400" b="1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КЛЮЧОВА </a:t>
            </a:r>
            <a:r>
              <a:rPr lang="ru-RU" sz="24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ПЕРЕВАГА:</a:t>
            </a:r>
          </a:p>
          <a:p>
            <a:pPr marL="0" indent="0">
              <a:buNone/>
            </a:pPr>
            <a:r>
              <a:rPr lang="ru-RU" sz="2400" b="1" dirty="0" err="1" smtClean="0"/>
              <a:t>впевнене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володіння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медичною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англійською</a:t>
            </a:r>
            <a:r>
              <a:rPr lang="ru-RU" sz="2400" b="1" dirty="0" smtClean="0"/>
              <a:t> → </a:t>
            </a:r>
            <a:r>
              <a:rPr lang="ru-RU" sz="2400" b="1" dirty="0" err="1" smtClean="0"/>
              <a:t>ефективне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навчання</a:t>
            </a:r>
            <a:r>
              <a:rPr lang="ru-RU" sz="2400" b="1" dirty="0" smtClean="0"/>
              <a:t> та </a:t>
            </a:r>
            <a:r>
              <a:rPr lang="ru-RU" sz="2400" b="1" dirty="0" err="1" smtClean="0"/>
              <a:t>комунікація</a:t>
            </a:r>
            <a:endParaRPr lang="uk-UA" b="1" dirty="0"/>
          </a:p>
        </p:txBody>
      </p:sp>
      <p:sp>
        <p:nvSpPr>
          <p:cNvPr id="3" name="Content Placeholder 2"/>
          <p:cNvSpPr>
            <a:spLocks noGrp="1"/>
          </p:cNvSpPr>
          <p:nvPr>
            <p:ph type="body" sz="half" idx="2"/>
          </p:nvPr>
        </p:nvSpPr>
        <p:spPr>
          <a:xfrm>
            <a:off x="6642341" y="804672"/>
            <a:ext cx="4856671" cy="3506490"/>
          </a:xfrm>
        </p:spPr>
        <p:txBody>
          <a:bodyPr>
            <a:normAutofit fontScale="25000" lnSpcReduction="20000"/>
          </a:bodyPr>
          <a:lstStyle/>
          <a:p>
            <a:pPr marL="0" indent="0">
              <a:buNone/>
            </a:pPr>
            <a:endParaRPr lang="uk-UA" dirty="0" smtClean="0"/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ru-RU" sz="9600" b="1" dirty="0" smtClean="0"/>
              <a:t>розвиток </a:t>
            </a:r>
            <a:r>
              <a:rPr lang="ru-RU" sz="9600" b="1" dirty="0" err="1" smtClean="0"/>
              <a:t>навичок</a:t>
            </a:r>
            <a:r>
              <a:rPr lang="ru-RU" sz="9600" b="1" dirty="0" smtClean="0"/>
              <a:t> </a:t>
            </a:r>
            <a:r>
              <a:rPr lang="ru-RU" sz="9600" b="1" dirty="0" err="1" smtClean="0"/>
              <a:t>усного</a:t>
            </a:r>
            <a:r>
              <a:rPr lang="ru-RU" sz="9600" b="1" dirty="0" smtClean="0"/>
              <a:t> та </a:t>
            </a:r>
            <a:r>
              <a:rPr lang="ru-RU" sz="9600" b="1" dirty="0" err="1" smtClean="0"/>
              <a:t>писемного</a:t>
            </a:r>
            <a:r>
              <a:rPr lang="ru-RU" sz="9600" b="1" dirty="0" smtClean="0"/>
              <a:t> </a:t>
            </a:r>
            <a:r>
              <a:rPr lang="ru-RU" sz="9600" b="1" dirty="0" err="1" smtClean="0"/>
              <a:t>мовлення</a:t>
            </a:r>
            <a:r>
              <a:rPr lang="ru-RU" sz="9600" b="1" dirty="0" smtClean="0"/>
              <a:t> на </a:t>
            </a:r>
            <a:r>
              <a:rPr lang="ru-RU" sz="9600" b="1" dirty="0" err="1" smtClean="0"/>
              <a:t>рівні</a:t>
            </a:r>
            <a:r>
              <a:rPr lang="ru-RU" sz="9600" b="1" dirty="0" smtClean="0"/>
              <a:t> не </a:t>
            </a:r>
            <a:r>
              <a:rPr lang="ru-RU" sz="9600" b="1" dirty="0" err="1" smtClean="0"/>
              <a:t>нижче</a:t>
            </a:r>
            <a:r>
              <a:rPr lang="ru-RU" sz="9600" b="1" dirty="0" smtClean="0"/>
              <a:t> </a:t>
            </a:r>
            <a:r>
              <a:rPr lang="en-US" sz="9600" b="1" dirty="0" smtClean="0">
                <a:latin typeface="Corbel" pitchFamily="34" charset="0"/>
              </a:rPr>
              <a:t>B1</a:t>
            </a:r>
            <a:endParaRPr lang="uk-UA" sz="9600" b="1" dirty="0" smtClean="0">
              <a:latin typeface="Corbel" pitchFamily="34" charset="0"/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ru-RU" sz="9600" b="1" dirty="0" err="1" smtClean="0"/>
              <a:t>підготовка</a:t>
            </a:r>
            <a:r>
              <a:rPr lang="ru-RU" sz="9600" b="1" dirty="0" smtClean="0"/>
              <a:t> </a:t>
            </a:r>
            <a:r>
              <a:rPr lang="ru-RU" sz="9600" b="1" dirty="0"/>
              <a:t>до </a:t>
            </a:r>
            <a:r>
              <a:rPr lang="ru-RU" sz="9600" b="1" dirty="0" err="1"/>
              <a:t>іспиту</a:t>
            </a:r>
            <a:r>
              <a:rPr lang="ru-RU" sz="9600" b="1" dirty="0"/>
              <a:t> «КРОК»: </a:t>
            </a:r>
            <a:r>
              <a:rPr lang="ru-RU" sz="9600" b="1" dirty="0" err="1"/>
              <a:t>професійний</a:t>
            </a:r>
            <a:r>
              <a:rPr lang="ru-RU" sz="9600" b="1" dirty="0"/>
              <a:t> </a:t>
            </a:r>
            <a:r>
              <a:rPr lang="ru-RU" sz="9600" b="1" dirty="0" err="1"/>
              <a:t>мовний</a:t>
            </a:r>
            <a:r>
              <a:rPr lang="ru-RU" sz="9600" b="1" dirty="0"/>
              <a:t> </a:t>
            </a:r>
            <a:r>
              <a:rPr lang="ru-RU" sz="9600" b="1" dirty="0" smtClean="0"/>
              <a:t>аспект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ru-RU" sz="9600" b="1" dirty="0" err="1" smtClean="0"/>
              <a:t>удосконалення</a:t>
            </a:r>
            <a:r>
              <a:rPr lang="ru-RU" sz="9600" b="1" dirty="0" smtClean="0"/>
              <a:t> </a:t>
            </a:r>
            <a:r>
              <a:rPr lang="ru-RU" sz="9600" b="1" dirty="0" err="1" smtClean="0"/>
              <a:t>граматики</a:t>
            </a:r>
            <a:r>
              <a:rPr lang="ru-RU" sz="9600" b="1" dirty="0" smtClean="0"/>
              <a:t> та </a:t>
            </a:r>
            <a:r>
              <a:rPr lang="ru-RU" sz="9600" b="1" dirty="0" err="1" smtClean="0"/>
              <a:t>розширення</a:t>
            </a:r>
            <a:r>
              <a:rPr lang="ru-RU" sz="9600" b="1" dirty="0" smtClean="0"/>
              <a:t> </a:t>
            </a:r>
            <a:r>
              <a:rPr lang="ru-RU" sz="9600" b="1" dirty="0" err="1" smtClean="0"/>
              <a:t>медичного</a:t>
            </a:r>
            <a:r>
              <a:rPr lang="ru-RU" sz="9600" b="1" dirty="0" smtClean="0"/>
              <a:t> </a:t>
            </a:r>
            <a:r>
              <a:rPr lang="ru-RU" sz="9600" b="1" dirty="0" err="1" smtClean="0"/>
              <a:t>словникового</a:t>
            </a:r>
            <a:r>
              <a:rPr lang="ru-RU" sz="9600" b="1" dirty="0" smtClean="0"/>
              <a:t> запасу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ru-RU" sz="9600" b="1" dirty="0" err="1" smtClean="0"/>
              <a:t>розвиток</a:t>
            </a:r>
            <a:r>
              <a:rPr lang="ru-RU" sz="9600" b="1" dirty="0" smtClean="0"/>
              <a:t> </a:t>
            </a:r>
            <a:r>
              <a:rPr lang="ru-RU" sz="9600" b="1" dirty="0" err="1" smtClean="0"/>
              <a:t>навичок</a:t>
            </a:r>
            <a:r>
              <a:rPr lang="ru-RU" sz="9600" b="1" dirty="0" smtClean="0"/>
              <a:t> </a:t>
            </a:r>
            <a:r>
              <a:rPr lang="ru-RU" sz="9600" b="1" dirty="0" err="1" smtClean="0"/>
              <a:t>аудіювання</a:t>
            </a:r>
            <a:r>
              <a:rPr lang="ru-RU" sz="9600" b="1" dirty="0" smtClean="0"/>
              <a:t>, </a:t>
            </a:r>
            <a:r>
              <a:rPr lang="ru-RU" sz="9600" b="1" dirty="0" err="1" smtClean="0"/>
              <a:t>читання</a:t>
            </a:r>
            <a:r>
              <a:rPr lang="ru-RU" sz="9600" b="1" dirty="0" smtClean="0"/>
              <a:t> та </a:t>
            </a:r>
            <a:r>
              <a:rPr lang="ru-RU" sz="9600" b="1" dirty="0" err="1" smtClean="0"/>
              <a:t>роботи</a:t>
            </a:r>
            <a:r>
              <a:rPr lang="ru-RU" sz="9600" b="1" dirty="0" smtClean="0"/>
              <a:t> з </a:t>
            </a:r>
            <a:r>
              <a:rPr lang="ru-RU" sz="9600" b="1" dirty="0" err="1" smtClean="0"/>
              <a:t>інформацією</a:t>
            </a:r>
            <a:r>
              <a:rPr lang="ru-RU" sz="9600" b="1" dirty="0" smtClean="0"/>
              <a:t> </a:t>
            </a:r>
            <a:r>
              <a:rPr lang="ru-RU" sz="9600" b="1" dirty="0" err="1" smtClean="0"/>
              <a:t>англійською</a:t>
            </a:r>
            <a:r>
              <a:rPr lang="ru-RU" sz="9600" b="1" dirty="0" smtClean="0"/>
              <a:t> </a:t>
            </a:r>
            <a:r>
              <a:rPr lang="ru-RU" sz="9600" b="1" dirty="0" err="1" smtClean="0"/>
              <a:t>мовою</a:t>
            </a:r>
            <a:endParaRPr lang="ru-RU" sz="9600" b="1" dirty="0" smtClean="0"/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ru-RU" sz="9600" b="1" dirty="0" err="1"/>
              <a:t>розвиток</a:t>
            </a:r>
            <a:r>
              <a:rPr lang="ru-RU" sz="9600" b="1" dirty="0"/>
              <a:t> </a:t>
            </a:r>
            <a:r>
              <a:rPr lang="ru-RU" sz="9600" b="1" dirty="0" err="1"/>
              <a:t>навичок</a:t>
            </a:r>
            <a:r>
              <a:rPr lang="ru-RU" sz="9600" b="1" dirty="0"/>
              <a:t> перекладу та </a:t>
            </a:r>
            <a:r>
              <a:rPr lang="ru-RU" sz="9600" b="1" dirty="0" err="1"/>
              <a:t>роботи</a:t>
            </a:r>
            <a:r>
              <a:rPr lang="ru-RU" sz="9600" b="1" dirty="0"/>
              <a:t> з </a:t>
            </a:r>
            <a:r>
              <a:rPr lang="ru-RU" sz="9600" b="1" dirty="0" err="1"/>
              <a:t>фаховими</a:t>
            </a:r>
            <a:r>
              <a:rPr lang="ru-RU" sz="9600" b="1" dirty="0"/>
              <a:t> текстами</a:t>
            </a:r>
            <a:endParaRPr lang="uk-UA" sz="96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254572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0270" y="2071299"/>
            <a:ext cx="4837003" cy="1870973"/>
          </a:xfrm>
        </p:spPr>
        <p:txBody>
          <a:bodyPr>
            <a:noAutofit/>
          </a:bodyPr>
          <a:lstStyle/>
          <a:p>
            <a:r>
              <a:rPr lang="uk-UA" sz="4000" b="1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Що ви будете вивчати</a:t>
            </a:r>
            <a:endParaRPr lang="uk-UA" sz="4000" b="1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61185" y="804672"/>
            <a:ext cx="5279366" cy="5248656"/>
          </a:xfrm>
        </p:spPr>
        <p:txBody>
          <a:bodyPr>
            <a:normAutofit fontScale="92500" lnSpcReduction="10000"/>
          </a:bodyPr>
          <a:lstStyle/>
          <a:p>
            <a:r>
              <a:rPr lang="ru-RU" sz="2400" b="1" dirty="0" smtClean="0">
                <a:cs typeface="Arial" pitchFamily="34" charset="0"/>
              </a:rPr>
              <a:t> </a:t>
            </a:r>
            <a:r>
              <a:rPr lang="ru-RU" sz="2400" b="1" dirty="0" err="1" smtClean="0">
                <a:cs typeface="Arial" pitchFamily="34" charset="0"/>
              </a:rPr>
              <a:t>медична</a:t>
            </a:r>
            <a:r>
              <a:rPr lang="ru-RU" sz="2400" b="1" dirty="0" smtClean="0">
                <a:cs typeface="Arial" pitchFamily="34" charset="0"/>
              </a:rPr>
              <a:t> </a:t>
            </a:r>
            <a:r>
              <a:rPr lang="ru-RU" sz="2400" b="1" dirty="0" err="1" smtClean="0">
                <a:cs typeface="Arial" pitchFamily="34" charset="0"/>
              </a:rPr>
              <a:t>термінологія</a:t>
            </a:r>
            <a:r>
              <a:rPr lang="ru-RU" sz="2400" b="1" dirty="0" smtClean="0">
                <a:cs typeface="Arial" pitchFamily="34" charset="0"/>
              </a:rPr>
              <a:t> </a:t>
            </a:r>
            <a:r>
              <a:rPr lang="ru-RU" sz="2400" b="1" dirty="0"/>
              <a:t>(</a:t>
            </a:r>
            <a:r>
              <a:rPr lang="ru-RU" sz="2400" b="1" dirty="0" err="1"/>
              <a:t>анатомія</a:t>
            </a:r>
            <a:r>
              <a:rPr lang="ru-RU" sz="2400" b="1" dirty="0"/>
              <a:t>, </a:t>
            </a:r>
            <a:r>
              <a:rPr lang="ru-RU" sz="2400" b="1" dirty="0" err="1"/>
              <a:t>фізіологія</a:t>
            </a:r>
            <a:r>
              <a:rPr lang="ru-RU" sz="2400" b="1" dirty="0"/>
              <a:t>, </a:t>
            </a:r>
            <a:r>
              <a:rPr lang="ru-RU" sz="2400" b="1" dirty="0" err="1"/>
              <a:t>патофізіологія</a:t>
            </a:r>
            <a:r>
              <a:rPr lang="ru-RU" sz="2400" b="1" dirty="0"/>
              <a:t>)</a:t>
            </a:r>
            <a:endParaRPr lang="ru-RU" sz="2400" b="1" dirty="0" smtClean="0">
              <a:cs typeface="Arial" pitchFamily="34" charset="0"/>
            </a:endParaRPr>
          </a:p>
          <a:p>
            <a:r>
              <a:rPr lang="ru-RU" sz="2400" b="1" dirty="0" err="1" smtClean="0"/>
              <a:t>розвиток</a:t>
            </a:r>
            <a:r>
              <a:rPr lang="ru-RU" sz="2400" b="1" dirty="0" smtClean="0"/>
              <a:t> </a:t>
            </a:r>
            <a:r>
              <a:rPr lang="ru-RU" sz="2400" b="1" dirty="0" err="1"/>
              <a:t>навичок</a:t>
            </a:r>
            <a:r>
              <a:rPr lang="ru-RU" sz="2400" b="1" dirty="0"/>
              <a:t> </a:t>
            </a:r>
            <a:r>
              <a:rPr lang="ru-RU" sz="2400" b="1" dirty="0" err="1"/>
              <a:t>читання</a:t>
            </a:r>
            <a:r>
              <a:rPr lang="ru-RU" sz="2400" b="1" dirty="0"/>
              <a:t> та </a:t>
            </a:r>
            <a:r>
              <a:rPr lang="ru-RU" sz="2400" b="1" dirty="0" err="1"/>
              <a:t>аналізу</a:t>
            </a:r>
            <a:r>
              <a:rPr lang="ru-RU" sz="2400" b="1" dirty="0"/>
              <a:t> </a:t>
            </a:r>
            <a:r>
              <a:rPr lang="ru-RU" sz="2400" b="1" dirty="0" err="1"/>
              <a:t>тестових</a:t>
            </a:r>
            <a:r>
              <a:rPr lang="ru-RU" sz="2400" b="1" dirty="0"/>
              <a:t> </a:t>
            </a:r>
            <a:r>
              <a:rPr lang="ru-RU" sz="2400" b="1" dirty="0" err="1"/>
              <a:t>завдань</a:t>
            </a:r>
            <a:r>
              <a:rPr lang="ru-RU" sz="2400" b="1" dirty="0"/>
              <a:t> (</a:t>
            </a:r>
            <a:r>
              <a:rPr lang="ru-RU" sz="2400" b="1" dirty="0" err="1"/>
              <a:t>MCQs</a:t>
            </a:r>
            <a:r>
              <a:rPr lang="ru-RU" sz="2400" b="1" dirty="0"/>
              <a:t>, </a:t>
            </a:r>
            <a:r>
              <a:rPr lang="ru-RU" sz="2400" b="1" dirty="0" err="1"/>
              <a:t>clinical</a:t>
            </a:r>
            <a:r>
              <a:rPr lang="ru-RU" sz="2400" b="1" dirty="0"/>
              <a:t> </a:t>
            </a:r>
            <a:r>
              <a:rPr lang="ru-RU" sz="2400" b="1" dirty="0" err="1"/>
              <a:t>vignettes</a:t>
            </a:r>
            <a:r>
              <a:rPr lang="ru-RU" sz="2400" b="1" dirty="0" smtClean="0"/>
              <a:t>)</a:t>
            </a:r>
          </a:p>
          <a:p>
            <a:r>
              <a:rPr lang="ru-RU" sz="2400" b="1" dirty="0" err="1" smtClean="0"/>
              <a:t>формування</a:t>
            </a:r>
            <a:r>
              <a:rPr lang="ru-RU" sz="2400" b="1" dirty="0" smtClean="0"/>
              <a:t> </a:t>
            </a:r>
            <a:r>
              <a:rPr lang="ru-RU" sz="2400" b="1" dirty="0" err="1"/>
              <a:t>вмінь</a:t>
            </a:r>
            <a:r>
              <a:rPr lang="ru-RU" sz="2400" b="1" dirty="0"/>
              <a:t> </a:t>
            </a:r>
            <a:r>
              <a:rPr lang="ru-RU" sz="2400" b="1" dirty="0" err="1"/>
              <a:t>інтерпретації</a:t>
            </a:r>
            <a:r>
              <a:rPr lang="ru-RU" sz="2400" b="1" dirty="0"/>
              <a:t> </a:t>
            </a:r>
            <a:r>
              <a:rPr lang="ru-RU" sz="2400" b="1" dirty="0" err="1"/>
              <a:t>клінічної</a:t>
            </a:r>
            <a:r>
              <a:rPr lang="ru-RU" sz="2400" b="1" dirty="0"/>
              <a:t> </a:t>
            </a:r>
            <a:r>
              <a:rPr lang="ru-RU" sz="2400" b="1" dirty="0" err="1" smtClean="0"/>
              <a:t>інформації</a:t>
            </a:r>
            <a:endParaRPr lang="ru-RU" sz="2400" b="1" dirty="0" smtClean="0"/>
          </a:p>
          <a:p>
            <a:r>
              <a:rPr lang="ru-RU" sz="2400" b="1" dirty="0" smtClean="0">
                <a:cs typeface="Arial" pitchFamily="34" charset="0"/>
              </a:rPr>
              <a:t> </a:t>
            </a:r>
            <a:r>
              <a:rPr lang="ru-RU" sz="2400" b="1" dirty="0" err="1" smtClean="0"/>
              <a:t>розвиток</a:t>
            </a:r>
            <a:r>
              <a:rPr lang="ru-RU" sz="2400" b="1" dirty="0" smtClean="0"/>
              <a:t> </a:t>
            </a:r>
            <a:r>
              <a:rPr lang="ru-RU" sz="2400" b="1" dirty="0" err="1"/>
              <a:t>навичок</a:t>
            </a:r>
            <a:r>
              <a:rPr lang="ru-RU" sz="2400" b="1" dirty="0"/>
              <a:t> </a:t>
            </a:r>
            <a:r>
              <a:rPr lang="ru-RU" sz="2400" b="1" dirty="0" err="1"/>
              <a:t>логічного</a:t>
            </a:r>
            <a:r>
              <a:rPr lang="ru-RU" sz="2400" b="1" dirty="0"/>
              <a:t> та </a:t>
            </a:r>
            <a:r>
              <a:rPr lang="ru-RU" sz="2400" b="1" dirty="0" err="1"/>
              <a:t>мовного</a:t>
            </a:r>
            <a:r>
              <a:rPr lang="ru-RU" sz="2400" b="1" dirty="0"/>
              <a:t> </a:t>
            </a:r>
            <a:r>
              <a:rPr lang="ru-RU" sz="2400" b="1" dirty="0" err="1"/>
              <a:t>аналізу</a:t>
            </a:r>
            <a:r>
              <a:rPr lang="ru-RU" sz="2400" b="1" dirty="0"/>
              <a:t> </a:t>
            </a:r>
            <a:r>
              <a:rPr lang="ru-RU" sz="2400" b="1" dirty="0" err="1"/>
              <a:t>тестових</a:t>
            </a:r>
            <a:r>
              <a:rPr lang="ru-RU" sz="2400" b="1" dirty="0"/>
              <a:t> </a:t>
            </a:r>
            <a:r>
              <a:rPr lang="ru-RU" sz="2400" b="1" dirty="0" err="1" smtClean="0"/>
              <a:t>питань</a:t>
            </a:r>
            <a:endParaRPr lang="ru-RU" sz="2400" b="1" dirty="0" smtClean="0"/>
          </a:p>
          <a:p>
            <a:r>
              <a:rPr lang="ru-RU" sz="2400" b="1" dirty="0" err="1" smtClean="0">
                <a:cs typeface="Arial" pitchFamily="34" charset="0"/>
              </a:rPr>
              <a:t>граматика</a:t>
            </a:r>
            <a:r>
              <a:rPr lang="ru-RU" sz="2400" b="1" dirty="0" smtClean="0">
                <a:cs typeface="Arial" pitchFamily="34" charset="0"/>
              </a:rPr>
              <a:t> </a:t>
            </a:r>
            <a:r>
              <a:rPr lang="ru-RU" sz="2400" b="1" dirty="0" err="1" smtClean="0">
                <a:cs typeface="Arial" pitchFamily="34" charset="0"/>
              </a:rPr>
              <a:t>рівня</a:t>
            </a:r>
            <a:r>
              <a:rPr lang="ru-RU" sz="2400" b="1" dirty="0" smtClean="0">
                <a:cs typeface="Arial" pitchFamily="34" charset="0"/>
              </a:rPr>
              <a:t> </a:t>
            </a:r>
            <a:r>
              <a:rPr lang="en-US" sz="2400" b="1" dirty="0" smtClean="0">
                <a:latin typeface="Corbel" pitchFamily="34" charset="0"/>
                <a:cs typeface="Arial" pitchFamily="34" charset="0"/>
              </a:rPr>
              <a:t>B1–B2</a:t>
            </a:r>
            <a:r>
              <a:rPr lang="en-US" sz="2400" b="1" dirty="0" smtClean="0">
                <a:cs typeface="Arial" pitchFamily="34" charset="0"/>
              </a:rPr>
              <a:t> </a:t>
            </a:r>
            <a:r>
              <a:rPr lang="ru-RU" sz="2400" b="1" dirty="0" smtClean="0">
                <a:cs typeface="Arial" pitchFamily="34" charset="0"/>
              </a:rPr>
              <a:t>для </a:t>
            </a:r>
            <a:r>
              <a:rPr lang="ru-RU" sz="2400" b="1" dirty="0" err="1" smtClean="0">
                <a:cs typeface="Arial" pitchFamily="34" charset="0"/>
              </a:rPr>
              <a:t>ефективної</a:t>
            </a:r>
            <a:r>
              <a:rPr lang="ru-RU" sz="2400" b="1" dirty="0" smtClean="0">
                <a:cs typeface="Arial" pitchFamily="34" charset="0"/>
              </a:rPr>
              <a:t> </a:t>
            </a:r>
            <a:r>
              <a:rPr lang="ru-RU" sz="2400" b="1" dirty="0" err="1" smtClean="0">
                <a:cs typeface="Arial" pitchFamily="34" charset="0"/>
              </a:rPr>
              <a:t>комунікації</a:t>
            </a:r>
            <a:endParaRPr lang="ru-RU" sz="2400" b="1" dirty="0" smtClean="0">
              <a:cs typeface="Arial" pitchFamily="34" charset="0"/>
            </a:endParaRPr>
          </a:p>
          <a:p>
            <a:r>
              <a:rPr lang="ru-RU" sz="2400" b="1" dirty="0" smtClean="0">
                <a:cs typeface="Arial" pitchFamily="34" charset="0"/>
              </a:rPr>
              <a:t> </a:t>
            </a:r>
            <a:r>
              <a:rPr lang="ru-RU" sz="2400" b="1" dirty="0" err="1" smtClean="0"/>
              <a:t>удосконалення</a:t>
            </a:r>
            <a:r>
              <a:rPr lang="ru-RU" sz="2400" b="1" dirty="0" smtClean="0"/>
              <a:t> </a:t>
            </a:r>
            <a:r>
              <a:rPr lang="ru-RU" sz="2400" b="1" dirty="0" err="1"/>
              <a:t>навичок</a:t>
            </a:r>
            <a:r>
              <a:rPr lang="ru-RU" sz="2400" b="1" dirty="0"/>
              <a:t> </a:t>
            </a:r>
            <a:r>
              <a:rPr lang="ru-RU" sz="2400" b="1" dirty="0" err="1"/>
              <a:t>професійного</a:t>
            </a:r>
            <a:r>
              <a:rPr lang="ru-RU" sz="2400" b="1" dirty="0"/>
              <a:t> </a:t>
            </a:r>
            <a:r>
              <a:rPr lang="ru-RU" sz="2400" b="1" dirty="0" err="1"/>
              <a:t>читання</a:t>
            </a:r>
            <a:r>
              <a:rPr lang="ru-RU" sz="2400" b="1" dirty="0"/>
              <a:t> та </a:t>
            </a:r>
            <a:r>
              <a:rPr lang="ru-RU" sz="2400" b="1" dirty="0" err="1"/>
              <a:t>базової</a:t>
            </a:r>
            <a:r>
              <a:rPr lang="ru-RU" sz="2400" b="1" dirty="0"/>
              <a:t> </a:t>
            </a:r>
            <a:r>
              <a:rPr lang="ru-RU" sz="2400" b="1" dirty="0" err="1"/>
              <a:t>медичної</a:t>
            </a:r>
            <a:r>
              <a:rPr lang="ru-RU" sz="2400" b="1" dirty="0"/>
              <a:t> </a:t>
            </a:r>
            <a:r>
              <a:rPr lang="ru-RU" sz="2400" b="1" dirty="0" err="1"/>
              <a:t>комунікації</a:t>
            </a:r>
            <a:endParaRPr sz="2400" b="1" dirty="0">
              <a:ea typeface="Calibri" panose="020F0502020204030204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539488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61540" y="1691737"/>
            <a:ext cx="4880136" cy="2914768"/>
          </a:xfrm>
        </p:spPr>
        <p:txBody>
          <a:bodyPr>
            <a:noAutofit/>
          </a:bodyPr>
          <a:lstStyle/>
          <a:p>
            <a:r>
              <a:rPr lang="uk-UA" sz="3600" b="1" dirty="0">
                <a:solidFill>
                  <a:srgbClr val="002060"/>
                </a:solidFill>
              </a:rPr>
              <a:t>Що ви зможете </a:t>
            </a:r>
            <a:br>
              <a:rPr lang="uk-UA" sz="3600" b="1" dirty="0">
                <a:solidFill>
                  <a:srgbClr val="002060"/>
                </a:solidFill>
              </a:rPr>
            </a:br>
            <a:r>
              <a:rPr lang="uk-UA" sz="3600" b="1" dirty="0">
                <a:solidFill>
                  <a:srgbClr val="002060"/>
                </a:solidFill>
              </a:rPr>
              <a:t>за умови опанування </a:t>
            </a:r>
            <a:r>
              <a:rPr lang="uk-UA" sz="3600" b="1" dirty="0" smtClean="0">
                <a:solidFill>
                  <a:srgbClr val="002060"/>
                </a:solidFill>
              </a:rPr>
              <a:t>курсу</a:t>
            </a:r>
            <a:endParaRPr lang="uk-UA" sz="3600" dirty="0">
              <a:solidFill>
                <a:srgbClr val="00206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53333" y="770165"/>
            <a:ext cx="4815840" cy="5492611"/>
          </a:xfrm>
        </p:spPr>
        <p:txBody>
          <a:bodyPr>
            <a:normAutofit fontScale="92500" lnSpcReduction="10000"/>
          </a:bodyPr>
          <a:lstStyle/>
          <a:p>
            <a:pPr lvl="0"/>
            <a:r>
              <a:rPr lang="uk-UA" sz="2800" b="1" dirty="0" smtClean="0"/>
              <a:t>читати </a:t>
            </a:r>
            <a:r>
              <a:rPr lang="uk-UA" sz="2800" b="1" dirty="0"/>
              <a:t>та </a:t>
            </a:r>
            <a:r>
              <a:rPr lang="uk-UA" sz="2800" b="1" dirty="0" smtClean="0"/>
              <a:t>розуміти фахові тексти </a:t>
            </a:r>
            <a:r>
              <a:rPr lang="uk-UA" sz="2800" b="1" dirty="0"/>
              <a:t>і </a:t>
            </a:r>
            <a:r>
              <a:rPr lang="uk-UA" sz="2800" b="1" dirty="0" smtClean="0"/>
              <a:t>тестові завдання</a:t>
            </a:r>
          </a:p>
          <a:p>
            <a:pPr lvl="0"/>
            <a:r>
              <a:rPr lang="uk-UA" sz="2800" b="1" dirty="0"/>
              <a:t>о</a:t>
            </a:r>
            <a:r>
              <a:rPr lang="uk-UA" sz="2800" b="1" dirty="0" smtClean="0"/>
              <a:t>володіти навичками </a:t>
            </a:r>
            <a:r>
              <a:rPr lang="uk-UA" sz="2800" b="1" dirty="0"/>
              <a:t>роботи з англомовною медичною </a:t>
            </a:r>
            <a:r>
              <a:rPr lang="uk-UA" sz="2800" b="1" dirty="0" smtClean="0"/>
              <a:t>термінологією</a:t>
            </a:r>
          </a:p>
          <a:p>
            <a:r>
              <a:rPr lang="ru-RU" sz="3000" b="1" dirty="0" smtClean="0">
                <a:cs typeface="Arial" pitchFamily="34" charset="0"/>
              </a:rPr>
              <a:t> </a:t>
            </a:r>
            <a:r>
              <a:rPr lang="uk-UA" sz="2800" b="1" dirty="0" smtClean="0"/>
              <a:t>виконувати завдання </a:t>
            </a:r>
            <a:r>
              <a:rPr lang="uk-UA" sz="2800" b="1" dirty="0"/>
              <a:t>у форматі ліцензійного іспиту </a:t>
            </a:r>
            <a:r>
              <a:rPr lang="uk-UA" sz="2800" b="1" dirty="0" smtClean="0"/>
              <a:t>КРОК</a:t>
            </a:r>
            <a:endParaRPr lang="ru-RU" sz="2800" b="1" dirty="0"/>
          </a:p>
          <a:p>
            <a:pPr lvl="0"/>
            <a:r>
              <a:rPr lang="uk-UA" sz="2800" b="1" dirty="0" smtClean="0"/>
              <a:t>вміти </a:t>
            </a:r>
            <a:r>
              <a:rPr lang="uk-UA" sz="2800" b="1" dirty="0"/>
              <a:t>аналізувати клінічні </a:t>
            </a:r>
            <a:r>
              <a:rPr lang="uk-UA" sz="2800" b="1" dirty="0" smtClean="0"/>
              <a:t>ситуації</a:t>
            </a:r>
          </a:p>
          <a:p>
            <a:pPr lvl="0"/>
            <a:r>
              <a:rPr lang="ru-RU" sz="2800" b="1" dirty="0" err="1" smtClean="0">
                <a:cs typeface="Arial" pitchFamily="34" charset="0"/>
              </a:rPr>
              <a:t>ефективно</a:t>
            </a:r>
            <a:r>
              <a:rPr lang="ru-RU" sz="2800" b="1" dirty="0" smtClean="0">
                <a:cs typeface="Arial" pitchFamily="34" charset="0"/>
              </a:rPr>
              <a:t> </a:t>
            </a:r>
            <a:r>
              <a:rPr lang="ru-RU" sz="2800" b="1" dirty="0" err="1" smtClean="0">
                <a:cs typeface="Arial" pitchFamily="34" charset="0"/>
              </a:rPr>
              <a:t>працювати</a:t>
            </a:r>
            <a:r>
              <a:rPr lang="ru-RU" sz="2800" b="1" dirty="0" smtClean="0">
                <a:cs typeface="Arial" pitchFamily="34" charset="0"/>
              </a:rPr>
              <a:t> з </a:t>
            </a:r>
            <a:r>
              <a:rPr lang="ru-RU" sz="2800" b="1" dirty="0" err="1" smtClean="0">
                <a:cs typeface="Arial" pitchFamily="34" charset="0"/>
              </a:rPr>
              <a:t>інформацією</a:t>
            </a:r>
            <a:r>
              <a:rPr lang="ru-RU" sz="2800" b="1" dirty="0" smtClean="0">
                <a:cs typeface="Arial" pitchFamily="34" charset="0"/>
              </a:rPr>
              <a:t> </a:t>
            </a:r>
            <a:r>
              <a:rPr lang="ru-RU" sz="2800" b="1" dirty="0" err="1" smtClean="0">
                <a:cs typeface="Arial" pitchFamily="34" charset="0"/>
              </a:rPr>
              <a:t>англійською</a:t>
            </a:r>
            <a:r>
              <a:rPr lang="ru-RU" sz="2800" b="1" dirty="0" smtClean="0">
                <a:cs typeface="Arial" pitchFamily="34" charset="0"/>
              </a:rPr>
              <a:t> </a:t>
            </a:r>
            <a:r>
              <a:rPr lang="ru-RU" sz="2800" b="1" dirty="0" err="1" smtClean="0">
                <a:cs typeface="Arial" pitchFamily="34" charset="0"/>
              </a:rPr>
              <a:t>мовою</a:t>
            </a:r>
            <a:endParaRPr lang="uk-UA" sz="3600" b="1" dirty="0">
              <a:ea typeface="Calibri" panose="020F0502020204030204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002284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29426" y="444508"/>
            <a:ext cx="4486656" cy="1141497"/>
          </a:xfrm>
        </p:spPr>
        <p:txBody>
          <a:bodyPr>
            <a:normAutofit fontScale="90000"/>
          </a:bodyPr>
          <a:lstStyle/>
          <a:p>
            <a:r>
              <a:rPr lang="uk-UA" sz="3200" b="1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Підсумковий контроль</a:t>
            </a:r>
            <a:endParaRPr sz="3200" b="1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92481" y="2130387"/>
            <a:ext cx="4815840" cy="2857459"/>
          </a:xfrm>
        </p:spPr>
        <p:txBody>
          <a:bodyPr>
            <a:normAutofit/>
          </a:bodyPr>
          <a:lstStyle/>
          <a:p>
            <a:r>
              <a:rPr lang="uk-UA" sz="2800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Лекції</a:t>
            </a:r>
          </a:p>
          <a:p>
            <a:r>
              <a:rPr lang="uk-UA" sz="280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Практичні </a:t>
            </a:r>
            <a:endParaRPr lang="uk-UA" sz="2800" dirty="0" smtClean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uk-UA" sz="2800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Самостійна робота</a:t>
            </a:r>
          </a:p>
          <a:p>
            <a:r>
              <a:rPr lang="uk-UA" sz="2800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Індивідуальна самостійна робота</a:t>
            </a:r>
            <a:endParaRPr sz="2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6709911" y="1974193"/>
            <a:ext cx="5082398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Залік: </a:t>
            </a:r>
            <a:r>
              <a:rPr lang="uk-UA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на останньому практичному занятті за умов успішного проходження курсу</a:t>
            </a:r>
            <a:r>
              <a:rPr lang="en-US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(</a:t>
            </a:r>
            <a:r>
              <a:rPr lang="ru-RU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сума </a:t>
            </a:r>
            <a:r>
              <a:rPr lang="ru-RU" sz="2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балів</a:t>
            </a:r>
            <a:r>
              <a:rPr lang="ru-RU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за </a:t>
            </a:r>
            <a:r>
              <a:rPr lang="ru-RU" sz="2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всі</a:t>
            </a:r>
            <a:r>
              <a:rPr lang="ru-RU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види</a:t>
            </a:r>
            <a:r>
              <a:rPr lang="ru-RU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навчальної</a:t>
            </a:r>
            <a:r>
              <a:rPr lang="ru-RU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діяльності</a:t>
            </a:r>
            <a:r>
              <a:rPr lang="ru-RU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- </a:t>
            </a:r>
            <a:r>
              <a:rPr lang="en-US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122-200 </a:t>
            </a:r>
            <a:r>
              <a:rPr lang="uk-UA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балів) і відсутності академічної заборгованості.</a:t>
            </a: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1043336" y="510644"/>
            <a:ext cx="4486656" cy="1141497"/>
          </a:xfrm>
          <a:prstGeom prst="rect">
            <a:avLst/>
          </a:prstGeom>
          <a:solidFill>
            <a:srgbClr val="FFFFFF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82880" tIns="182880" rIns="182880" bIns="182880" rtlCol="0" anchor="ctr" anchorCtr="1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200" kern="1200" cap="all" spc="200" baseline="0">
                <a:solidFill>
                  <a:srgbClr val="262626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uk-UA" sz="3200" b="1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Форми навчання </a:t>
            </a:r>
            <a:endParaRPr lang="uk-UA" sz="3200" b="1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19939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29426" y="444508"/>
            <a:ext cx="4486656" cy="1141497"/>
          </a:xfrm>
        </p:spPr>
        <p:txBody>
          <a:bodyPr>
            <a:normAutofit fontScale="90000"/>
          </a:bodyPr>
          <a:lstStyle/>
          <a:p>
            <a:r>
              <a:rPr lang="uk-UA" sz="3200" b="1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Контактна інформація</a:t>
            </a:r>
            <a:endParaRPr sz="3200" b="1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92127" y="2145357"/>
            <a:ext cx="3607682" cy="2148315"/>
          </a:xfrm>
        </p:spPr>
        <p:txBody>
          <a:bodyPr>
            <a:normAutofit lnSpcReduction="10000"/>
          </a:bodyPr>
          <a:lstStyle/>
          <a:p>
            <a:pPr algn="ctr">
              <a:buNone/>
            </a:pPr>
            <a:r>
              <a:rPr lang="uk-UA" sz="2800" dirty="0" err="1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ст.викладач</a:t>
            </a:r>
            <a:r>
              <a:rPr lang="uk-UA" sz="280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algn="ctr">
              <a:buNone/>
            </a:pPr>
            <a:r>
              <a:rPr lang="uk-UA" sz="280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Оксана </a:t>
            </a:r>
            <a:r>
              <a:rPr lang="uk-UA" sz="2800" dirty="0" err="1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Горпинюк</a:t>
            </a:r>
            <a:endParaRPr lang="uk-UA" sz="2800" dirty="0" smtClean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buNone/>
            </a:pPr>
            <a:r>
              <a:rPr lang="uk-UA" sz="2800" dirty="0" err="1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ст.викладач</a:t>
            </a:r>
            <a:r>
              <a:rPr lang="uk-UA" sz="2800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algn="ctr">
              <a:buNone/>
            </a:pPr>
            <a:r>
              <a:rPr lang="uk-UA" sz="2800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Ірина Сімонова</a:t>
            </a:r>
            <a:endParaRPr lang="ru-RU" sz="2800" dirty="0" smtClean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974325" y="329490"/>
            <a:ext cx="4486656" cy="1141497"/>
          </a:xfrm>
          <a:prstGeom prst="rect">
            <a:avLst/>
          </a:prstGeom>
          <a:solidFill>
            <a:srgbClr val="FFFFFF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82880" tIns="182880" rIns="182880" bIns="182880" rtlCol="0" anchor="ctr" anchorCtr="1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200" kern="1200" cap="all" spc="200" baseline="0">
                <a:solidFill>
                  <a:srgbClr val="262626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uk-UA" sz="3200" b="1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РОЗРОБНИКИ КУРСУ</a:t>
            </a:r>
            <a:endParaRPr lang="uk-UA" sz="3200" b="1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7035305" y="2408390"/>
            <a:ext cx="4505385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400" b="1" dirty="0" smtClean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Контактна інформація</a:t>
            </a:r>
            <a:r>
              <a:rPr lang="uk-UA" sz="2400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</a:t>
            </a:r>
            <a:endParaRPr lang="uk-UA" sz="24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uk-UA" sz="24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Вінниця</a:t>
            </a:r>
            <a:r>
              <a:rPr lang="uk-UA" sz="2400" dirty="0" smtClean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вул.Пирогова,56</a:t>
            </a:r>
            <a:endParaRPr lang="uk-UA" sz="24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uk-UA" sz="2400" dirty="0" smtClean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Кафедра філології</a:t>
            </a:r>
            <a:endParaRPr lang="uk-UA" sz="24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2400" dirty="0" smtClean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inmov@vnmu.edu.ua</a:t>
            </a:r>
            <a:endParaRPr lang="uk-UA" sz="2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580453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arcel">
  <a:themeElements>
    <a:clrScheme name="Parcel">
      <a:dk1>
        <a:srgbClr val="000000"/>
      </a:dk1>
      <a:lt1>
        <a:srgbClr val="FFFFFF"/>
      </a:lt1>
      <a:dk2>
        <a:srgbClr val="4A5356"/>
      </a:dk2>
      <a:lt2>
        <a:srgbClr val="E8E3CE"/>
      </a:lt2>
      <a:accent1>
        <a:srgbClr val="F6A21D"/>
      </a:accent1>
      <a:accent2>
        <a:srgbClr val="9BAFB5"/>
      </a:accent2>
      <a:accent3>
        <a:srgbClr val="C96731"/>
      </a:accent3>
      <a:accent4>
        <a:srgbClr val="9CA383"/>
      </a:accent4>
      <a:accent5>
        <a:srgbClr val="87795D"/>
      </a:accent5>
      <a:accent6>
        <a:srgbClr val="A0988C"/>
      </a:accent6>
      <a:hlink>
        <a:srgbClr val="00B0F0"/>
      </a:hlink>
      <a:folHlink>
        <a:srgbClr val="738F97"/>
      </a:folHlink>
    </a:clrScheme>
    <a:fontScheme name="Parcel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Parcel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107000"/>
                <a:lumMod val="103000"/>
              </a:schemeClr>
            </a:gs>
            <a:gs pos="100000">
              <a:schemeClr val="phClr">
                <a:tint val="82000"/>
                <a:satMod val="109000"/>
                <a:lumMod val="103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3000"/>
                <a:lumMod val="100000"/>
              </a:schemeClr>
            </a:gs>
            <a:gs pos="100000">
              <a:schemeClr val="phClr">
                <a:shade val="93000"/>
                <a:satMod val="11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5880" dist="1524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prstMaterial="dkEdge">
            <a:bevelT w="0" h="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7000"/>
                <a:shade val="100000"/>
                <a:satMod val="185000"/>
                <a:lumMod val="120000"/>
              </a:schemeClr>
            </a:gs>
            <a:gs pos="100000">
              <a:schemeClr val="phClr">
                <a:tint val="96000"/>
                <a:shade val="95000"/>
                <a:satMod val="215000"/>
                <a:lumMod val="80000"/>
              </a:schemeClr>
            </a:gs>
          </a:gsLst>
          <a:path path="circle">
            <a:fillToRect l="50000" t="55000" r="125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Parcel" id="{8BEC4385-4EB9-4D53-BFB5-0EA123736B6D}" vid="{71C241A9-A460-4AD1-916F-25308628A5BC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Verve</Template>
  <TotalTime>313</TotalTime>
  <Words>341</Words>
  <Application>Microsoft Office PowerPoint</Application>
  <PresentationFormat>Произвольный</PresentationFormat>
  <Paragraphs>56</Paragraphs>
  <Slides>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Parcel</vt:lpstr>
      <vt:lpstr>ВК 3.8 «Медична англійська мова»</vt:lpstr>
      <vt:lpstr>Паспорт ОСВІТНЬОГО КОМПОНЕнТА   ВК 3.8 «Медична англійська мова» </vt:lpstr>
      <vt:lpstr>Чому варто обрати цей курс</vt:lpstr>
      <vt:lpstr>Що ви будете вивчати</vt:lpstr>
      <vt:lpstr>Що ви зможете  за умови опанування курсу</vt:lpstr>
      <vt:lpstr>Підсумковий контроль</vt:lpstr>
      <vt:lpstr>Контактна інформація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Alla</cp:lastModifiedBy>
  <cp:revision>28</cp:revision>
  <dcterms:created xsi:type="dcterms:W3CDTF">2026-04-08T10:22:59Z</dcterms:created>
  <dcterms:modified xsi:type="dcterms:W3CDTF">2026-04-19T19:37:48Z</dcterms:modified>
</cp:coreProperties>
</file>