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758" y="244611"/>
            <a:ext cx="1798146" cy="171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3045125" y="244611"/>
            <a:ext cx="71074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Вінницький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ім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М.І. Пирогова </a:t>
            </a:r>
            <a:endParaRPr lang="ru-RU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МОЗ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України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</a:t>
            </a:r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ФІЛОЛОГІЇ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79403" y="4361789"/>
            <a:ext cx="7860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222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МЕДИЦИНА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ГАЛУЗЬ ЗНАНЬ: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ОХОРОНА ЗДОРОВ’Я 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ОСВІТНЬО-ПРОФЕСІЙНА ПРОГРАМА: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«МЕДИЦИНА</a:t>
            </a: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 ВИЩОЇ ОСВІТИ: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ДРУГИЙ (МАГІСТЕРСЬКИЙ)</a:t>
            </a:r>
          </a:p>
        </p:txBody>
      </p: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2283691" y="2155371"/>
            <a:ext cx="7772400" cy="2286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</a:t>
            </a:r>
            <a:r>
              <a:rPr lang="en-US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4.12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uk-UA" b="1" u="sng" dirty="0" smtClean="0">
                <a:solidFill>
                  <a:srgbClr val="C00000"/>
                </a:solidFill>
              </a:rPr>
              <a:t>Інтерактивний курс-тренінг «</a:t>
            </a:r>
            <a:r>
              <a:rPr lang="en-US" b="1" u="sng" dirty="0" smtClean="0">
                <a:solidFill>
                  <a:srgbClr val="C00000"/>
                </a:solidFill>
              </a:rPr>
              <a:t>Communicative Skills in English for Medical Practitioners</a:t>
            </a:r>
            <a:r>
              <a:rPr lang="uk-UA" b="1" u="sng" dirty="0" smtClean="0">
                <a:solidFill>
                  <a:srgbClr val="C00000"/>
                </a:solidFill>
              </a:rPr>
              <a:t>»</a:t>
            </a:r>
            <a:endParaRPr lang="uk-U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54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611" y="395582"/>
            <a:ext cx="9635706" cy="1847286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Паспорт ОСВІТНЬОГО </a:t>
            </a:r>
            <a:r>
              <a:rPr lang="uk-UA"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КОМПОНЕнТА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4.12 </a:t>
            </a:r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uk-UA" sz="3200" b="1" u="sng" dirty="0" smtClean="0">
                <a:solidFill>
                  <a:srgbClr val="C00000"/>
                </a:solidFill>
              </a:rPr>
              <a:t>Інтерактивний курс-тренінг «</a:t>
            </a:r>
            <a:r>
              <a:rPr lang="en-US" sz="3200" b="1" u="sng" dirty="0" smtClean="0">
                <a:solidFill>
                  <a:srgbClr val="C00000"/>
                </a:solidFill>
              </a:rPr>
              <a:t>Communicative Skills in English for Medical Practitioners</a:t>
            </a:r>
            <a:r>
              <a:rPr lang="uk-UA" sz="3200" b="1" u="sng" dirty="0" smtClean="0">
                <a:solidFill>
                  <a:srgbClr val="C00000"/>
                </a:solidFill>
              </a:rPr>
              <a:t>»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825" y="2468767"/>
            <a:ext cx="9328031" cy="3750878"/>
          </a:xfrm>
        </p:spPr>
        <p:txBody>
          <a:bodyPr>
            <a:noAutofit/>
          </a:bodyPr>
          <a:lstStyle/>
          <a:p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222 Медицина</a:t>
            </a: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4-й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Кредити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2,0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контролю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залік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українська, англійська</a:t>
            </a:r>
          </a:p>
          <a:p>
            <a:pPr algn="just"/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Пререквізити: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dirty="0" smtClean="0"/>
              <a:t>Вивчення дисципліни «Інтерактивний курс-тренінг “</a:t>
            </a:r>
            <a:r>
              <a:rPr lang="ru-RU" dirty="0" err="1" smtClean="0"/>
              <a:t>Communicative</a:t>
            </a:r>
            <a:r>
              <a:rPr lang="ru-RU" dirty="0" smtClean="0"/>
              <a:t> </a:t>
            </a:r>
            <a:r>
              <a:rPr lang="ru-RU" dirty="0" err="1" smtClean="0"/>
              <a:t>Skills</a:t>
            </a:r>
            <a:r>
              <a:rPr lang="ru-RU" dirty="0" smtClean="0"/>
              <a:t> </a:t>
            </a:r>
            <a:r>
              <a:rPr lang="ru-RU" dirty="0" err="1" smtClean="0"/>
              <a:t>in</a:t>
            </a:r>
            <a:r>
              <a:rPr lang="ru-RU" dirty="0" smtClean="0"/>
              <a:t> </a:t>
            </a:r>
            <a:r>
              <a:rPr lang="ru-RU" dirty="0" err="1" smtClean="0"/>
              <a:t>English</a:t>
            </a:r>
            <a:r>
              <a:rPr lang="ru-RU" dirty="0" smtClean="0"/>
              <a:t> </a:t>
            </a:r>
            <a:r>
              <a:rPr lang="ru-RU" dirty="0" err="1" smtClean="0"/>
              <a:t>for</a:t>
            </a:r>
            <a:r>
              <a:rPr lang="ru-RU" dirty="0" smtClean="0"/>
              <a:t> </a:t>
            </a:r>
            <a:r>
              <a:rPr lang="ru-RU" dirty="0" err="1" smtClean="0"/>
              <a:t>Medical</a:t>
            </a:r>
            <a:r>
              <a:rPr lang="ru-RU" dirty="0" smtClean="0"/>
              <a:t> </a:t>
            </a:r>
            <a:r>
              <a:rPr lang="ru-RU" dirty="0" err="1" smtClean="0"/>
              <a:t>Practitioners</a:t>
            </a:r>
            <a:r>
              <a:rPr lang="uk-UA" dirty="0" smtClean="0"/>
              <a:t>”» передбачає наявність у здобувачів рівня володіння англійською мовою не нижче </a:t>
            </a:r>
            <a:r>
              <a:rPr lang="ru-RU" dirty="0" smtClean="0"/>
              <a:t>B</a:t>
            </a:r>
            <a:r>
              <a:rPr lang="uk-UA" dirty="0" smtClean="0"/>
              <a:t>1 відповідно до Загальноєвропейських рекомендацій з мовної освіти (</a:t>
            </a:r>
            <a:r>
              <a:rPr lang="ru-RU" dirty="0" smtClean="0"/>
              <a:t>CEFR</a:t>
            </a:r>
            <a:r>
              <a:rPr lang="uk-UA" dirty="0" smtClean="0"/>
              <a:t>)</a:t>
            </a:r>
            <a:r>
              <a:rPr lang="uk-UA" dirty="0" err="1" smtClean="0"/>
              <a:t>.Студенти</a:t>
            </a:r>
            <a:r>
              <a:rPr lang="uk-UA" dirty="0" smtClean="0"/>
              <a:t> повинні володіти базовою та професійно орієнтованою медичною лексикою, мати сформовані навички усного та письмового мовлення, а також досвід роботи з англомовними фаховими матеріалами.</a:t>
            </a:r>
            <a:endParaRPr lang="uk-UA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67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64" y="608372"/>
            <a:ext cx="5018705" cy="1533086"/>
          </a:xfrm>
        </p:spPr>
        <p:txBody>
          <a:bodyPr>
            <a:normAutofit/>
          </a:bodyPr>
          <a:lstStyle/>
          <a:p>
            <a:r>
              <a:rPr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Чому</a:t>
            </a:r>
            <a:r>
              <a:rPr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варто</a:t>
            </a:r>
            <a:r>
              <a:rPr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обрати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цей курс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2664" y="2650439"/>
            <a:ext cx="5355825" cy="18439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КЛЮЧОВА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ПЕРЕВАГА:</a:t>
            </a:r>
          </a:p>
          <a:p>
            <a:pPr marL="0" indent="0" algn="just">
              <a:buNone/>
            </a:pPr>
            <a:r>
              <a:rPr lang="ru-RU" sz="2400" b="1" dirty="0" err="1" smtClean="0"/>
              <a:t>впевнена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англомовна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комунікація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пацієнтом</a:t>
            </a:r>
            <a:r>
              <a:rPr lang="ru-RU" sz="2400" b="1" dirty="0" smtClean="0"/>
              <a:t> → </a:t>
            </a:r>
            <a:r>
              <a:rPr lang="ru-RU" sz="2400" b="1" dirty="0" err="1" smtClean="0"/>
              <a:t>ефективна</a:t>
            </a:r>
            <a:r>
              <a:rPr lang="ru-RU" sz="2400" b="1" dirty="0" smtClean="0"/>
              <a:t> клінічна практика та </a:t>
            </a:r>
            <a:r>
              <a:rPr lang="ru-RU" sz="2400" b="1" dirty="0" err="1" smtClean="0"/>
              <a:t>конкурентоспроможність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лікаря</a:t>
            </a:r>
            <a:r>
              <a:rPr lang="ru-RU" sz="2400" b="1" dirty="0" smtClean="0"/>
              <a:t> в </a:t>
            </a:r>
            <a:r>
              <a:rPr lang="ru-RU" sz="2400" b="1" dirty="0" err="1" smtClean="0"/>
              <a:t>міжнародному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середовищі</a:t>
            </a:r>
            <a:endParaRPr lang="uk-UA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642341" y="804672"/>
            <a:ext cx="4856671" cy="47657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uk-UA" dirty="0" smtClean="0"/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реальна клінічна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комунікація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англійською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ви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навчитесь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говорити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пацієнтом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, а не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лише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знати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терміни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практичні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сценарії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“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лікар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пацієнт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готовність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реальних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професійних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ситуацій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пацієнт-орієнтований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підхід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ефективна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етична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взаємодія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міжнародний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вимір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медицини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можливості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стажування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професійного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розвитку</a:t>
            </a:r>
            <a:endParaRPr lang="uk-UA" sz="30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54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70" y="2071299"/>
            <a:ext cx="4837003" cy="1870973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 ви будете вивчати</a:t>
            </a:r>
            <a:endParaRPr lang="uk-U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85" y="804672"/>
            <a:ext cx="5279366" cy="5248656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/>
              <a:t>REAL CLINICAL COMMUNICATION</a:t>
            </a:r>
            <a:r>
              <a:rPr lang="en-US" sz="2000" dirty="0" smtClean="0"/>
              <a:t> → </a:t>
            </a:r>
            <a:r>
              <a:rPr lang="ru-RU" sz="2000" dirty="0" err="1" smtClean="0"/>
              <a:t>спілкування</a:t>
            </a:r>
            <a:r>
              <a:rPr lang="ru-RU" sz="2000" dirty="0" smtClean="0"/>
              <a:t> «</a:t>
            </a:r>
            <a:r>
              <a:rPr lang="ru-RU" sz="2000" dirty="0" err="1" smtClean="0"/>
              <a:t>лікар</a:t>
            </a:r>
            <a:r>
              <a:rPr lang="ru-RU" sz="2000" dirty="0" smtClean="0"/>
              <a:t>–</a:t>
            </a:r>
            <a:r>
              <a:rPr lang="ru-RU" sz="2000" dirty="0" err="1" smtClean="0"/>
              <a:t>пацієнт</a:t>
            </a:r>
            <a:r>
              <a:rPr lang="ru-RU" sz="2000" dirty="0" smtClean="0"/>
              <a:t>» у </a:t>
            </a:r>
            <a:r>
              <a:rPr lang="ru-RU" sz="2000" dirty="0" err="1" smtClean="0"/>
              <a:t>реальних</a:t>
            </a:r>
            <a:r>
              <a:rPr lang="ru-RU" sz="2000" dirty="0" smtClean="0"/>
              <a:t> </a:t>
            </a:r>
            <a:r>
              <a:rPr lang="ru-RU" sz="2000" dirty="0" err="1" smtClean="0"/>
              <a:t>ситуаціях</a:t>
            </a:r>
            <a:endParaRPr lang="ru-RU" sz="2000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/>
              <a:t>HISTORY TAKING &amp; SYMPTOMS</a:t>
            </a:r>
            <a:r>
              <a:rPr lang="en-US" sz="2000" dirty="0" smtClean="0"/>
              <a:t> → </a:t>
            </a:r>
            <a:r>
              <a:rPr lang="ru-RU" sz="2000" dirty="0" err="1" smtClean="0"/>
              <a:t>збір</a:t>
            </a:r>
            <a:r>
              <a:rPr lang="ru-RU" sz="2000" dirty="0" smtClean="0"/>
              <a:t> анамнезу та </a:t>
            </a:r>
            <a:r>
              <a:rPr lang="ru-RU" sz="2000" dirty="0" err="1" smtClean="0"/>
              <a:t>аналіз</a:t>
            </a:r>
            <a:r>
              <a:rPr lang="ru-RU" sz="2000" dirty="0" smtClean="0"/>
              <a:t> </a:t>
            </a:r>
            <a:r>
              <a:rPr lang="ru-RU" sz="2000" dirty="0" err="1" smtClean="0"/>
              <a:t>симптомів</a:t>
            </a:r>
            <a:endParaRPr lang="ru-RU" sz="2000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/>
              <a:t>DIAGNOSIS &amp; TREATMENT</a:t>
            </a:r>
            <a:r>
              <a:rPr lang="en-US" sz="2000" dirty="0" smtClean="0"/>
              <a:t> → </a:t>
            </a:r>
            <a:r>
              <a:rPr lang="ru-RU" sz="2000" dirty="0" err="1" smtClean="0"/>
              <a:t>пояснення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діагнозу</a:t>
            </a:r>
            <a:r>
              <a:rPr lang="ru-RU" sz="2000" dirty="0" smtClean="0"/>
              <a:t>, процедур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рекомендацій</a:t>
            </a:r>
            <a:endParaRPr lang="ru-RU" sz="2000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/>
              <a:t>EMPATHY &amp; PATIENT-CENTRED CARE</a:t>
            </a:r>
            <a:r>
              <a:rPr lang="en-US" sz="2000" dirty="0" smtClean="0"/>
              <a:t> → </a:t>
            </a:r>
            <a:r>
              <a:rPr lang="ru-RU" sz="2000" dirty="0" err="1" smtClean="0"/>
              <a:t>довіра</a:t>
            </a:r>
            <a:r>
              <a:rPr lang="ru-RU" sz="2000" dirty="0" smtClean="0"/>
              <a:t>, </a:t>
            </a:r>
            <a:r>
              <a:rPr lang="ru-RU" sz="2000" dirty="0" err="1" smtClean="0"/>
              <a:t>етика</a:t>
            </a:r>
            <a:r>
              <a:rPr lang="ru-RU" sz="2000" dirty="0" smtClean="0"/>
              <a:t> та </a:t>
            </a:r>
            <a:r>
              <a:rPr lang="ru-RU" sz="2000" dirty="0" err="1" smtClean="0"/>
              <a:t>ефективна</a:t>
            </a:r>
            <a:r>
              <a:rPr lang="ru-RU" sz="2000" dirty="0" smtClean="0"/>
              <a:t> </a:t>
            </a:r>
            <a:r>
              <a:rPr lang="ru-RU" sz="2000" dirty="0" err="1" smtClean="0"/>
              <a:t>взаємодія</a:t>
            </a:r>
            <a:endParaRPr lang="ru-RU" sz="2000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000" b="1" dirty="0" smtClean="0"/>
              <a:t>CHALLENGING SITUATIONS</a:t>
            </a:r>
            <a:r>
              <a:rPr lang="en-US" sz="2000" dirty="0" smtClean="0"/>
              <a:t> → </a:t>
            </a:r>
            <a:r>
              <a:rPr lang="ru-RU" sz="2000" dirty="0" err="1" smtClean="0"/>
              <a:t>комунікація</a:t>
            </a:r>
            <a:r>
              <a:rPr lang="ru-RU" sz="2000" dirty="0" smtClean="0"/>
              <a:t> у </a:t>
            </a:r>
            <a:r>
              <a:rPr lang="ru-RU" sz="2000" dirty="0" err="1" smtClean="0"/>
              <a:t>складних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випадках</a:t>
            </a:r>
            <a:r>
              <a:rPr lang="ru-RU" sz="2000" dirty="0" smtClean="0"/>
              <a:t> (</a:t>
            </a:r>
            <a:r>
              <a:rPr lang="en-US" sz="2000" dirty="0" smtClean="0"/>
              <a:t>bad news, sensitive topics)</a:t>
            </a:r>
            <a:endParaRPr sz="24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394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540" y="1691737"/>
            <a:ext cx="4880136" cy="2914768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002060"/>
                </a:solidFill>
              </a:rPr>
              <a:t>Що ви зможете </a:t>
            </a:r>
            <a:br>
              <a:rPr lang="uk-UA" sz="3600" b="1" dirty="0" smtClean="0">
                <a:solidFill>
                  <a:srgbClr val="002060"/>
                </a:solidFill>
              </a:rPr>
            </a:br>
            <a:r>
              <a:rPr lang="uk-UA" sz="3600" b="1" dirty="0" smtClean="0">
                <a:solidFill>
                  <a:srgbClr val="002060"/>
                </a:solidFill>
              </a:rPr>
              <a:t>за умови опанування курсу</a:t>
            </a:r>
            <a:endParaRPr lang="uk-UA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3333" y="770165"/>
            <a:ext cx="4815840" cy="5492611"/>
          </a:xfrm>
        </p:spPr>
        <p:txBody>
          <a:bodyPr>
            <a:normAutofit fontScale="92500"/>
          </a:bodyPr>
          <a:lstStyle/>
          <a:p>
            <a:pPr marL="457200" lvl="0" indent="-4572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COMMUNICATE WITH PATIENTS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впевнено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вести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діалог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«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лікар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пацієнт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EXPLAIN CLEARLY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доступно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пояснювати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діагноз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лікування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HANDLE REAL CASES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діяти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типових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складних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клінічних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ситуаціях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SHOW EMPATHY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будувати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довіру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ефективну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взаємодію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WORK INTERNATIONALLY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використовувати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англійську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сучасній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медичній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практиці</a:t>
            </a:r>
            <a:endParaRPr lang="uk-UA" sz="36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02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Підсумковий контроль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81" y="2130387"/>
            <a:ext cx="4815840" cy="2857459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Лекції</a:t>
            </a:r>
          </a:p>
          <a:p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Практичні </a:t>
            </a:r>
            <a:endParaRPr lang="uk-UA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Самостійна робота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Індивідуальна самостійна робота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9911" y="1974193"/>
            <a:ext cx="50823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Залік: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останньому практичному занятті за умов успішного проходження курсу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сума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навчальної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діяльності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122-200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балів) і відсутності академічної заборгованості.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43336" y="510644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 навчання 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9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127" y="2145357"/>
            <a:ext cx="3607682" cy="21483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Доцент ЗВО </a:t>
            </a:r>
          </a:p>
          <a:p>
            <a:pPr algn="ctr">
              <a:buNone/>
            </a:pPr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Алла Кондратюк</a:t>
            </a:r>
          </a:p>
          <a:p>
            <a:pPr algn="ctr">
              <a:buNone/>
            </a:pP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4325" y="329490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РОЗРОБНИКИ КУРСУ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35305" y="2408390"/>
            <a:ext cx="45053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r>
              <a:rPr lang="uk-UA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Вінниця</a:t>
            </a:r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вул.Пирогова,56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філології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inmov@vnmu.edu.ua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0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327</TotalTime>
  <Words>370</Words>
  <Application>Microsoft Office PowerPoint</Application>
  <PresentationFormat>Произвольный</PresentationFormat>
  <Paragraphs>52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Parcel</vt:lpstr>
      <vt:lpstr>ВК 4.12 «Інтерактивний курс-тренінг «Communicative Skills in English for Medical Practitioners»</vt:lpstr>
      <vt:lpstr>Паспорт ОСВІТНЬОГО КОМПОНЕнТА  ВК 4.12 «Інтерактивний курс-тренінг «Communicative Skills in English for Medical Practitioners»</vt:lpstr>
      <vt:lpstr>Чому варто обрати цей курс</vt:lpstr>
      <vt:lpstr>Що ви будете вивчати</vt:lpstr>
      <vt:lpstr>Що ви зможете  за умови опанування курсу</vt:lpstr>
      <vt:lpstr>Підсумковий контроль</vt:lpstr>
      <vt:lpstr>Контактна інформація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Alla</cp:lastModifiedBy>
  <cp:revision>31</cp:revision>
  <dcterms:created xsi:type="dcterms:W3CDTF">2026-04-08T10:22:59Z</dcterms:created>
  <dcterms:modified xsi:type="dcterms:W3CDTF">2026-04-19T20:00:50Z</dcterms:modified>
</cp:coreProperties>
</file>