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A49AE-A6EF-42DF-956B-BB12F11B0976}" type="datetimeFigureOut">
              <a:rPr lang="ru-RU" smtClean="0"/>
              <a:t>30.06.2026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77B40-D5F8-4426-97A5-41BC35DFE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888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77B40-D5F8-4426-97A5-41BC35DFE5E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480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uk-UA" dirty="0" smtClean="0"/>
              <a:t>Тема лекції: </a:t>
            </a:r>
          </a:p>
          <a:p>
            <a:pPr algn="just"/>
            <a:r>
              <a:rPr lang="ru-RU" dirty="0" err="1"/>
              <a:t>Інтерпретація</a:t>
            </a:r>
            <a:r>
              <a:rPr lang="ru-RU" dirty="0"/>
              <a:t> </a:t>
            </a:r>
            <a:r>
              <a:rPr lang="ru-RU" dirty="0" err="1"/>
              <a:t>механізмів</a:t>
            </a:r>
            <a:r>
              <a:rPr lang="ru-RU" dirty="0"/>
              <a:t> і </a:t>
            </a:r>
            <a:r>
              <a:rPr lang="ru-RU" dirty="0" err="1"/>
              <a:t>процесів</a:t>
            </a:r>
            <a:r>
              <a:rPr lang="ru-RU" dirty="0"/>
              <a:t> у </a:t>
            </a:r>
            <a:r>
              <a:rPr lang="ru-RU" dirty="0" err="1"/>
              <a:t>клінічних</a:t>
            </a:r>
            <a:r>
              <a:rPr lang="ru-RU" dirty="0"/>
              <a:t> </a:t>
            </a:r>
            <a:r>
              <a:rPr lang="ru-RU" dirty="0" err="1"/>
              <a:t>сценаріях</a:t>
            </a:r>
            <a:endParaRPr lang="uk-UA" dirty="0" smtClean="0"/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Interpretation of Mechanisms and Processes in Clinical Scenarios: Acute STEMI Case </a:t>
            </a:r>
            <a:r>
              <a:rPr lang="en-US" dirty="0" smtClean="0"/>
              <a:t>Study</a:t>
            </a:r>
            <a:endParaRPr lang="uk-UA" dirty="0" smtClean="0"/>
          </a:p>
          <a:p>
            <a:r>
              <a:rPr lang="en-US" b="1" dirty="0"/>
              <a:t>Understand pathogenesis:</a:t>
            </a:r>
            <a:r>
              <a:rPr lang="en-US" dirty="0"/>
              <a:t> Explain the step-by-step pathophysiological cascade of acute coronary occlusion and myocardial ischemia</a:t>
            </a:r>
            <a:r>
              <a:rPr lang="en-US" dirty="0" smtClean="0"/>
              <a:t>.</a:t>
            </a:r>
            <a:endParaRPr lang="uk-UA" dirty="0" smtClean="0"/>
          </a:p>
          <a:p>
            <a:r>
              <a:rPr lang="en-US" b="1" dirty="0" smtClean="0"/>
              <a:t>Identify </a:t>
            </a:r>
            <a:r>
              <a:rPr lang="en-US" b="1" dirty="0"/>
              <a:t>clinical markers:</a:t>
            </a:r>
            <a:r>
              <a:rPr lang="en-US" dirty="0"/>
              <a:t> Recognize key ECG changes (ST-elevation, reciprocal depression) and interpret cardiac biomarkers (Troponins, CK-MB</a:t>
            </a:r>
            <a:r>
              <a:rPr lang="en-US" dirty="0" smtClean="0"/>
              <a:t>).</a:t>
            </a:r>
            <a:endParaRPr lang="uk-UA" dirty="0" smtClean="0"/>
          </a:p>
          <a:p>
            <a:r>
              <a:rPr lang="en-US" b="1" dirty="0" smtClean="0"/>
              <a:t>Execute </a:t>
            </a:r>
            <a:r>
              <a:rPr lang="en-US" b="1" dirty="0"/>
              <a:t>differential diagnosis:</a:t>
            </a:r>
            <a:r>
              <a:rPr lang="en-US" dirty="0"/>
              <a:t> Differentiate acute myocardial infarction from other life-threatening causes of chest pain (e.g., aortic dissection, PE</a:t>
            </a:r>
            <a:r>
              <a:rPr lang="en-US" dirty="0" smtClean="0"/>
              <a:t>).</a:t>
            </a:r>
            <a:endParaRPr lang="uk-UA" dirty="0" smtClean="0"/>
          </a:p>
          <a:p>
            <a:r>
              <a:rPr lang="en-US" b="1" dirty="0" smtClean="0"/>
              <a:t>Link </a:t>
            </a:r>
            <a:r>
              <a:rPr lang="en-US" b="1" dirty="0"/>
              <a:t>treatment to mechanism:</a:t>
            </a:r>
            <a:r>
              <a:rPr lang="en-US" dirty="0"/>
              <a:t> Justify the choice of emergent reperfusion therapy and antithrombotic medications based on their mechanism of action.</a:t>
            </a:r>
            <a:endParaRPr lang="uk-UA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28656" cy="1346408"/>
          </a:xfrm>
        </p:spPr>
        <p:txBody>
          <a:bodyPr>
            <a:normAutofit/>
          </a:bodyPr>
          <a:lstStyle/>
          <a:p>
            <a:r>
              <a:rPr lang="en-US" dirty="0"/>
              <a:t>Clinical Case Presentation (Patient History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Patient </a:t>
            </a:r>
            <a:r>
              <a:rPr lang="en-US" b="1" dirty="0"/>
              <a:t>Profile:</a:t>
            </a:r>
            <a:r>
              <a:rPr lang="en-US" dirty="0"/>
              <a:t> 58-year-old male.</a:t>
            </a:r>
          </a:p>
          <a:p>
            <a:r>
              <a:rPr lang="en-US" b="1" dirty="0"/>
              <a:t>Chief Complaints:</a:t>
            </a:r>
            <a:r>
              <a:rPr lang="en-US" dirty="0"/>
              <a:t> Severe, crushing </a:t>
            </a:r>
            <a:r>
              <a:rPr lang="en-US" dirty="0" err="1"/>
              <a:t>substernal</a:t>
            </a:r>
            <a:r>
              <a:rPr lang="en-US" dirty="0"/>
              <a:t> chest pain radiating to the left arm and jaw, lasting for over 45 minutes, accompanied by diaphoresis (profuse sweating) and nausea.</a:t>
            </a:r>
          </a:p>
          <a:p>
            <a:r>
              <a:rPr lang="en-US" b="1" dirty="0"/>
              <a:t>History of Present Illness (Anamnesis </a:t>
            </a:r>
            <a:r>
              <a:rPr lang="en-US" b="1" dirty="0" err="1"/>
              <a:t>morbi</a:t>
            </a:r>
            <a:r>
              <a:rPr lang="en-US" b="1" dirty="0"/>
              <a:t>):</a:t>
            </a:r>
            <a:r>
              <a:rPr lang="en-US" dirty="0"/>
              <a:t> Symptoms started suddenly at rest. Pain was not relieved by sublingual nitroglycerin.</a:t>
            </a:r>
          </a:p>
          <a:p>
            <a:r>
              <a:rPr lang="en-US" b="1" dirty="0"/>
              <a:t>Past Medical History:</a:t>
            </a:r>
            <a:r>
              <a:rPr lang="en-US" dirty="0"/>
              <a:t> Arterial hypertension (10 years), Type 2 Diabetes, sedentary lifestyle, active smoker.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Physical Examination &amp; Vital </a:t>
            </a:r>
            <a:r>
              <a:rPr lang="en-US" dirty="0" smtClean="0"/>
              <a:t>Signs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: </a:t>
            </a:r>
            <a:r>
              <a:rPr lang="en-US" b="1" dirty="0" smtClean="0"/>
              <a:t>General </a:t>
            </a:r>
            <a:r>
              <a:rPr lang="en-US" b="1" dirty="0"/>
              <a:t>Status:</a:t>
            </a:r>
            <a:r>
              <a:rPr lang="en-US" dirty="0"/>
              <a:t> Patient is anxious, pale, and skin is cold/clammy.</a:t>
            </a:r>
          </a:p>
          <a:p>
            <a:r>
              <a:rPr lang="en-US" b="1" dirty="0"/>
              <a:t>Vital Signs:</a:t>
            </a:r>
            <a:endParaRPr lang="en-US" dirty="0"/>
          </a:p>
          <a:p>
            <a:pPr lvl="1"/>
            <a:r>
              <a:rPr lang="en-US" b="1" dirty="0"/>
              <a:t>Blood Pressure (BP):</a:t>
            </a:r>
            <a:r>
              <a:rPr lang="en-US" dirty="0"/>
              <a:t> 110/70 mmHg (baseline 140/90 mmHg).</a:t>
            </a:r>
          </a:p>
          <a:p>
            <a:pPr lvl="1"/>
            <a:r>
              <a:rPr lang="en-US" b="1" dirty="0"/>
              <a:t>Heart Rate (HR):</a:t>
            </a:r>
            <a:r>
              <a:rPr lang="en-US" dirty="0"/>
              <a:t> 98 </a:t>
            </a:r>
            <a:r>
              <a:rPr lang="en-US" dirty="0" err="1"/>
              <a:t>bpm</a:t>
            </a:r>
            <a:r>
              <a:rPr lang="en-US" dirty="0"/>
              <a:t> (sinus tachycardia).</a:t>
            </a:r>
          </a:p>
          <a:p>
            <a:pPr lvl="1"/>
            <a:r>
              <a:rPr lang="en-US" b="1" dirty="0"/>
              <a:t>Respiratory Rate (RR):</a:t>
            </a:r>
            <a:r>
              <a:rPr lang="en-US" dirty="0"/>
              <a:t> 22 breaths/min (mild tachypnea).</a:t>
            </a:r>
          </a:p>
          <a:p>
            <a:pPr lvl="1"/>
            <a:r>
              <a:rPr lang="en-US" b="1" dirty="0"/>
              <a:t>Oxygen Saturation (</a:t>
            </a:r>
            <a:r>
              <a:rPr lang="en-US" b="1" dirty="0" err="1"/>
              <a:t>SpO</a:t>
            </a:r>
            <a:r>
              <a:rPr lang="en-US" b="1" dirty="0"/>
              <a:t>₂):</a:t>
            </a:r>
            <a:r>
              <a:rPr lang="en-US" dirty="0"/>
              <a:t> 93% on room air.</a:t>
            </a:r>
          </a:p>
          <a:p>
            <a:r>
              <a:rPr lang="en-US" b="1" dirty="0"/>
              <a:t>Auscultation:</a:t>
            </a:r>
            <a:r>
              <a:rPr lang="en-US" dirty="0"/>
              <a:t> S1 and S2 heart sounds are muffled; no murmurs. Lungs are clear to auscultation bilaterally.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Pathogenetic</a:t>
            </a:r>
            <a:r>
              <a:rPr lang="en-US" dirty="0"/>
              <a:t> Cascade (Mechanism of Development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Plaque </a:t>
            </a:r>
            <a:r>
              <a:rPr lang="en-US" b="1" dirty="0"/>
              <a:t>Disruption:</a:t>
            </a:r>
            <a:r>
              <a:rPr lang="en-US" dirty="0"/>
              <a:t> Rupture or erosion of an unstable atherosclerotic plaque in the coronary artery.</a:t>
            </a:r>
          </a:p>
          <a:p>
            <a:r>
              <a:rPr lang="en-US" b="1" dirty="0"/>
              <a:t>Platelet Activation:</a:t>
            </a:r>
            <a:r>
              <a:rPr lang="en-US" dirty="0"/>
              <a:t> Exposure of </a:t>
            </a:r>
            <a:r>
              <a:rPr lang="en-US" dirty="0" err="1"/>
              <a:t>subendothelial</a:t>
            </a:r>
            <a:r>
              <a:rPr lang="en-US" dirty="0"/>
              <a:t> collagen triggers platelet adhesion and aggregation (white thrombus formation).</a:t>
            </a:r>
          </a:p>
          <a:p>
            <a:r>
              <a:rPr lang="en-US" b="1" dirty="0"/>
              <a:t>Coagulation Cascade:</a:t>
            </a:r>
            <a:r>
              <a:rPr lang="en-US" dirty="0"/>
              <a:t> Activation of clotting factors leads to fibrin deposition, forming an occlusive red thrombus.</a:t>
            </a:r>
          </a:p>
          <a:p>
            <a:r>
              <a:rPr lang="en-US" b="1" dirty="0"/>
              <a:t>Acute Ischemia:</a:t>
            </a:r>
            <a:r>
              <a:rPr lang="en-US" dirty="0"/>
              <a:t> 100% occlusion of the vessel lumen halts </a:t>
            </a:r>
            <a:r>
              <a:rPr lang="en-US" dirty="0" err="1"/>
              <a:t>antegrade</a:t>
            </a:r>
            <a:r>
              <a:rPr lang="en-US" dirty="0"/>
              <a:t> blood flow, causing acute myocardial hypoxia.</a:t>
            </a:r>
          </a:p>
          <a:p>
            <a:r>
              <a:rPr lang="en-US" b="1" dirty="0"/>
              <a:t>Metabolic Shift:</a:t>
            </a:r>
            <a:r>
              <a:rPr lang="en-US" dirty="0"/>
              <a:t> Cells switch to anaerobic glycolysis, leading to lactate accumulation, intracellular acidosis, and ATP depletion.</a:t>
            </a:r>
          </a:p>
          <a:p>
            <a:r>
              <a:rPr lang="en-US" b="1" dirty="0"/>
              <a:t>Cellular Injury &amp; Necrosis:</a:t>
            </a:r>
            <a:r>
              <a:rPr lang="en-US" dirty="0"/>
              <a:t> Failure of Na⁺/K⁺ ATPase pumps causes Ca²⁺ overload, cell swelling, membrane rupture, and myocardial necrosis.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Clinical Markers for </a:t>
            </a:r>
            <a:r>
              <a:rPr lang="en-US" dirty="0" smtClean="0"/>
              <a:t>Diagnosis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Biochemical </a:t>
            </a:r>
            <a:r>
              <a:rPr lang="en-US" b="1" dirty="0"/>
              <a:t>Markers (Myocardial Necrosis):</a:t>
            </a:r>
            <a:endParaRPr lang="en-US" dirty="0"/>
          </a:p>
          <a:p>
            <a:pPr lvl="1"/>
            <a:r>
              <a:rPr lang="en-US" b="1" dirty="0"/>
              <a:t>Cardiac Troponin I / T (</a:t>
            </a:r>
            <a:r>
              <a:rPr lang="en-US" b="1" dirty="0" err="1"/>
              <a:t>cTnI</a:t>
            </a:r>
            <a:r>
              <a:rPr lang="en-US" b="1" dirty="0"/>
              <a:t> / </a:t>
            </a:r>
            <a:r>
              <a:rPr lang="en-US" b="1" dirty="0" err="1"/>
              <a:t>cTnT</a:t>
            </a:r>
            <a:r>
              <a:rPr lang="en-US" b="1" dirty="0"/>
              <a:t>):</a:t>
            </a:r>
            <a:r>
              <a:rPr lang="en-US" dirty="0"/>
              <a:t> Highly specific; rises within 3–4 hours, peaks at 12–24 hours.</a:t>
            </a:r>
          </a:p>
          <a:p>
            <a:pPr lvl="1"/>
            <a:r>
              <a:rPr lang="en-US" b="1" dirty="0"/>
              <a:t>CK-MB (</a:t>
            </a:r>
            <a:r>
              <a:rPr lang="en-US" b="1" dirty="0" err="1"/>
              <a:t>Creatine</a:t>
            </a:r>
            <a:r>
              <a:rPr lang="en-US" b="1" dirty="0"/>
              <a:t> Kinase-MB):</a:t>
            </a:r>
            <a:r>
              <a:rPr lang="en-US" dirty="0"/>
              <a:t> Useful for detecting </a:t>
            </a:r>
            <a:r>
              <a:rPr lang="en-US" dirty="0" err="1"/>
              <a:t>reinfarction</a:t>
            </a:r>
            <a:r>
              <a:rPr lang="en-US" dirty="0"/>
              <a:t> (normalizes within 48–72 hours).</a:t>
            </a:r>
          </a:p>
          <a:p>
            <a:r>
              <a:rPr lang="en-US" b="1" dirty="0"/>
              <a:t>Electrocardiographic Markers (ECG):</a:t>
            </a:r>
            <a:endParaRPr lang="en-US" dirty="0"/>
          </a:p>
          <a:p>
            <a:pPr lvl="1"/>
            <a:r>
              <a:rPr lang="en-US" b="1" dirty="0"/>
              <a:t>ST-segment Elevation:</a:t>
            </a:r>
            <a:r>
              <a:rPr lang="en-US" dirty="0"/>
              <a:t> Signifies acute </a:t>
            </a:r>
            <a:r>
              <a:rPr lang="en-US" dirty="0" err="1"/>
              <a:t>transmural</a:t>
            </a:r>
            <a:r>
              <a:rPr lang="en-US" dirty="0"/>
              <a:t> myocardial injury (must be present in ≥ 2 contiguous leads).</a:t>
            </a:r>
          </a:p>
          <a:p>
            <a:pPr lvl="1"/>
            <a:r>
              <a:rPr lang="en-US" b="1" dirty="0"/>
              <a:t>Reciprocal Changes:</a:t>
            </a:r>
            <a:r>
              <a:rPr lang="en-US" dirty="0"/>
              <a:t> ST-segment depression in anatomically opposite leads.</a:t>
            </a:r>
          </a:p>
          <a:p>
            <a:pPr lvl="1"/>
            <a:r>
              <a:rPr lang="en-US" b="1" dirty="0"/>
              <a:t>Pathological Q-waves:</a:t>
            </a:r>
            <a:r>
              <a:rPr lang="en-US" dirty="0"/>
              <a:t> Indicates established, irreversible </a:t>
            </a:r>
            <a:r>
              <a:rPr lang="en-US" dirty="0" err="1"/>
              <a:t>transmural</a:t>
            </a:r>
            <a:r>
              <a:rPr lang="en-US" dirty="0"/>
              <a:t> necrosis.</a:t>
            </a:r>
          </a:p>
          <a:p>
            <a:r>
              <a:rPr lang="en-US" b="1" dirty="0"/>
              <a:t>Hemodynamic Stress Markers:</a:t>
            </a:r>
            <a:endParaRPr lang="en-US" dirty="0"/>
          </a:p>
          <a:p>
            <a:pPr lvl="1"/>
            <a:r>
              <a:rPr lang="en-US" b="1" dirty="0"/>
              <a:t>BNP / NT-</a:t>
            </a:r>
            <a:r>
              <a:rPr lang="en-US" b="1" dirty="0" err="1"/>
              <a:t>proBNP</a:t>
            </a:r>
            <a:r>
              <a:rPr lang="en-US" b="1" dirty="0"/>
              <a:t>:</a:t>
            </a:r>
            <a:r>
              <a:rPr lang="en-US" dirty="0"/>
              <a:t> Elevated due to ventricular wall stretch; indicates acute heart failure development.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>
                <a:latin typeface="Google Sans"/>
              </a:rPr>
              <a:t>Differential Diagnosis</a:t>
            </a:r>
          </a:p>
          <a:p>
            <a:r>
              <a:rPr lang="en-US" dirty="0" err="1">
                <a:latin typeface="Google Sans"/>
              </a:rPr>
              <a:t>PathologyShared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FeaturesDifferential</a:t>
            </a:r>
            <a:r>
              <a:rPr lang="en-US" dirty="0">
                <a:latin typeface="Google Sans"/>
              </a:rPr>
              <a:t> Distinctions (Why it is NOT STEMI)</a:t>
            </a:r>
            <a:r>
              <a:rPr lang="en-US" b="1" dirty="0">
                <a:latin typeface="Google Sans"/>
              </a:rPr>
              <a:t>Aortic </a:t>
            </a:r>
            <a:r>
              <a:rPr lang="en-US" b="1" dirty="0" err="1">
                <a:latin typeface="Google Sans"/>
              </a:rPr>
              <a:t>Dissection</a:t>
            </a:r>
            <a:r>
              <a:rPr lang="en-US" dirty="0" err="1">
                <a:latin typeface="Google Sans"/>
              </a:rPr>
              <a:t>Severe</a:t>
            </a:r>
            <a:r>
              <a:rPr lang="en-US" dirty="0">
                <a:latin typeface="Google Sans"/>
              </a:rPr>
              <a:t>, tearing chest </a:t>
            </a:r>
            <a:r>
              <a:rPr lang="en-US" dirty="0" err="1">
                <a:latin typeface="Google Sans"/>
              </a:rPr>
              <a:t>painPain</a:t>
            </a:r>
            <a:r>
              <a:rPr lang="en-US" dirty="0">
                <a:latin typeface="Google Sans"/>
              </a:rPr>
              <a:t> radiates to the back. Asymmetric pulses and BP between arms. </a:t>
            </a:r>
            <a:r>
              <a:rPr lang="en-US" dirty="0" err="1">
                <a:latin typeface="Google Sans"/>
              </a:rPr>
              <a:t>Mediastinal</a:t>
            </a:r>
            <a:r>
              <a:rPr lang="en-US" dirty="0">
                <a:latin typeface="Google Sans"/>
              </a:rPr>
              <a:t> widening on Chest X-</a:t>
            </a:r>
            <a:r>
              <a:rPr lang="en-US" dirty="0" err="1">
                <a:latin typeface="Google Sans"/>
              </a:rPr>
              <a:t>ray.</a:t>
            </a:r>
            <a:r>
              <a:rPr lang="en-US" b="1" dirty="0" err="1">
                <a:latin typeface="Google Sans"/>
              </a:rPr>
              <a:t>Pulmonary</a:t>
            </a:r>
            <a:r>
              <a:rPr lang="en-US" b="1" dirty="0">
                <a:latin typeface="Google Sans"/>
              </a:rPr>
              <a:t> Embolism (PE)</a:t>
            </a:r>
            <a:r>
              <a:rPr lang="en-US" dirty="0">
                <a:latin typeface="Google Sans"/>
              </a:rPr>
              <a:t>Dyspnea, chest pain, </a:t>
            </a:r>
            <a:r>
              <a:rPr lang="en-US" dirty="0" err="1">
                <a:latin typeface="Google Sans"/>
              </a:rPr>
              <a:t>tachycardiaPleuritic</a:t>
            </a:r>
            <a:r>
              <a:rPr lang="en-US" dirty="0">
                <a:latin typeface="Google Sans"/>
              </a:rPr>
              <a:t> pain (worse on inspiration). Right ventricular strain on ECG (\(S_I Q_{III} T_{III}\) pattern). Elevated D-</a:t>
            </a:r>
            <a:r>
              <a:rPr lang="en-US" dirty="0" err="1">
                <a:latin typeface="Google Sans"/>
              </a:rPr>
              <a:t>dimer.</a:t>
            </a:r>
            <a:r>
              <a:rPr lang="en-US" b="1" dirty="0" err="1">
                <a:latin typeface="Google Sans"/>
              </a:rPr>
              <a:t>Acute</a:t>
            </a:r>
            <a:r>
              <a:rPr lang="en-US" b="1" dirty="0">
                <a:latin typeface="Google Sans"/>
              </a:rPr>
              <a:t> </a:t>
            </a:r>
            <a:r>
              <a:rPr lang="en-US" b="1" dirty="0" err="1">
                <a:latin typeface="Google Sans"/>
              </a:rPr>
              <a:t>Pericarditis</a:t>
            </a:r>
            <a:r>
              <a:rPr lang="en-US" dirty="0" err="1">
                <a:latin typeface="Google Sans"/>
              </a:rPr>
              <a:t>Chest</a:t>
            </a:r>
            <a:r>
              <a:rPr lang="en-US" dirty="0">
                <a:latin typeface="Google Sans"/>
              </a:rPr>
              <a:t> pain, ST </a:t>
            </a:r>
            <a:r>
              <a:rPr lang="en-US" dirty="0" err="1">
                <a:latin typeface="Google Sans"/>
              </a:rPr>
              <a:t>elevationPain</a:t>
            </a:r>
            <a:r>
              <a:rPr lang="en-US" dirty="0">
                <a:latin typeface="Google Sans"/>
              </a:rPr>
              <a:t> improves when leaning forward. Diffuse (widespread) ST elevation + PR-segment depression. Normal </a:t>
            </a:r>
            <a:r>
              <a:rPr lang="en-US" dirty="0" err="1">
                <a:latin typeface="Google Sans"/>
              </a:rPr>
              <a:t>troponins.</a:t>
            </a:r>
            <a:r>
              <a:rPr lang="en-US" b="1" dirty="0" err="1">
                <a:latin typeface="Google Sans"/>
              </a:rPr>
              <a:t>GERD</a:t>
            </a:r>
            <a:r>
              <a:rPr lang="en-US" b="1" dirty="0">
                <a:latin typeface="Google Sans"/>
              </a:rPr>
              <a:t> / Esophageal </a:t>
            </a:r>
            <a:r>
              <a:rPr lang="en-US" b="1" dirty="0" err="1">
                <a:latin typeface="Google Sans"/>
              </a:rPr>
              <a:t>Spasm</a:t>
            </a:r>
            <a:r>
              <a:rPr lang="en-US" dirty="0" err="1">
                <a:latin typeface="Google Sans"/>
              </a:rPr>
              <a:t>Retrosternal</a:t>
            </a:r>
            <a:r>
              <a:rPr lang="en-US" dirty="0">
                <a:latin typeface="Google Sans"/>
              </a:rPr>
              <a:t> chest </a:t>
            </a:r>
            <a:r>
              <a:rPr lang="en-US" dirty="0" err="1">
                <a:latin typeface="Google Sans"/>
              </a:rPr>
              <a:t>painLinked</a:t>
            </a:r>
            <a:r>
              <a:rPr lang="en-US" dirty="0">
                <a:latin typeface="Google Sans"/>
              </a:rPr>
              <a:t> to food intake or body position. Normal ECG and troponin levels. Relieved by antacids.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Therapeutic Targets (Pathogenesis-Driven Treatment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DAPT </a:t>
            </a:r>
            <a:r>
              <a:rPr lang="en-US" b="1" dirty="0"/>
              <a:t>(Aspirin + </a:t>
            </a:r>
            <a:r>
              <a:rPr lang="en-US" b="1" dirty="0" err="1"/>
              <a:t>Clopidogrel</a:t>
            </a:r>
            <a:r>
              <a:rPr lang="en-US" b="1" dirty="0"/>
              <a:t>/</a:t>
            </a:r>
            <a:r>
              <a:rPr lang="en-US" b="1" dirty="0" err="1"/>
              <a:t>Ticagrelor</a:t>
            </a:r>
            <a:r>
              <a:rPr lang="en-US" b="1" dirty="0"/>
              <a:t>):</a:t>
            </a:r>
            <a:r>
              <a:rPr lang="en-US" dirty="0"/>
              <a:t> Blocks platelet aggregation to halt thrombus growth.</a:t>
            </a:r>
          </a:p>
          <a:p>
            <a:r>
              <a:rPr lang="en-US" b="1" dirty="0"/>
              <a:t>Anticoagulation (Heparin):</a:t>
            </a:r>
            <a:r>
              <a:rPr lang="en-US" dirty="0"/>
              <a:t> Inhibits the coagulation cascade to prevent fibrin clot stabilization.</a:t>
            </a:r>
          </a:p>
          <a:p>
            <a:r>
              <a:rPr lang="en-US" b="1" dirty="0"/>
              <a:t>Reperfusion (Primary PCI or Thrombolysis):</a:t>
            </a:r>
            <a:r>
              <a:rPr lang="en-US" dirty="0"/>
              <a:t> Restores vessel patency mechanically or chemically to reverse ischemia and salvage myocardium.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Prognosis and </a:t>
            </a:r>
            <a:r>
              <a:rPr lang="en-US" dirty="0" smtClean="0"/>
              <a:t>Complications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Potential </a:t>
            </a:r>
            <a:r>
              <a:rPr lang="en-US" b="1" dirty="0"/>
              <a:t>Acute Complications:</a:t>
            </a:r>
            <a:endParaRPr lang="en-US" dirty="0"/>
          </a:p>
          <a:p>
            <a:pPr lvl="1"/>
            <a:r>
              <a:rPr lang="en-US" b="1" dirty="0"/>
              <a:t>Arrhythmias:</a:t>
            </a:r>
            <a:r>
              <a:rPr lang="en-US" dirty="0"/>
              <a:t> Ventricular tachycardia (VT) or ventricular fibrillation (VF) due to myocardial electrical instability.</a:t>
            </a:r>
          </a:p>
          <a:p>
            <a:pPr lvl="1"/>
            <a:r>
              <a:rPr lang="en-US" b="1" dirty="0"/>
              <a:t>Cardiogenic Shock:</a:t>
            </a:r>
            <a:r>
              <a:rPr lang="en-US" dirty="0"/>
              <a:t> Severe loss of left ventricular pumping capacity (infarct size &gt;40%).</a:t>
            </a:r>
          </a:p>
          <a:p>
            <a:pPr lvl="1"/>
            <a:r>
              <a:rPr lang="en-US" b="1" dirty="0"/>
              <a:t>Mechanical Complications:</a:t>
            </a:r>
            <a:r>
              <a:rPr lang="en-US" dirty="0"/>
              <a:t> Free wall rupture, ventricular </a:t>
            </a:r>
            <a:r>
              <a:rPr lang="en-US" dirty="0" err="1"/>
              <a:t>septal</a:t>
            </a:r>
            <a:r>
              <a:rPr lang="en-US" dirty="0"/>
              <a:t> defect (VSD), or acute mitral regurgitation.</a:t>
            </a:r>
          </a:p>
          <a:p>
            <a:r>
              <a:rPr lang="en-US" b="1" dirty="0"/>
              <a:t>Long-term Outlook:</a:t>
            </a:r>
            <a:r>
              <a:rPr lang="en-US" dirty="0"/>
              <a:t> Depends strictly on the "door-to-balloon" time (speed of coronary reperfusion) and adherence to post-infarct therapy (beta-blockers, ACE inhibitors, statins).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Conclusion</a:t>
            </a:r>
            <a:br>
              <a:rPr lang="en-US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Key </a:t>
            </a:r>
            <a:r>
              <a:rPr lang="en-US" b="1" dirty="0"/>
              <a:t>Takeaway:</a:t>
            </a:r>
            <a:r>
              <a:rPr lang="en-US" dirty="0"/>
              <a:t> Prompt interpretation of pathophysiological processes allows for immediate diagnosis and prevents irreversible myocardial necrosis.</a:t>
            </a:r>
          </a:p>
          <a:p>
            <a:r>
              <a:rPr lang="en-US" b="1" dirty="0"/>
              <a:t>Clinical Rule:</a:t>
            </a:r>
            <a:r>
              <a:rPr lang="en-US" dirty="0"/>
              <a:t> "Time is muscle" — early reperfusion therapy is the gold standard for saving ischemic cardiac tissue.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Література: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827</Words>
  <Application>Microsoft Office PowerPoint</Application>
  <PresentationFormat>Экран (4:3)</PresentationFormat>
  <Paragraphs>57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    Вінницький національний медичний університет ім.М.І.пирогова  кафедра філології</vt:lpstr>
      <vt:lpstr>Learning Objectives</vt:lpstr>
      <vt:lpstr>Clinical Case Presentation (Patient History)</vt:lpstr>
      <vt:lpstr>Physical Examination &amp; Vital Signs</vt:lpstr>
      <vt:lpstr>Pathogenetic Cascade (Mechanism of Development)</vt:lpstr>
      <vt:lpstr>Key Clinical Markers for Diagnosis</vt:lpstr>
      <vt:lpstr>Презентация PowerPoint</vt:lpstr>
      <vt:lpstr>Therapeutic Targets (Pathogenesis-Driven Treatment)</vt:lpstr>
      <vt:lpstr>Prognosis and Complications</vt:lpstr>
      <vt:lpstr>Conclusion </vt:lpstr>
      <vt:lpstr>Література: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User</cp:lastModifiedBy>
  <cp:revision>9</cp:revision>
  <dcterms:created xsi:type="dcterms:W3CDTF">2026-06-25T21:12:49Z</dcterms:created>
  <dcterms:modified xsi:type="dcterms:W3CDTF">2026-06-30T19:04:18Z</dcterms:modified>
</cp:coreProperties>
</file>