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257" r:id="rId3"/>
    <p:sldId id="258" r:id="rId4"/>
    <p:sldId id="259" r:id="rId5"/>
    <p:sldId id="260"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266" r:id="rId37"/>
    <p:sldId id="303" r:id="rId38"/>
    <p:sldId id="304" r:id="rId39"/>
    <p:sldId id="305" r:id="rId40"/>
    <p:sldId id="306" r:id="rId41"/>
    <p:sldId id="307" r:id="rId42"/>
    <p:sldId id="308" r:id="rId43"/>
    <p:sldId id="309" r:id="rId44"/>
    <p:sldId id="310" r:id="rId45"/>
    <p:sldId id="311" r:id="rId46"/>
    <p:sldId id="312" r:id="rId47"/>
    <p:sldId id="313" r:id="rId48"/>
    <p:sldId id="271" r:id="rId49"/>
    <p:sldId id="272" r:id="rId5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84B0EB-5842-40B7-A201-314DCDD655FF}" type="datetimeFigureOut">
              <a:rPr lang="uk-UA" smtClean="0"/>
              <a:t>30.06.2026</a:t>
            </a:fld>
            <a:endParaRPr lang="uk-UA"/>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95C9A4-072A-4381-AC0B-BA73721B5203}" type="slidenum">
              <a:rPr lang="uk-UA" smtClean="0"/>
              <a:t>‹#›</a:t>
            </a:fld>
            <a:endParaRPr lang="uk-U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8395C9A4-072A-4381-AC0B-BA73721B5203}" type="slidenum">
              <a:rPr lang="uk-UA" smtClean="0"/>
              <a:t>43</a:t>
            </a:fld>
            <a:endParaRPr lang="uk-U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613B09F3-9DA0-441F-8A8E-ABC5116151AD}" type="datetimeFigureOut">
              <a:rPr lang="ru-RU" smtClean="0"/>
              <a:pPr/>
              <a:t>30.06.2026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4598194D-C202-4F0A-89ED-E239BA51923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613B09F3-9DA0-441F-8A8E-ABC5116151AD}" type="datetimeFigureOut">
              <a:rPr lang="ru-RU" smtClean="0"/>
              <a:pPr/>
              <a:t>30.06.2026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a:t>Образец текста</a:t>
            </a:r>
          </a:p>
        </p:txBody>
      </p:sp>
      <p:sp>
        <p:nvSpPr>
          <p:cNvPr id="5" name="Дата 4"/>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98194D-C202-4F0A-89ED-E239BA519239}"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98194D-C202-4F0A-89ED-E239BA51923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613B09F3-9DA0-441F-8A8E-ABC5116151AD}" type="datetimeFigureOut">
              <a:rPr lang="ru-RU" smtClean="0"/>
              <a:pPr/>
              <a:t>30.06.2026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598194D-C202-4F0A-89ED-E239BA51923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613B09F3-9DA0-441F-8A8E-ABC5116151AD}" type="datetimeFigureOut">
              <a:rPr lang="ru-RU" smtClean="0"/>
              <a:pPr/>
              <a:t>30.06.2026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598194D-C202-4F0A-89ED-E239BA51923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987824" y="404664"/>
            <a:ext cx="5616624" cy="2463504"/>
          </a:xfrm>
        </p:spPr>
        <p:txBody>
          <a:bodyPr/>
          <a:lstStyle/>
          <a:p>
            <a:pPr algn="ctr"/>
            <a:r>
              <a:rPr lang="uk-UA" dirty="0"/>
              <a:t/>
            </a:r>
            <a:br>
              <a:rPr lang="uk-UA" dirty="0"/>
            </a:br>
            <a:r>
              <a:rPr lang="uk-UA" dirty="0"/>
              <a:t/>
            </a:r>
            <a:br>
              <a:rPr lang="uk-UA" dirty="0"/>
            </a:br>
            <a:r>
              <a:rPr lang="uk-UA" dirty="0"/>
              <a:t/>
            </a:r>
            <a:br>
              <a:rPr lang="uk-UA" dirty="0"/>
            </a:br>
            <a:r>
              <a:rPr lang="uk-UA" dirty="0"/>
              <a:t/>
            </a:r>
            <a:br>
              <a:rPr lang="uk-UA" dirty="0"/>
            </a:br>
            <a:r>
              <a:rPr lang="uk-UA" sz="2000" noProof="1" smtClean="0">
                <a:latin typeface="Arial Narrow" pitchFamily="34" charset="0"/>
              </a:rPr>
              <a:t>Вінницький національний медичний </a:t>
            </a:r>
            <a:r>
              <a:rPr lang="uk-UA" sz="2000" noProof="1" smtClean="0">
                <a:latin typeface="Arial Narrow" pitchFamily="34" charset="0"/>
              </a:rPr>
              <a:t>університет </a:t>
            </a:r>
            <a:r>
              <a:rPr lang="uk-UA" sz="2000" noProof="1" smtClean="0">
                <a:latin typeface="Arial Narrow" pitchFamily="34" charset="0"/>
              </a:rPr>
              <a:t>ім.М.І.пирогова</a:t>
            </a:r>
            <a:r>
              <a:rPr lang="uk-UA" sz="2000" noProof="1" smtClean="0">
                <a:latin typeface="Arial Narrow" pitchFamily="34" charset="0"/>
              </a:rPr>
              <a:t/>
            </a:r>
            <a:br>
              <a:rPr lang="uk-UA" sz="2000" noProof="1" smtClean="0">
                <a:latin typeface="Arial Narrow" pitchFamily="34" charset="0"/>
              </a:rPr>
            </a:br>
            <a:r>
              <a:rPr lang="uk-UA" sz="2000" noProof="1" smtClean="0">
                <a:latin typeface="Arial Narrow" pitchFamily="34" charset="0"/>
              </a:rPr>
              <a:t/>
            </a:r>
            <a:br>
              <a:rPr lang="uk-UA" sz="2000" noProof="1" smtClean="0">
                <a:latin typeface="Arial Narrow" pitchFamily="34" charset="0"/>
              </a:rPr>
            </a:br>
            <a:r>
              <a:rPr lang="uk-UA" sz="2000" noProof="1" smtClean="0">
                <a:latin typeface="Arial Narrow" pitchFamily="34" charset="0"/>
              </a:rPr>
              <a:t>кафедра </a:t>
            </a:r>
            <a:r>
              <a:rPr lang="uk-UA" sz="2000" noProof="1" smtClean="0">
                <a:latin typeface="Arial Narrow" pitchFamily="34" charset="0"/>
              </a:rPr>
              <a:t>філології</a:t>
            </a:r>
            <a:r>
              <a:rPr lang="uk-UA" sz="2000" noProof="1" smtClean="0">
                <a:latin typeface="Arial Narrow" pitchFamily="34" charset="0"/>
              </a:rPr>
              <a:t/>
            </a:r>
            <a:br>
              <a:rPr lang="uk-UA" sz="2000" noProof="1" smtClean="0">
                <a:latin typeface="Arial Narrow" pitchFamily="34" charset="0"/>
              </a:rPr>
            </a:br>
            <a:r>
              <a:rPr lang="uk-UA" sz="2000" noProof="1" smtClean="0">
                <a:latin typeface="Arial Narrow" pitchFamily="34" charset="0"/>
              </a:rPr>
              <a:t>ДИСЦИПЛІНА “ АНЛІЙСЬКА МОВА </a:t>
            </a:r>
            <a:r>
              <a:rPr lang="uk-UA" sz="2000" noProof="1" smtClean="0">
                <a:latin typeface="Arial Narrow" pitchFamily="34" charset="0"/>
              </a:rPr>
              <a:t>”</a:t>
            </a:r>
            <a:r>
              <a:rPr lang="uk-UA" sz="2000" noProof="1" smtClean="0">
                <a:latin typeface="Arial Narrow" pitchFamily="34" charset="0"/>
              </a:rPr>
              <a:t/>
            </a:r>
            <a:br>
              <a:rPr lang="uk-UA" sz="2000" noProof="1" smtClean="0">
                <a:latin typeface="Arial Narrow" pitchFamily="34" charset="0"/>
              </a:rPr>
            </a:br>
            <a:r>
              <a:rPr lang="uk-UA" sz="2000" noProof="1" smtClean="0">
                <a:latin typeface="Arial Narrow" pitchFamily="34" charset="0"/>
              </a:rPr>
              <a:t>СПЕЦІАЛЬНІСТЬ </a:t>
            </a:r>
            <a:r>
              <a:rPr lang="uk-UA" sz="2000" noProof="1" smtClean="0">
                <a:latin typeface="Arial Narrow" pitchFamily="34" charset="0"/>
              </a:rPr>
              <a:t>і2 </a:t>
            </a:r>
            <a:r>
              <a:rPr lang="uk-UA" sz="2000" noProof="1" smtClean="0">
                <a:latin typeface="Arial Narrow" pitchFamily="34" charset="0"/>
              </a:rPr>
              <a:t>“мЕДИЦИНА”</a:t>
            </a:r>
            <a:endParaRPr lang="uk-UA" sz="2000" noProof="1">
              <a:latin typeface="Arial Narrow" pitchFamily="34" charset="0"/>
            </a:endParaRPr>
          </a:p>
        </p:txBody>
      </p:sp>
      <p:sp>
        <p:nvSpPr>
          <p:cNvPr id="3" name="Подзаголовок 2"/>
          <p:cNvSpPr>
            <a:spLocks noGrp="1"/>
          </p:cNvSpPr>
          <p:nvPr>
            <p:ph type="subTitle" idx="1"/>
          </p:nvPr>
        </p:nvSpPr>
        <p:spPr>
          <a:xfrm>
            <a:off x="3354442" y="3539864"/>
            <a:ext cx="5114778" cy="2697448"/>
          </a:xfrm>
        </p:spPr>
        <p:txBody>
          <a:bodyPr>
            <a:noAutofit/>
          </a:bodyPr>
          <a:lstStyle/>
          <a:p>
            <a:pPr algn="ctr"/>
            <a:r>
              <a:rPr lang="uk-UA" sz="2800" dirty="0">
                <a:latin typeface="Bahnschrift Light" panose="020B0502040204020203" pitchFamily="34" charset="0"/>
              </a:rPr>
              <a:t>Тема лекції</a:t>
            </a:r>
            <a:r>
              <a:rPr lang="en-US" sz="2800" dirty="0">
                <a:latin typeface="Bahnschrift Light" panose="020B0502040204020203" pitchFamily="34" charset="0"/>
              </a:rPr>
              <a:t> </a:t>
            </a:r>
            <a:r>
              <a:rPr lang="ru-RU" sz="2800" dirty="0">
                <a:latin typeface="Bahnschrift Light" panose="020B0502040204020203" pitchFamily="34" charset="0"/>
              </a:rPr>
              <a:t>№</a:t>
            </a:r>
            <a:r>
              <a:rPr lang="en-US" sz="2800" dirty="0">
                <a:latin typeface="Bahnschrift Light" panose="020B0502040204020203" pitchFamily="34" charset="0"/>
              </a:rPr>
              <a:t>4</a:t>
            </a:r>
            <a:r>
              <a:rPr lang="uk-UA" sz="2800" dirty="0">
                <a:latin typeface="Bahnschrift Light" panose="020B0502040204020203" pitchFamily="34" charset="0"/>
              </a:rPr>
              <a:t>:</a:t>
            </a:r>
            <a:r>
              <a:rPr lang="en-US" sz="2800" dirty="0">
                <a:latin typeface="Bahnschrift Light" panose="020B0502040204020203" pitchFamily="34" charset="0"/>
              </a:rPr>
              <a:t> </a:t>
            </a:r>
          </a:p>
          <a:p>
            <a:pPr algn="ctr"/>
            <a:r>
              <a:rPr lang="ru-RU" sz="3600" b="1" dirty="0" smtClean="0"/>
              <a:t>GRAMMAR FOR COMMUNICATION: TENSES AND NARRATION.</a:t>
            </a:r>
            <a:endParaRPr lang="uk-UA" sz="3600" dirty="0">
              <a:latin typeface="Bahnschrift Light" panose="020B0502040204020203" pitchFamily="34" charset="0"/>
            </a:endParaRPr>
          </a:p>
          <a:p>
            <a:r>
              <a:rPr lang="uk-UA" sz="2800" dirty="0">
                <a:latin typeface="Bahnschrift Light" panose="020B0502040204020203" pitchFamily="34" charset="0"/>
              </a:rPr>
              <a:t> </a:t>
            </a:r>
          </a:p>
          <a:p>
            <a:endParaRPr lang="ru-RU" sz="2800" dirty="0">
              <a:latin typeface="Bahnschrift Light"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Learning Objectives</a:t>
            </a:r>
            <a:endParaRPr lang="ru-RU" dirty="0"/>
          </a:p>
        </p:txBody>
      </p:sp>
      <p:sp>
        <p:nvSpPr>
          <p:cNvPr id="3" name="Содержимое 2"/>
          <p:cNvSpPr>
            <a:spLocks noGrp="1"/>
          </p:cNvSpPr>
          <p:nvPr>
            <p:ph idx="1"/>
          </p:nvPr>
        </p:nvSpPr>
        <p:spPr>
          <a:xfrm>
            <a:off x="457200" y="1691640"/>
            <a:ext cx="7239000" cy="4846320"/>
          </a:xfrm>
        </p:spPr>
        <p:txBody>
          <a:bodyPr>
            <a:normAutofit fontScale="77500" lnSpcReduction="20000"/>
          </a:bodyPr>
          <a:lstStyle/>
          <a:p>
            <a:pPr>
              <a:buNone/>
            </a:pPr>
            <a:r>
              <a:rPr lang="en-GB" dirty="0" smtClean="0"/>
              <a:t>By the end of this lecture, PhD students will be able to:</a:t>
            </a:r>
            <a:endParaRPr lang="uk-UA" dirty="0" smtClean="0"/>
          </a:p>
          <a:p>
            <a:pPr lvl="0"/>
            <a:r>
              <a:rPr lang="en-GB" dirty="0" smtClean="0"/>
              <a:t>explain the role of grammar in effective academic and professional communication; </a:t>
            </a:r>
            <a:endParaRPr lang="uk-UA" dirty="0" smtClean="0"/>
          </a:p>
          <a:p>
            <a:pPr lvl="0"/>
            <a:r>
              <a:rPr lang="en-GB" dirty="0" smtClean="0"/>
              <a:t>distinguish between the communicative functions of English tense forms; </a:t>
            </a:r>
            <a:endParaRPr lang="uk-UA" dirty="0" smtClean="0"/>
          </a:p>
          <a:p>
            <a:pPr lvl="0"/>
            <a:r>
              <a:rPr lang="en-GB" dirty="0" smtClean="0"/>
              <a:t>use present, past, and future tenses accurately in academic speaking and writing; </a:t>
            </a:r>
            <a:endParaRPr lang="uk-UA" dirty="0" smtClean="0"/>
          </a:p>
          <a:p>
            <a:pPr lvl="0"/>
            <a:r>
              <a:rPr lang="en-GB" dirty="0" smtClean="0"/>
              <a:t>apply narrative tenses to describe research processes, professional experiences, and scientific events; </a:t>
            </a:r>
            <a:endParaRPr lang="uk-UA" dirty="0" smtClean="0"/>
          </a:p>
          <a:p>
            <a:pPr lvl="0"/>
            <a:r>
              <a:rPr lang="en-GB" dirty="0" smtClean="0"/>
              <a:t>use sequence of tenses and reported speech appropriately in academic discourse; </a:t>
            </a:r>
            <a:endParaRPr lang="uk-UA" dirty="0" smtClean="0"/>
          </a:p>
          <a:p>
            <a:pPr lvl="0"/>
            <a:r>
              <a:rPr lang="en-GB" dirty="0" smtClean="0"/>
              <a:t>identify and correct common grammatical errors in professional communication; </a:t>
            </a:r>
            <a:endParaRPr lang="uk-UA" dirty="0" smtClean="0"/>
          </a:p>
          <a:p>
            <a:r>
              <a:rPr lang="en-GB" dirty="0" smtClean="0"/>
              <a:t>demonstrate grammatical accuracy and fluency in oral presentations, research reports, and workplace interactions.</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920880" cy="1524784"/>
          </a:xfrm>
        </p:spPr>
        <p:txBody>
          <a:bodyPr>
            <a:normAutofit fontScale="90000"/>
          </a:bodyPr>
          <a:lstStyle/>
          <a:p>
            <a:pPr algn="ctr"/>
            <a:r>
              <a:rPr lang="en-GB" dirty="0" smtClean="0"/>
              <a:t>Why </a:t>
            </a:r>
            <a:r>
              <a:rPr lang="en-GB" dirty="0" smtClean="0"/>
              <a:t>Does Grammar Matter in Professional Communication?</a:t>
            </a:r>
            <a:r>
              <a:rPr lang="uk-UA" dirty="0" smtClean="0"/>
              <a:t/>
            </a:r>
            <a:br>
              <a:rPr lang="uk-UA" dirty="0" smtClean="0"/>
            </a:br>
            <a:endParaRPr lang="ru-RU" dirty="0"/>
          </a:p>
        </p:txBody>
      </p:sp>
      <p:sp>
        <p:nvSpPr>
          <p:cNvPr id="3" name="Содержимое 2"/>
          <p:cNvSpPr>
            <a:spLocks noGrp="1"/>
          </p:cNvSpPr>
          <p:nvPr>
            <p:ph idx="1"/>
          </p:nvPr>
        </p:nvSpPr>
        <p:spPr>
          <a:xfrm>
            <a:off x="0" y="1609416"/>
            <a:ext cx="8028384" cy="5059944"/>
          </a:xfrm>
        </p:spPr>
        <p:txBody>
          <a:bodyPr>
            <a:noAutofit/>
          </a:bodyPr>
          <a:lstStyle/>
          <a:p>
            <a:pPr algn="just">
              <a:buNone/>
            </a:pPr>
            <a:r>
              <a:rPr lang="uk-UA" sz="1800" dirty="0" smtClean="0"/>
              <a:t>         </a:t>
            </a:r>
            <a:r>
              <a:rPr lang="en-GB" sz="1800" dirty="0" smtClean="0"/>
              <a:t>Grammar </a:t>
            </a:r>
            <a:r>
              <a:rPr lang="en-GB" sz="1800" dirty="0" smtClean="0"/>
              <a:t>is often perceived as a set of rules governing language </a:t>
            </a:r>
            <a:r>
              <a:rPr lang="en-GB" sz="1800" dirty="0" smtClean="0"/>
              <a:t>structure.</a:t>
            </a:r>
            <a:r>
              <a:rPr lang="uk-UA" sz="1800" dirty="0" smtClean="0"/>
              <a:t> </a:t>
            </a:r>
            <a:r>
              <a:rPr lang="en-GB" sz="1800" dirty="0" smtClean="0"/>
              <a:t>However</a:t>
            </a:r>
            <a:r>
              <a:rPr lang="en-GB" sz="1800" dirty="0" smtClean="0"/>
              <a:t>, in professional and academic contexts, grammar serves a much broader purpose. It enables speakers and writers to communicate ideas accurately, logically, and </a:t>
            </a:r>
            <a:r>
              <a:rPr lang="en-GB" sz="1800" dirty="0" smtClean="0"/>
              <a:t>effectively.</a:t>
            </a:r>
            <a:r>
              <a:rPr lang="uk-UA" sz="1800" dirty="0" smtClean="0"/>
              <a:t> </a:t>
            </a:r>
            <a:r>
              <a:rPr lang="en-GB" sz="1800" dirty="0" smtClean="0"/>
              <a:t>Grammatical </a:t>
            </a:r>
            <a:r>
              <a:rPr lang="en-GB" sz="1800" dirty="0" smtClean="0"/>
              <a:t>competence supports not only linguistic correctness but also credibility, precision, and coherence</a:t>
            </a:r>
            <a:r>
              <a:rPr lang="en-GB" sz="1800" dirty="0" smtClean="0"/>
              <a:t>.</a:t>
            </a:r>
            <a:endParaRPr lang="uk-UA" sz="1800" dirty="0" smtClean="0"/>
          </a:p>
          <a:p>
            <a:pPr>
              <a:buNone/>
            </a:pPr>
            <a:r>
              <a:rPr lang="uk-UA" sz="1800" dirty="0" smtClean="0"/>
              <a:t>          </a:t>
            </a:r>
            <a:r>
              <a:rPr lang="en-GB" sz="1800" dirty="0" smtClean="0"/>
              <a:t>For </a:t>
            </a:r>
            <a:r>
              <a:rPr lang="en-GB" sz="1800" dirty="0" smtClean="0"/>
              <a:t>PhD students and early-career researchers, grammar plays a critical role in:</a:t>
            </a:r>
            <a:endParaRPr lang="uk-UA" sz="1800" dirty="0" smtClean="0"/>
          </a:p>
          <a:p>
            <a:pPr lvl="0"/>
            <a:r>
              <a:rPr lang="en-GB" sz="1800" dirty="0" smtClean="0"/>
              <a:t>writing research papers and dissertations; </a:t>
            </a:r>
            <a:endParaRPr lang="uk-UA" sz="1800" dirty="0" smtClean="0"/>
          </a:p>
          <a:p>
            <a:pPr lvl="0"/>
            <a:r>
              <a:rPr lang="en-GB" sz="1800" dirty="0" smtClean="0"/>
              <a:t>presenting findings at international conferences; </a:t>
            </a:r>
            <a:endParaRPr lang="uk-UA" sz="1800" dirty="0" smtClean="0"/>
          </a:p>
          <a:p>
            <a:pPr lvl="0"/>
            <a:r>
              <a:rPr lang="en-GB" sz="1800" dirty="0" smtClean="0"/>
              <a:t>participating in scientific discussions; </a:t>
            </a:r>
            <a:endParaRPr lang="uk-UA" sz="1800" dirty="0" smtClean="0"/>
          </a:p>
          <a:p>
            <a:pPr lvl="0"/>
            <a:r>
              <a:rPr lang="en-GB" sz="1800" dirty="0" smtClean="0"/>
              <a:t>communicating with supervisors and research teams; </a:t>
            </a:r>
            <a:endParaRPr lang="uk-UA" sz="1800" dirty="0" smtClean="0"/>
          </a:p>
          <a:p>
            <a:pPr lvl="0"/>
            <a:r>
              <a:rPr lang="en-GB" sz="1800" dirty="0" smtClean="0"/>
              <a:t>preparing grant proposals and project reports; </a:t>
            </a:r>
            <a:endParaRPr lang="uk-UA" sz="1800" dirty="0" smtClean="0"/>
          </a:p>
          <a:p>
            <a:pPr lvl="0"/>
            <a:r>
              <a:rPr lang="en-GB" sz="1800" dirty="0" smtClean="0"/>
              <a:t>publishing in international peer-reviewed journals. </a:t>
            </a:r>
            <a:endParaRPr lang="uk-UA" sz="1800" dirty="0" smtClean="0"/>
          </a:p>
          <a:p>
            <a:endParaRPr lang="ru-RU" sz="1800" dirty="0">
              <a:latin typeface="Bahnschrift Light"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20040"/>
            <a:ext cx="8028384" cy="1143000"/>
          </a:xfrm>
        </p:spPr>
        <p:txBody>
          <a:bodyPr>
            <a:normAutofit fontScale="90000"/>
          </a:bodyPr>
          <a:lstStyle/>
          <a:p>
            <a:pPr algn="ctr"/>
            <a:r>
              <a:rPr lang="en-GB" dirty="0" smtClean="0"/>
              <a:t>What Is Grammatical Competence?</a:t>
            </a:r>
            <a:r>
              <a:rPr lang="uk-UA" dirty="0" smtClean="0"/>
              <a:t/>
            </a:r>
            <a:br>
              <a:rPr lang="uk-UA" dirty="0" smtClean="0"/>
            </a:br>
            <a:endParaRPr lang="ru-RU" dirty="0"/>
          </a:p>
        </p:txBody>
      </p:sp>
      <p:sp>
        <p:nvSpPr>
          <p:cNvPr id="3" name="Содержимое 2"/>
          <p:cNvSpPr>
            <a:spLocks noGrp="1"/>
          </p:cNvSpPr>
          <p:nvPr>
            <p:ph idx="1"/>
          </p:nvPr>
        </p:nvSpPr>
        <p:spPr>
          <a:xfrm>
            <a:off x="251520" y="1340768"/>
            <a:ext cx="7704856" cy="5114968"/>
          </a:xfrm>
        </p:spPr>
        <p:txBody>
          <a:bodyPr>
            <a:normAutofit fontScale="70000" lnSpcReduction="20000"/>
          </a:bodyPr>
          <a:lstStyle/>
          <a:p>
            <a:pPr>
              <a:buNone/>
            </a:pPr>
            <a:r>
              <a:rPr lang="en-GB" dirty="0" smtClean="0"/>
              <a:t>Grammatical competence refers to the ability to use the grammatical system of a language accurately and appropriately in different communicative situations.</a:t>
            </a:r>
            <a:endParaRPr lang="uk-UA" dirty="0" smtClean="0"/>
          </a:p>
          <a:p>
            <a:pPr>
              <a:buNone/>
            </a:pPr>
            <a:r>
              <a:rPr lang="en-GB" dirty="0" smtClean="0"/>
              <a:t>According to communicative language teaching, grammatical competence includes knowledge of:</a:t>
            </a:r>
            <a:endParaRPr lang="uk-UA" dirty="0" smtClean="0"/>
          </a:p>
          <a:p>
            <a:pPr lvl="0"/>
            <a:r>
              <a:rPr lang="en-GB" dirty="0" smtClean="0"/>
              <a:t>sentence structure; </a:t>
            </a:r>
            <a:endParaRPr lang="uk-UA" dirty="0" smtClean="0"/>
          </a:p>
          <a:p>
            <a:pPr lvl="0"/>
            <a:r>
              <a:rPr lang="en-GB" dirty="0" smtClean="0"/>
              <a:t>verb tenses; </a:t>
            </a:r>
            <a:endParaRPr lang="uk-UA" dirty="0" smtClean="0"/>
          </a:p>
          <a:p>
            <a:pPr lvl="0"/>
            <a:r>
              <a:rPr lang="en-GB" dirty="0" smtClean="0"/>
              <a:t>aspect; </a:t>
            </a:r>
            <a:endParaRPr lang="uk-UA" dirty="0" smtClean="0"/>
          </a:p>
          <a:p>
            <a:pPr lvl="0"/>
            <a:r>
              <a:rPr lang="en-GB" dirty="0" smtClean="0"/>
              <a:t>modality; </a:t>
            </a:r>
            <a:endParaRPr lang="uk-UA" dirty="0" smtClean="0"/>
          </a:p>
          <a:p>
            <a:pPr lvl="0"/>
            <a:r>
              <a:rPr lang="en-GB" dirty="0" smtClean="0"/>
              <a:t>agreement; </a:t>
            </a:r>
            <a:endParaRPr lang="uk-UA" dirty="0" smtClean="0"/>
          </a:p>
          <a:p>
            <a:pPr lvl="0"/>
            <a:r>
              <a:rPr lang="en-GB" dirty="0" smtClean="0"/>
              <a:t>word order; </a:t>
            </a:r>
            <a:endParaRPr lang="uk-UA" dirty="0" smtClean="0"/>
          </a:p>
          <a:p>
            <a:pPr lvl="0"/>
            <a:r>
              <a:rPr lang="en-GB" dirty="0" smtClean="0"/>
              <a:t>articles; </a:t>
            </a:r>
            <a:endParaRPr lang="uk-UA" dirty="0" smtClean="0"/>
          </a:p>
          <a:p>
            <a:pPr lvl="0"/>
            <a:r>
              <a:rPr lang="en-GB" dirty="0" smtClean="0"/>
              <a:t>prepositions; </a:t>
            </a:r>
            <a:endParaRPr lang="uk-UA" dirty="0" smtClean="0"/>
          </a:p>
          <a:p>
            <a:pPr lvl="0"/>
            <a:r>
              <a:rPr lang="en-GB" dirty="0" smtClean="0"/>
              <a:t>connectors; </a:t>
            </a:r>
            <a:endParaRPr lang="uk-UA" dirty="0" smtClean="0"/>
          </a:p>
          <a:p>
            <a:pPr lvl="0"/>
            <a:r>
              <a:rPr lang="en-GB" dirty="0" smtClean="0"/>
              <a:t>punctuation</a:t>
            </a:r>
            <a:r>
              <a:rPr lang="en-GB" dirty="0" smtClean="0"/>
              <a:t>.</a:t>
            </a:r>
            <a:endParaRPr lang="uk-UA" dirty="0" smtClean="0"/>
          </a:p>
          <a:p>
            <a:pPr lvl="0">
              <a:buNone/>
            </a:pPr>
            <a:r>
              <a:rPr lang="en-GB" dirty="0" smtClean="0"/>
              <a:t> </a:t>
            </a:r>
            <a:endParaRPr lang="uk-UA" dirty="0" smtClean="0"/>
          </a:p>
          <a:p>
            <a:pPr>
              <a:buNone/>
            </a:pPr>
            <a:r>
              <a:rPr lang="en-GB" dirty="0" smtClean="0"/>
              <a:t>However, grammatical competence also involves knowing </a:t>
            </a:r>
            <a:r>
              <a:rPr lang="en-GB" b="1" dirty="0" smtClean="0"/>
              <a:t>when</a:t>
            </a:r>
            <a:r>
              <a:rPr lang="en-GB" dirty="0" smtClean="0"/>
              <a:t> and </a:t>
            </a:r>
            <a:r>
              <a:rPr lang="en-GB" b="1" dirty="0" smtClean="0"/>
              <a:t>why</a:t>
            </a:r>
            <a:r>
              <a:rPr lang="en-GB" dirty="0" smtClean="0"/>
              <a:t> particular structures should be used.</a:t>
            </a:r>
            <a:endParaRPr lang="uk-UA"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4624"/>
            <a:ext cx="7228656" cy="1800200"/>
          </a:xfrm>
        </p:spPr>
        <p:txBody>
          <a:bodyPr>
            <a:normAutofit/>
          </a:bodyPr>
          <a:lstStyle/>
          <a:p>
            <a:pPr algn="ctr"/>
            <a:r>
              <a:rPr lang="en-GB" dirty="0" smtClean="0"/>
              <a:t>For example, compare the following sentences:</a:t>
            </a:r>
            <a:r>
              <a:rPr lang="uk-UA" dirty="0" smtClean="0"/>
              <a:t/>
            </a:r>
            <a:br>
              <a:rPr lang="uk-UA" dirty="0" smtClean="0"/>
            </a:br>
            <a:endParaRPr lang="ru-RU" dirty="0"/>
          </a:p>
        </p:txBody>
      </p:sp>
      <p:sp>
        <p:nvSpPr>
          <p:cNvPr id="3" name="Содержимое 2"/>
          <p:cNvSpPr>
            <a:spLocks noGrp="1"/>
          </p:cNvSpPr>
          <p:nvPr>
            <p:ph idx="1"/>
          </p:nvPr>
        </p:nvSpPr>
        <p:spPr>
          <a:xfrm>
            <a:off x="0" y="1412776"/>
            <a:ext cx="8172400" cy="5040560"/>
          </a:xfrm>
        </p:spPr>
        <p:txBody>
          <a:bodyPr>
            <a:normAutofit/>
          </a:bodyPr>
          <a:lstStyle/>
          <a:p>
            <a:pPr>
              <a:buNone/>
            </a:pPr>
            <a:r>
              <a:rPr lang="uk-UA" dirty="0" smtClean="0">
                <a:latin typeface="Bahnschrift Light" panose="020B0502040204020203" pitchFamily="34" charset="0"/>
              </a:rPr>
              <a:t>         </a:t>
            </a:r>
            <a:r>
              <a:rPr lang="en-US" dirty="0" smtClean="0">
                <a:latin typeface="Bahnschrift Light" panose="020B0502040204020203" pitchFamily="34" charset="0"/>
              </a:rPr>
              <a:t>The</a:t>
            </a:r>
            <a:r>
              <a:rPr lang="en-GB" i="1" dirty="0" smtClean="0"/>
              <a:t>Researchers investigate the relationship between sleep and cognitive performance.</a:t>
            </a:r>
            <a:endParaRPr lang="uk-UA" dirty="0" smtClean="0"/>
          </a:p>
          <a:p>
            <a:pPr>
              <a:buNone/>
            </a:pPr>
            <a:r>
              <a:rPr lang="uk-UA" dirty="0" smtClean="0"/>
              <a:t>        </a:t>
            </a:r>
            <a:r>
              <a:rPr lang="en-GB" dirty="0" smtClean="0"/>
              <a:t>This </a:t>
            </a:r>
            <a:r>
              <a:rPr lang="en-GB" dirty="0" smtClean="0"/>
              <a:t>sentence uses the </a:t>
            </a:r>
            <a:r>
              <a:rPr lang="en-GB" b="1" dirty="0" smtClean="0"/>
              <a:t>Present Simple</a:t>
            </a:r>
            <a:r>
              <a:rPr lang="en-GB" dirty="0" smtClean="0"/>
              <a:t> because it describes the purpose of a study.</a:t>
            </a:r>
            <a:endParaRPr lang="uk-UA" dirty="0" smtClean="0"/>
          </a:p>
          <a:p>
            <a:pPr>
              <a:buNone/>
            </a:pPr>
            <a:r>
              <a:rPr lang="uk-UA" i="1" dirty="0" smtClean="0"/>
              <a:t>         </a:t>
            </a:r>
            <a:r>
              <a:rPr lang="en-GB" i="1" dirty="0" smtClean="0"/>
              <a:t>Researchers </a:t>
            </a:r>
            <a:r>
              <a:rPr lang="en-GB" i="1" dirty="0" smtClean="0"/>
              <a:t>investigated the relationship between sleep and cognitive performance.</a:t>
            </a:r>
            <a:endParaRPr lang="uk-UA" dirty="0" smtClean="0"/>
          </a:p>
          <a:p>
            <a:pPr>
              <a:buNone/>
            </a:pPr>
            <a:r>
              <a:rPr lang="uk-UA" dirty="0" smtClean="0"/>
              <a:t>         </a:t>
            </a:r>
            <a:r>
              <a:rPr lang="en-GB" dirty="0" smtClean="0"/>
              <a:t>This </a:t>
            </a:r>
            <a:r>
              <a:rPr lang="en-GB" dirty="0" smtClean="0"/>
              <a:t>sentence describes a completed study and therefore requires the </a:t>
            </a:r>
            <a:r>
              <a:rPr lang="en-GB" b="1" dirty="0" smtClean="0"/>
              <a:t>Past Simple</a:t>
            </a:r>
            <a:r>
              <a:rPr lang="en-GB" dirty="0" smtClean="0"/>
              <a:t>.</a:t>
            </a:r>
            <a:endParaRPr lang="uk-UA" dirty="0" smtClean="0"/>
          </a:p>
          <a:p>
            <a:pPr>
              <a:buNone/>
            </a:pPr>
            <a:r>
              <a:rPr lang="uk-UA" dirty="0" smtClean="0"/>
              <a:t>         </a:t>
            </a:r>
            <a:r>
              <a:rPr lang="en-GB" dirty="0" smtClean="0"/>
              <a:t>The </a:t>
            </a:r>
            <a:r>
              <a:rPr lang="en-GB" dirty="0" smtClean="0"/>
              <a:t>grammatical choice changes the communicative meaning.</a:t>
            </a:r>
            <a:endParaRPr lang="uk-UA" dirty="0" smtClean="0"/>
          </a:p>
          <a:p>
            <a:pPr marL="0" indent="0">
              <a:buNone/>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560840" cy="1452776"/>
          </a:xfrm>
        </p:spPr>
        <p:txBody>
          <a:bodyPr>
            <a:normAutofit fontScale="90000"/>
          </a:bodyPr>
          <a:lstStyle/>
          <a:p>
            <a:pPr algn="ctr"/>
            <a:r>
              <a:rPr lang="en-GB" dirty="0" smtClean="0"/>
              <a:t>Grammar for Effective Communication</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70000" lnSpcReduction="20000"/>
          </a:bodyPr>
          <a:lstStyle/>
          <a:p>
            <a:pPr>
              <a:buNone/>
            </a:pPr>
            <a:r>
              <a:rPr lang="en-GB" dirty="0" smtClean="0"/>
              <a:t>Modern linguists emphasize that grammar should be viewed as a resource for communication rather than merely a collection of rules</a:t>
            </a:r>
            <a:r>
              <a:rPr lang="en-GB" dirty="0" smtClean="0"/>
              <a:t>.</a:t>
            </a:r>
            <a:endParaRPr lang="uk-UA" dirty="0" smtClean="0"/>
          </a:p>
          <a:p>
            <a:pPr>
              <a:buNone/>
            </a:pPr>
            <a:endParaRPr lang="uk-UA" dirty="0" smtClean="0"/>
          </a:p>
          <a:p>
            <a:pPr>
              <a:buNone/>
            </a:pPr>
            <a:r>
              <a:rPr lang="en-GB" dirty="0" smtClean="0"/>
              <a:t>Effective communication depends on the ability to express:</a:t>
            </a:r>
            <a:endParaRPr lang="uk-UA" dirty="0" smtClean="0"/>
          </a:p>
          <a:p>
            <a:pPr lvl="0"/>
            <a:r>
              <a:rPr lang="en-GB" dirty="0" smtClean="0"/>
              <a:t>facts; </a:t>
            </a:r>
            <a:endParaRPr lang="uk-UA" dirty="0" smtClean="0"/>
          </a:p>
          <a:p>
            <a:pPr lvl="0"/>
            <a:r>
              <a:rPr lang="en-GB" dirty="0" smtClean="0"/>
              <a:t>opinions; </a:t>
            </a:r>
            <a:endParaRPr lang="uk-UA" dirty="0" smtClean="0"/>
          </a:p>
          <a:p>
            <a:pPr lvl="0"/>
            <a:r>
              <a:rPr lang="en-GB" dirty="0" smtClean="0"/>
              <a:t>hypotheses; </a:t>
            </a:r>
            <a:endParaRPr lang="uk-UA" dirty="0" smtClean="0"/>
          </a:p>
          <a:p>
            <a:pPr lvl="0"/>
            <a:r>
              <a:rPr lang="en-GB" dirty="0" smtClean="0"/>
              <a:t>completed actions; </a:t>
            </a:r>
            <a:endParaRPr lang="uk-UA" dirty="0" smtClean="0"/>
          </a:p>
          <a:p>
            <a:pPr lvl="0"/>
            <a:r>
              <a:rPr lang="en-GB" dirty="0" smtClean="0"/>
              <a:t>ongoing processes; </a:t>
            </a:r>
            <a:endParaRPr lang="uk-UA" dirty="0" smtClean="0"/>
          </a:p>
          <a:p>
            <a:pPr lvl="0"/>
            <a:r>
              <a:rPr lang="en-GB" dirty="0" smtClean="0"/>
              <a:t>future intentions; </a:t>
            </a:r>
            <a:endParaRPr lang="uk-UA" dirty="0" smtClean="0"/>
          </a:p>
          <a:p>
            <a:pPr lvl="0"/>
            <a:r>
              <a:rPr lang="en-GB" dirty="0" smtClean="0"/>
              <a:t>cause-and-effect relationships; </a:t>
            </a:r>
            <a:endParaRPr lang="uk-UA" dirty="0" smtClean="0"/>
          </a:p>
          <a:p>
            <a:pPr lvl="0"/>
            <a:r>
              <a:rPr lang="en-GB" dirty="0" smtClean="0"/>
              <a:t>chronological sequences. </a:t>
            </a:r>
            <a:endParaRPr lang="uk-UA" dirty="0" smtClean="0"/>
          </a:p>
          <a:p>
            <a:pPr lvl="0"/>
            <a:endParaRPr lang="uk-UA" dirty="0" smtClean="0"/>
          </a:p>
          <a:p>
            <a:pPr>
              <a:buNone/>
            </a:pPr>
            <a:r>
              <a:rPr lang="en-GB" dirty="0" smtClean="0"/>
              <a:t>Grammatical choices influence how information is interpreted by the audience.</a:t>
            </a:r>
            <a:endParaRPr lang="uk-UA" dirty="0" smtClean="0"/>
          </a:p>
          <a:p>
            <a:endParaRPr lang="uk-U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For example:</a:t>
            </a:r>
            <a:r>
              <a:rPr lang="uk-UA" dirty="0" smtClean="0"/>
              <a:t/>
            </a:r>
            <a:br>
              <a:rPr lang="uk-UA" dirty="0" smtClean="0"/>
            </a:br>
            <a:endParaRPr lang="uk-UA" dirty="0"/>
          </a:p>
        </p:txBody>
      </p:sp>
      <p:sp>
        <p:nvSpPr>
          <p:cNvPr id="3" name="Содержимое 2"/>
          <p:cNvSpPr>
            <a:spLocks noGrp="1"/>
          </p:cNvSpPr>
          <p:nvPr>
            <p:ph idx="1"/>
          </p:nvPr>
        </p:nvSpPr>
        <p:spPr>
          <a:xfrm>
            <a:off x="467544" y="1340768"/>
            <a:ext cx="7239000" cy="4846320"/>
          </a:xfrm>
        </p:spPr>
        <p:txBody>
          <a:bodyPr>
            <a:normAutofit fontScale="92500" lnSpcReduction="10000"/>
          </a:bodyPr>
          <a:lstStyle/>
          <a:p>
            <a:r>
              <a:rPr lang="en-GB" b="1" dirty="0" smtClean="0"/>
              <a:t>Describing facts</a:t>
            </a:r>
            <a:endParaRPr lang="uk-UA" dirty="0" smtClean="0"/>
          </a:p>
          <a:p>
            <a:pPr>
              <a:buNone/>
            </a:pPr>
            <a:r>
              <a:rPr lang="en-GB" dirty="0" smtClean="0"/>
              <a:t>Water boils at 100°C.</a:t>
            </a:r>
            <a:endParaRPr lang="uk-UA" dirty="0" smtClean="0"/>
          </a:p>
          <a:p>
            <a:r>
              <a:rPr lang="en-GB" b="1" dirty="0" smtClean="0"/>
              <a:t>Reporting completed research</a:t>
            </a:r>
            <a:endParaRPr lang="uk-UA" dirty="0" smtClean="0"/>
          </a:p>
          <a:p>
            <a:pPr>
              <a:buNone/>
            </a:pPr>
            <a:r>
              <a:rPr lang="en-GB" dirty="0" smtClean="0"/>
              <a:t>The experiment was conducted over six months.</a:t>
            </a:r>
            <a:endParaRPr lang="uk-UA" dirty="0" smtClean="0"/>
          </a:p>
          <a:p>
            <a:r>
              <a:rPr lang="en-GB" b="1" dirty="0" smtClean="0"/>
              <a:t>Discussing current research</a:t>
            </a:r>
            <a:endParaRPr lang="uk-UA" dirty="0" smtClean="0"/>
          </a:p>
          <a:p>
            <a:pPr>
              <a:buNone/>
            </a:pPr>
            <a:r>
              <a:rPr lang="en-GB" dirty="0" smtClean="0"/>
              <a:t>We are currently analysing the collected data.</a:t>
            </a:r>
            <a:endParaRPr lang="uk-UA" dirty="0" smtClean="0"/>
          </a:p>
          <a:p>
            <a:r>
              <a:rPr lang="en-GB" b="1" dirty="0" smtClean="0"/>
              <a:t>Reviewing previous studies</a:t>
            </a:r>
            <a:endParaRPr lang="uk-UA" dirty="0" smtClean="0"/>
          </a:p>
          <a:p>
            <a:pPr>
              <a:buNone/>
            </a:pPr>
            <a:r>
              <a:rPr lang="en-GB" dirty="0" smtClean="0"/>
              <a:t>Several researchers have investigated this phenomenon</a:t>
            </a:r>
            <a:r>
              <a:rPr lang="en-GB" dirty="0" smtClean="0"/>
              <a:t>.</a:t>
            </a:r>
            <a:endParaRPr lang="uk-UA" dirty="0" smtClean="0"/>
          </a:p>
          <a:p>
            <a:pPr>
              <a:buNone/>
            </a:pPr>
            <a:endParaRPr lang="uk-UA" dirty="0" smtClean="0"/>
          </a:p>
          <a:p>
            <a:pPr>
              <a:buNone/>
            </a:pPr>
            <a:r>
              <a:rPr lang="en-GB" dirty="0" smtClean="0"/>
              <a:t>Each tense communicates a different relationship between time and information.</a:t>
            </a:r>
            <a:endParaRPr lang="uk-UA" dirty="0" smtClean="0"/>
          </a:p>
          <a:p>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524784"/>
          </a:xfrm>
        </p:spPr>
        <p:txBody>
          <a:bodyPr>
            <a:normAutofit fontScale="90000"/>
          </a:bodyPr>
          <a:lstStyle/>
          <a:p>
            <a:pPr algn="ctr"/>
            <a:r>
              <a:rPr lang="en-GB" dirty="0" smtClean="0"/>
              <a:t>The Role of Verb Tenses in Academic Communication</a:t>
            </a:r>
            <a:r>
              <a:rPr lang="uk-UA" dirty="0" smtClean="0"/>
              <a:t/>
            </a:r>
            <a:br>
              <a:rPr lang="uk-UA" dirty="0" smtClean="0"/>
            </a:br>
            <a:endParaRPr lang="uk-UA" dirty="0"/>
          </a:p>
        </p:txBody>
      </p:sp>
      <p:sp>
        <p:nvSpPr>
          <p:cNvPr id="3" name="Содержимое 2"/>
          <p:cNvSpPr>
            <a:spLocks noGrp="1"/>
          </p:cNvSpPr>
          <p:nvPr>
            <p:ph idx="1"/>
          </p:nvPr>
        </p:nvSpPr>
        <p:spPr>
          <a:xfrm>
            <a:off x="0" y="1340768"/>
            <a:ext cx="8460432" cy="5328592"/>
          </a:xfrm>
        </p:spPr>
        <p:txBody>
          <a:bodyPr/>
          <a:lstStyle/>
          <a:p>
            <a:pPr>
              <a:buNone/>
            </a:pPr>
            <a:r>
              <a:rPr lang="uk-UA" sz="2000" dirty="0" smtClean="0"/>
              <a:t>    </a:t>
            </a:r>
            <a:r>
              <a:rPr lang="en-GB" sz="1800" dirty="0" smtClean="0"/>
              <a:t>English </a:t>
            </a:r>
            <a:r>
              <a:rPr lang="en-GB" sz="1800" dirty="0" smtClean="0"/>
              <a:t>verb tenses allow speakers to position information in time and </a:t>
            </a:r>
            <a:endParaRPr lang="uk-UA" sz="1800" dirty="0" smtClean="0"/>
          </a:p>
          <a:p>
            <a:pPr>
              <a:buNone/>
            </a:pPr>
            <a:r>
              <a:rPr lang="en-GB" sz="1800" dirty="0" smtClean="0"/>
              <a:t>indicate</a:t>
            </a:r>
            <a:r>
              <a:rPr lang="uk-UA" sz="1800" dirty="0" smtClean="0"/>
              <a:t> </a:t>
            </a:r>
            <a:r>
              <a:rPr lang="en-GB" sz="1800" dirty="0" smtClean="0"/>
              <a:t>whether </a:t>
            </a:r>
            <a:r>
              <a:rPr lang="en-GB" sz="1800" dirty="0" smtClean="0"/>
              <a:t>actions are completed, ongoing, repeated, or expected.</a:t>
            </a:r>
            <a:endParaRPr lang="uk-UA" sz="1800" dirty="0" smtClean="0"/>
          </a:p>
          <a:p>
            <a:pPr>
              <a:buNone/>
            </a:pPr>
            <a:r>
              <a:rPr lang="uk-UA" sz="1800" dirty="0" smtClean="0"/>
              <a:t>     </a:t>
            </a:r>
            <a:r>
              <a:rPr lang="en-GB" sz="1800" dirty="0" smtClean="0"/>
              <a:t>In </a:t>
            </a:r>
            <a:r>
              <a:rPr lang="en-GB" sz="1800" dirty="0" smtClean="0"/>
              <a:t>academic discourse, tense choice is rarely random</a:t>
            </a:r>
            <a:r>
              <a:rPr lang="en-GB" sz="1800" dirty="0" smtClean="0"/>
              <a:t>.</a:t>
            </a:r>
            <a:endParaRPr lang="uk-UA" sz="1800" dirty="0" smtClean="0"/>
          </a:p>
          <a:p>
            <a:pPr>
              <a:buNone/>
            </a:pPr>
            <a:r>
              <a:rPr lang="uk-UA" sz="1800" dirty="0" smtClean="0"/>
              <a:t> </a:t>
            </a:r>
            <a:r>
              <a:rPr lang="en-GB" sz="1800" dirty="0" smtClean="0"/>
              <a:t>Different </a:t>
            </a:r>
            <a:r>
              <a:rPr lang="en-GB" sz="1800" dirty="0" smtClean="0"/>
              <a:t>sections of a research paper typically require different tense forms.</a:t>
            </a:r>
            <a:endParaRPr lang="uk-UA" sz="1800" dirty="0" smtClean="0"/>
          </a:p>
          <a:p>
            <a:endParaRPr lang="uk-UA" dirty="0"/>
          </a:p>
        </p:txBody>
      </p:sp>
      <p:graphicFrame>
        <p:nvGraphicFramePr>
          <p:cNvPr id="4" name="Таблица 3"/>
          <p:cNvGraphicFramePr>
            <a:graphicFrameLocks noGrp="1"/>
          </p:cNvGraphicFramePr>
          <p:nvPr/>
        </p:nvGraphicFramePr>
        <p:xfrm>
          <a:off x="755576" y="2924944"/>
          <a:ext cx="6096000" cy="259588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lnSpc>
                          <a:spcPct val="115000"/>
                        </a:lnSpc>
                        <a:spcAft>
                          <a:spcPts val="0"/>
                        </a:spcAft>
                      </a:pPr>
                      <a:r>
                        <a:rPr lang="en-GB" sz="1600" b="1" dirty="0">
                          <a:latin typeface="Times New Roman"/>
                          <a:ea typeface="Times New Roman"/>
                          <a:cs typeface="Times New Roman"/>
                        </a:rPr>
                        <a:t>Section of a Research Paper</a:t>
                      </a:r>
                      <a:endParaRPr lang="uk-UA" sz="1600" dirty="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a:latin typeface="Times New Roman"/>
                          <a:ea typeface="Times New Roman"/>
                          <a:cs typeface="Times New Roman"/>
                        </a:rPr>
                        <a:t>Typical Tense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Introduction</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Present Simple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Literature Review</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Present Perfect + Past Simple</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Methodology</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Past Simple</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Results</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Past Simple</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Discussion</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Present Simple + Present Perfect</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Conclusion</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Present Simple + Future Simple</a:t>
                      </a:r>
                      <a:endParaRPr lang="uk-UA" sz="1600" dirty="0">
                        <a:latin typeface="Calibri"/>
                        <a:ea typeface="Calibri"/>
                        <a:cs typeface="Times New Roman"/>
                      </a:endParaRPr>
                    </a:p>
                  </a:txBody>
                  <a:tcPr marL="9525" marR="9525" marT="9525" marB="9525" anchor="ctr"/>
                </a:tc>
              </a:tr>
            </a:tbl>
          </a:graphicData>
        </a:graphic>
      </p:graphicFrame>
      <p:sp>
        <p:nvSpPr>
          <p:cNvPr id="5" name="Прямоугольник 4"/>
          <p:cNvSpPr/>
          <p:nvPr/>
        </p:nvSpPr>
        <p:spPr>
          <a:xfrm>
            <a:off x="323528" y="5733256"/>
            <a:ext cx="7704856" cy="646331"/>
          </a:xfrm>
          <a:prstGeom prst="rect">
            <a:avLst/>
          </a:prstGeom>
        </p:spPr>
        <p:txBody>
          <a:bodyPr wrap="square">
            <a:spAutoFit/>
          </a:bodyPr>
          <a:lstStyle/>
          <a:p>
            <a:r>
              <a:rPr lang="en-GB" dirty="0" smtClean="0"/>
              <a:t>Understanding these conventions helps writers produce internationally acceptable academic </a:t>
            </a:r>
            <a:r>
              <a:rPr lang="en-GB" dirty="0" smtClean="0"/>
              <a:t>texts</a:t>
            </a:r>
            <a:r>
              <a:rPr lang="uk-UA" dirty="0" smtClean="0"/>
              <a:t>.</a:t>
            </a:r>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Present Tenses in Academic and Professional Communication</a:t>
            </a:r>
            <a:endParaRPr lang="uk-UA" dirty="0"/>
          </a:p>
        </p:txBody>
      </p:sp>
      <p:sp>
        <p:nvSpPr>
          <p:cNvPr id="3" name="Содержимое 2"/>
          <p:cNvSpPr>
            <a:spLocks noGrp="1"/>
          </p:cNvSpPr>
          <p:nvPr>
            <p:ph idx="1"/>
          </p:nvPr>
        </p:nvSpPr>
        <p:spPr>
          <a:xfrm>
            <a:off x="251520" y="1609416"/>
            <a:ext cx="7776864" cy="4846320"/>
          </a:xfrm>
        </p:spPr>
        <p:txBody>
          <a:bodyPr>
            <a:normAutofit lnSpcReduction="10000"/>
          </a:bodyPr>
          <a:lstStyle/>
          <a:p>
            <a:pPr algn="ctr">
              <a:buNone/>
            </a:pPr>
            <a:r>
              <a:rPr lang="en-GB" sz="1400" dirty="0" smtClean="0"/>
              <a:t>Present tenses are among the most frequently used grammatical structures in research communication.</a:t>
            </a:r>
            <a:endParaRPr lang="uk-UA" sz="1400" dirty="0" smtClean="0"/>
          </a:p>
          <a:p>
            <a:pPr>
              <a:buNone/>
            </a:pPr>
            <a:r>
              <a:rPr lang="en-GB" sz="1400" b="1" dirty="0" smtClean="0"/>
              <a:t>Present Simple</a:t>
            </a:r>
            <a:endParaRPr lang="uk-UA" sz="1400" dirty="0" smtClean="0"/>
          </a:p>
          <a:p>
            <a:pPr>
              <a:buNone/>
            </a:pPr>
            <a:r>
              <a:rPr lang="en-GB" sz="1400" b="1" dirty="0" smtClean="0"/>
              <a:t>Main Functions</a:t>
            </a:r>
            <a:endParaRPr lang="uk-UA" sz="1400" dirty="0" smtClean="0"/>
          </a:p>
          <a:p>
            <a:r>
              <a:rPr lang="en-GB" sz="1400" dirty="0" smtClean="0"/>
              <a:t>The Present Simple is used to:</a:t>
            </a:r>
            <a:endParaRPr lang="uk-UA" sz="1400" dirty="0" smtClean="0"/>
          </a:p>
          <a:p>
            <a:pPr lvl="0"/>
            <a:r>
              <a:rPr lang="en-GB" sz="1400" dirty="0" smtClean="0"/>
              <a:t>describe established scientific facts; </a:t>
            </a:r>
            <a:endParaRPr lang="uk-UA" sz="1400" dirty="0" smtClean="0"/>
          </a:p>
          <a:p>
            <a:pPr lvl="0"/>
            <a:r>
              <a:rPr lang="en-GB" sz="1400" dirty="0" smtClean="0"/>
              <a:t>express general truths; </a:t>
            </a:r>
            <a:endParaRPr lang="uk-UA" sz="1400" dirty="0" smtClean="0"/>
          </a:p>
          <a:p>
            <a:pPr lvl="0"/>
            <a:r>
              <a:rPr lang="en-GB" sz="1400" dirty="0" smtClean="0"/>
              <a:t>define concepts; </a:t>
            </a:r>
            <a:endParaRPr lang="uk-UA" sz="1400" dirty="0" smtClean="0"/>
          </a:p>
          <a:p>
            <a:pPr lvl="0"/>
            <a:r>
              <a:rPr lang="en-GB" sz="1400" dirty="0" smtClean="0"/>
              <a:t>explain research aims; </a:t>
            </a:r>
            <a:endParaRPr lang="uk-UA" sz="1400" dirty="0" smtClean="0"/>
          </a:p>
          <a:p>
            <a:pPr lvl="0"/>
            <a:r>
              <a:rPr lang="en-GB" sz="1400" dirty="0" smtClean="0"/>
              <a:t>describe regular professional activities. </a:t>
            </a:r>
            <a:endParaRPr lang="uk-UA" sz="1400" dirty="0" smtClean="0"/>
          </a:p>
          <a:p>
            <a:pPr lvl="0"/>
            <a:endParaRPr lang="uk-UA" sz="1400" dirty="0" smtClean="0"/>
          </a:p>
          <a:p>
            <a:pPr>
              <a:buNone/>
            </a:pPr>
            <a:r>
              <a:rPr lang="en-GB" sz="1400" dirty="0" smtClean="0"/>
              <a:t>Examples</a:t>
            </a:r>
            <a:r>
              <a:rPr lang="en-GB" sz="1400" dirty="0" smtClean="0"/>
              <a:t>:</a:t>
            </a:r>
            <a:endParaRPr lang="uk-UA" sz="1400" dirty="0" smtClean="0"/>
          </a:p>
          <a:p>
            <a:pPr>
              <a:buNone/>
            </a:pPr>
            <a:r>
              <a:rPr lang="en-GB" sz="1400" dirty="0" smtClean="0"/>
              <a:t>This study investigates the impact of digital technologies on healthcare.</a:t>
            </a:r>
            <a:endParaRPr lang="uk-UA" sz="1400" dirty="0" smtClean="0"/>
          </a:p>
          <a:p>
            <a:pPr>
              <a:buNone/>
            </a:pPr>
            <a:r>
              <a:rPr lang="en-GB" sz="1400" dirty="0" smtClean="0"/>
              <a:t>English is widely used as the language of international science.</a:t>
            </a:r>
            <a:endParaRPr lang="uk-UA" sz="1400" dirty="0" smtClean="0"/>
          </a:p>
          <a:p>
            <a:pPr>
              <a:buNone/>
            </a:pPr>
            <a:r>
              <a:rPr lang="en-GB" sz="1400" dirty="0" smtClean="0"/>
              <a:t>The university offers doctoral programmes in biomedical engineering.</a:t>
            </a:r>
            <a:endParaRPr lang="uk-UA" sz="1400" dirty="0" smtClean="0"/>
          </a:p>
          <a:p>
            <a:pPr>
              <a:buNone/>
            </a:pPr>
            <a:r>
              <a:rPr lang="en-GB" sz="1400" dirty="0" smtClean="0"/>
              <a:t>Effective communication improves interdisciplinary collaboration.</a:t>
            </a:r>
            <a:endParaRPr lang="uk-UA" sz="1400" dirty="0" smtClean="0"/>
          </a:p>
          <a:p>
            <a:pPr>
              <a:buNone/>
            </a:pPr>
            <a:r>
              <a:rPr lang="en-GB" sz="1400" dirty="0" smtClean="0"/>
              <a:t>Notice that these statements are generally true or describe the current purpose of the study.</a:t>
            </a:r>
            <a:endParaRPr lang="uk-UA" sz="1400" dirty="0" smtClean="0"/>
          </a:p>
          <a:p>
            <a:pPr algn="ctr"/>
            <a:endParaRPr lang="uk-UA"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704856" cy="1380768"/>
          </a:xfrm>
        </p:spPr>
        <p:txBody>
          <a:bodyPr>
            <a:normAutofit fontScale="90000"/>
          </a:bodyPr>
          <a:lstStyle/>
          <a:p>
            <a:pPr algn="ctr"/>
            <a:r>
              <a:rPr lang="en-GB" dirty="0" smtClean="0"/>
              <a:t>Common Academic Verbs in Present Simple</a:t>
            </a:r>
            <a:r>
              <a:rPr lang="uk-UA" dirty="0" smtClean="0"/>
              <a:t/>
            </a:r>
            <a:br>
              <a:rPr lang="uk-UA" dirty="0" smtClean="0"/>
            </a:br>
            <a:endParaRPr lang="uk-UA" dirty="0"/>
          </a:p>
        </p:txBody>
      </p:sp>
      <p:sp>
        <p:nvSpPr>
          <p:cNvPr id="3" name="Содержимое 2"/>
          <p:cNvSpPr>
            <a:spLocks noGrp="1"/>
          </p:cNvSpPr>
          <p:nvPr>
            <p:ph idx="1"/>
          </p:nvPr>
        </p:nvSpPr>
        <p:spPr>
          <a:xfrm>
            <a:off x="323528" y="1196752"/>
            <a:ext cx="7372672" cy="5258984"/>
          </a:xfrm>
        </p:spPr>
        <p:txBody>
          <a:bodyPr>
            <a:normAutofit fontScale="85000" lnSpcReduction="20000"/>
          </a:bodyPr>
          <a:lstStyle/>
          <a:p>
            <a:pPr lvl="0"/>
            <a:r>
              <a:rPr lang="en-GB" dirty="0" smtClean="0"/>
              <a:t>investigate </a:t>
            </a:r>
            <a:endParaRPr lang="uk-UA" dirty="0" smtClean="0"/>
          </a:p>
          <a:p>
            <a:pPr lvl="0"/>
            <a:r>
              <a:rPr lang="en-GB" dirty="0" smtClean="0"/>
              <a:t>examine </a:t>
            </a:r>
            <a:endParaRPr lang="uk-UA" dirty="0" smtClean="0"/>
          </a:p>
          <a:p>
            <a:pPr lvl="0"/>
            <a:r>
              <a:rPr lang="en-GB" dirty="0" smtClean="0"/>
              <a:t>analyse </a:t>
            </a:r>
            <a:endParaRPr lang="uk-UA" dirty="0" smtClean="0"/>
          </a:p>
          <a:p>
            <a:pPr lvl="0"/>
            <a:r>
              <a:rPr lang="en-GB" dirty="0" smtClean="0"/>
              <a:t>describe </a:t>
            </a:r>
            <a:endParaRPr lang="uk-UA" dirty="0" smtClean="0"/>
          </a:p>
          <a:p>
            <a:pPr lvl="0"/>
            <a:r>
              <a:rPr lang="en-GB" dirty="0" smtClean="0"/>
              <a:t>demonstrate </a:t>
            </a:r>
            <a:endParaRPr lang="uk-UA" dirty="0" smtClean="0"/>
          </a:p>
          <a:p>
            <a:pPr lvl="0"/>
            <a:r>
              <a:rPr lang="en-GB" dirty="0" smtClean="0"/>
              <a:t>focus on </a:t>
            </a:r>
            <a:endParaRPr lang="uk-UA" dirty="0" smtClean="0"/>
          </a:p>
          <a:p>
            <a:pPr lvl="0"/>
            <a:r>
              <a:rPr lang="en-GB" dirty="0" smtClean="0"/>
              <a:t>involve </a:t>
            </a:r>
            <a:endParaRPr lang="uk-UA" dirty="0" smtClean="0"/>
          </a:p>
          <a:p>
            <a:pPr lvl="0"/>
            <a:r>
              <a:rPr lang="en-GB" dirty="0" smtClean="0"/>
              <a:t>include </a:t>
            </a:r>
            <a:endParaRPr lang="uk-UA" dirty="0" smtClean="0"/>
          </a:p>
          <a:p>
            <a:pPr lvl="0"/>
            <a:r>
              <a:rPr lang="en-GB" dirty="0" smtClean="0"/>
              <a:t>suggest </a:t>
            </a:r>
            <a:endParaRPr lang="uk-UA" dirty="0" smtClean="0"/>
          </a:p>
          <a:p>
            <a:pPr lvl="0"/>
            <a:r>
              <a:rPr lang="en-GB" dirty="0" smtClean="0"/>
              <a:t>indicate </a:t>
            </a:r>
            <a:endParaRPr lang="uk-UA" dirty="0" smtClean="0"/>
          </a:p>
          <a:p>
            <a:pPr lvl="0"/>
            <a:endParaRPr lang="uk-UA" dirty="0" smtClean="0"/>
          </a:p>
          <a:p>
            <a:pPr>
              <a:buNone/>
            </a:pPr>
            <a:r>
              <a:rPr lang="en-GB" dirty="0" smtClean="0"/>
              <a:t>Examples:</a:t>
            </a:r>
            <a:endParaRPr lang="uk-UA" dirty="0" smtClean="0"/>
          </a:p>
          <a:p>
            <a:r>
              <a:rPr lang="en-GB" dirty="0" smtClean="0"/>
              <a:t>The article examines patient satisfaction.</a:t>
            </a:r>
            <a:endParaRPr lang="uk-UA" dirty="0" smtClean="0"/>
          </a:p>
          <a:p>
            <a:r>
              <a:rPr lang="en-GB" dirty="0" smtClean="0"/>
              <a:t>This chapter discusses research ethics.</a:t>
            </a:r>
            <a:endParaRPr lang="uk-UA" dirty="0" smtClean="0"/>
          </a:p>
          <a:p>
            <a:r>
              <a:rPr lang="en-GB" dirty="0" smtClean="0"/>
              <a:t>The results indicate a significant relationship.</a:t>
            </a:r>
            <a:endParaRPr lang="uk-U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Useful Academic Expressions</a:t>
            </a:r>
            <a:r>
              <a:rPr lang="uk-UA" dirty="0" smtClean="0"/>
              <a:t/>
            </a:r>
            <a:br>
              <a:rPr lang="uk-UA" dirty="0" smtClean="0"/>
            </a:br>
            <a:endParaRPr lang="uk-UA" dirty="0"/>
          </a:p>
        </p:txBody>
      </p:sp>
      <p:sp>
        <p:nvSpPr>
          <p:cNvPr id="3" name="Содержимое 2"/>
          <p:cNvSpPr>
            <a:spLocks noGrp="1"/>
          </p:cNvSpPr>
          <p:nvPr>
            <p:ph idx="1"/>
          </p:nvPr>
        </p:nvSpPr>
        <p:spPr/>
        <p:txBody>
          <a:bodyPr/>
          <a:lstStyle/>
          <a:p>
            <a:pPr lvl="0"/>
            <a:r>
              <a:rPr lang="en-GB" dirty="0" smtClean="0"/>
              <a:t>This study investigates… </a:t>
            </a:r>
            <a:endParaRPr lang="uk-UA" dirty="0" smtClean="0"/>
          </a:p>
          <a:p>
            <a:pPr lvl="0"/>
            <a:r>
              <a:rPr lang="en-GB" dirty="0" smtClean="0"/>
              <a:t>The article focuses on… </a:t>
            </a:r>
            <a:endParaRPr lang="uk-UA" dirty="0" smtClean="0"/>
          </a:p>
          <a:p>
            <a:pPr lvl="0"/>
            <a:r>
              <a:rPr lang="en-GB" dirty="0" smtClean="0"/>
              <a:t>The findings suggest… </a:t>
            </a:r>
            <a:endParaRPr lang="uk-UA" dirty="0" smtClean="0"/>
          </a:p>
          <a:p>
            <a:pPr lvl="0"/>
            <a:r>
              <a:rPr lang="en-GB" dirty="0" smtClean="0"/>
              <a:t>The evidence indicates… </a:t>
            </a:r>
            <a:endParaRPr lang="uk-UA" dirty="0" smtClean="0"/>
          </a:p>
          <a:p>
            <a:pPr lvl="0"/>
            <a:r>
              <a:rPr lang="en-GB" dirty="0" smtClean="0"/>
              <a:t>The results demonstrate… </a:t>
            </a:r>
            <a:endParaRPr lang="uk-UA" dirty="0" smtClean="0"/>
          </a:p>
          <a:p>
            <a:pPr lvl="0"/>
            <a:r>
              <a:rPr lang="en-GB" dirty="0" smtClean="0"/>
              <a:t>The purpose of this research is… </a:t>
            </a:r>
            <a:endParaRPr lang="uk-UA" dirty="0" smtClean="0"/>
          </a:p>
          <a:p>
            <a:pPr>
              <a:buNone/>
            </a:pPr>
            <a:endParaRPr lang="uk-UA" dirty="0" smtClean="0"/>
          </a:p>
          <a:p>
            <a:pPr>
              <a:buNone/>
            </a:pPr>
            <a:r>
              <a:rPr lang="en-GB" dirty="0" smtClean="0"/>
              <a:t>These </a:t>
            </a:r>
            <a:r>
              <a:rPr lang="en-GB" dirty="0" smtClean="0"/>
              <a:t>expressions frequently appear in journal articles and conference presentations</a:t>
            </a:r>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516688" cy="876712"/>
          </a:xfrm>
        </p:spPr>
        <p:txBody>
          <a:bodyPr>
            <a:normAutofit fontScale="90000"/>
          </a:bodyPr>
          <a:lstStyle/>
          <a:p>
            <a:pPr algn="ctr"/>
            <a:r>
              <a:rPr lang="en-GB" dirty="0" smtClean="0"/>
              <a:t>Present Continuous</a:t>
            </a:r>
            <a:r>
              <a:rPr lang="uk-UA" dirty="0" smtClean="0"/>
              <a:t/>
            </a:r>
            <a:br>
              <a:rPr lang="uk-UA" dirty="0" smtClean="0"/>
            </a:br>
            <a:endParaRPr lang="uk-UA" dirty="0"/>
          </a:p>
        </p:txBody>
      </p:sp>
      <p:sp>
        <p:nvSpPr>
          <p:cNvPr id="3" name="Содержимое 2"/>
          <p:cNvSpPr>
            <a:spLocks noGrp="1"/>
          </p:cNvSpPr>
          <p:nvPr>
            <p:ph idx="1"/>
          </p:nvPr>
        </p:nvSpPr>
        <p:spPr>
          <a:xfrm>
            <a:off x="323528" y="836712"/>
            <a:ext cx="7560840" cy="5619024"/>
          </a:xfrm>
        </p:spPr>
        <p:txBody>
          <a:bodyPr>
            <a:normAutofit fontScale="92500"/>
          </a:bodyPr>
          <a:lstStyle/>
          <a:p>
            <a:pPr>
              <a:buNone/>
            </a:pPr>
            <a:r>
              <a:rPr lang="en-GB" sz="2200" dirty="0" smtClean="0"/>
              <a:t>The Present Continuous emphasizes actions occurring now or around the present time</a:t>
            </a:r>
            <a:r>
              <a:rPr lang="en-GB" sz="2200" dirty="0" smtClean="0"/>
              <a:t>.</a:t>
            </a:r>
            <a:endParaRPr lang="uk-UA" sz="2200" dirty="0" smtClean="0"/>
          </a:p>
          <a:p>
            <a:pPr>
              <a:buNone/>
            </a:pPr>
            <a:endParaRPr lang="uk-UA" sz="2200" dirty="0" smtClean="0"/>
          </a:p>
          <a:p>
            <a:pPr>
              <a:buNone/>
            </a:pPr>
            <a:r>
              <a:rPr lang="en-GB" sz="2200" dirty="0" smtClean="0"/>
              <a:t>In academic settings, it commonly describes:</a:t>
            </a:r>
            <a:endParaRPr lang="uk-UA" sz="2200" dirty="0" smtClean="0"/>
          </a:p>
          <a:p>
            <a:pPr lvl="0"/>
            <a:r>
              <a:rPr lang="en-GB" sz="2200" dirty="0" smtClean="0"/>
              <a:t>ongoing research; </a:t>
            </a:r>
            <a:endParaRPr lang="uk-UA" sz="2200" dirty="0" smtClean="0"/>
          </a:p>
          <a:p>
            <a:pPr lvl="0"/>
            <a:r>
              <a:rPr lang="en-GB" sz="2200" dirty="0" smtClean="0"/>
              <a:t>current projects; </a:t>
            </a:r>
            <a:endParaRPr lang="uk-UA" sz="2200" dirty="0" smtClean="0"/>
          </a:p>
          <a:p>
            <a:pPr lvl="0"/>
            <a:r>
              <a:rPr lang="en-GB" sz="2200" dirty="0" smtClean="0"/>
              <a:t>developing situations; </a:t>
            </a:r>
            <a:endParaRPr lang="uk-UA" sz="2200" dirty="0" smtClean="0"/>
          </a:p>
          <a:p>
            <a:pPr lvl="0"/>
            <a:r>
              <a:rPr lang="en-GB" sz="2200" dirty="0" smtClean="0"/>
              <a:t>temporary activities. </a:t>
            </a:r>
            <a:endParaRPr lang="uk-UA" sz="2200" dirty="0" smtClean="0"/>
          </a:p>
          <a:p>
            <a:pPr>
              <a:buNone/>
            </a:pPr>
            <a:endParaRPr lang="uk-UA" sz="2200" dirty="0" smtClean="0"/>
          </a:p>
          <a:p>
            <a:pPr>
              <a:buNone/>
            </a:pPr>
            <a:r>
              <a:rPr lang="en-GB" sz="2200" dirty="0" smtClean="0"/>
              <a:t>Examples</a:t>
            </a:r>
            <a:r>
              <a:rPr lang="en-GB" sz="2200" dirty="0" smtClean="0"/>
              <a:t>:</a:t>
            </a:r>
            <a:endParaRPr lang="uk-UA" sz="2200" dirty="0" smtClean="0"/>
          </a:p>
          <a:p>
            <a:r>
              <a:rPr lang="en-GB" sz="2200" dirty="0" smtClean="0"/>
              <a:t>We are currently collecting data from three hospitals.</a:t>
            </a:r>
            <a:endParaRPr lang="uk-UA" sz="2200" dirty="0" smtClean="0"/>
          </a:p>
          <a:p>
            <a:r>
              <a:rPr lang="en-GB" sz="2200" dirty="0" smtClean="0"/>
              <a:t>The research team is analysing the questionnaire responses.</a:t>
            </a:r>
            <a:endParaRPr lang="uk-UA" sz="2200" dirty="0" smtClean="0"/>
          </a:p>
          <a:p>
            <a:r>
              <a:rPr lang="en-GB" sz="2200" dirty="0" smtClean="0"/>
              <a:t>Scientists are developing new diagnostic methods.</a:t>
            </a:r>
            <a:endParaRPr lang="uk-UA" sz="2200" dirty="0" smtClean="0"/>
          </a:p>
          <a:p>
            <a:r>
              <a:rPr lang="en-GB" sz="2200" dirty="0" smtClean="0"/>
              <a:t>Many universities are expanding international cooperation.</a:t>
            </a:r>
            <a:endParaRPr lang="uk-UA" sz="2200" dirty="0" smtClean="0"/>
          </a:p>
          <a:p>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Academic Signposting</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85000" lnSpcReduction="20000"/>
          </a:bodyPr>
          <a:lstStyle/>
          <a:p>
            <a:pPr>
              <a:buNone/>
            </a:pPr>
            <a:r>
              <a:rPr lang="en-GB" dirty="0" smtClean="0"/>
              <a:t>Present Continuous is often combined with time expressions</a:t>
            </a:r>
            <a:r>
              <a:rPr lang="en-GB" dirty="0" smtClean="0"/>
              <a:t>:</a:t>
            </a:r>
            <a:endParaRPr lang="uk-UA" dirty="0" smtClean="0"/>
          </a:p>
          <a:p>
            <a:pPr>
              <a:buNone/>
            </a:pPr>
            <a:endParaRPr lang="uk-UA" dirty="0" smtClean="0"/>
          </a:p>
          <a:p>
            <a:pPr lvl="0"/>
            <a:r>
              <a:rPr lang="en-GB" dirty="0" smtClean="0"/>
              <a:t>currently </a:t>
            </a:r>
            <a:endParaRPr lang="uk-UA" dirty="0" smtClean="0"/>
          </a:p>
          <a:p>
            <a:pPr lvl="0"/>
            <a:r>
              <a:rPr lang="en-GB" dirty="0" smtClean="0"/>
              <a:t>at present </a:t>
            </a:r>
            <a:endParaRPr lang="uk-UA" dirty="0" smtClean="0"/>
          </a:p>
          <a:p>
            <a:pPr lvl="0"/>
            <a:r>
              <a:rPr lang="en-GB" dirty="0" smtClean="0"/>
              <a:t>now </a:t>
            </a:r>
            <a:endParaRPr lang="uk-UA" dirty="0" smtClean="0"/>
          </a:p>
          <a:p>
            <a:pPr lvl="0"/>
            <a:r>
              <a:rPr lang="en-GB" dirty="0" smtClean="0"/>
              <a:t>at the moment </a:t>
            </a:r>
            <a:endParaRPr lang="uk-UA" dirty="0" smtClean="0"/>
          </a:p>
          <a:p>
            <a:pPr lvl="0"/>
            <a:r>
              <a:rPr lang="en-GB" dirty="0" smtClean="0"/>
              <a:t>this semester </a:t>
            </a:r>
            <a:endParaRPr lang="uk-UA" dirty="0" smtClean="0"/>
          </a:p>
          <a:p>
            <a:pPr lvl="0"/>
            <a:r>
              <a:rPr lang="en-GB" dirty="0" smtClean="0"/>
              <a:t>this year </a:t>
            </a:r>
            <a:endParaRPr lang="uk-UA" dirty="0" smtClean="0"/>
          </a:p>
          <a:p>
            <a:pPr lvl="0"/>
            <a:endParaRPr lang="uk-UA" dirty="0" smtClean="0"/>
          </a:p>
          <a:p>
            <a:pPr>
              <a:buNone/>
            </a:pPr>
            <a:r>
              <a:rPr lang="en-GB" dirty="0" smtClean="0"/>
              <a:t>Examples</a:t>
            </a:r>
            <a:r>
              <a:rPr lang="en-GB" dirty="0" smtClean="0"/>
              <a:t>:</a:t>
            </a:r>
            <a:endParaRPr lang="uk-UA" dirty="0" smtClean="0"/>
          </a:p>
          <a:p>
            <a:pPr>
              <a:buNone/>
            </a:pPr>
            <a:r>
              <a:rPr lang="en-GB" dirty="0" smtClean="0"/>
              <a:t>We are currently conducting a longitudinal study.</a:t>
            </a:r>
            <a:endParaRPr lang="uk-UA" dirty="0" smtClean="0"/>
          </a:p>
          <a:p>
            <a:pPr>
              <a:buNone/>
            </a:pPr>
            <a:r>
              <a:rPr lang="en-GB" dirty="0" smtClean="0"/>
              <a:t>The laboratory is testing a new experimental protocol.</a:t>
            </a:r>
            <a:endParaRPr lang="uk-UA" dirty="0" smtClean="0"/>
          </a:p>
          <a:p>
            <a:endParaRPr lang="uk-U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Present Perfect</a:t>
            </a:r>
            <a:r>
              <a:rPr lang="uk-UA" dirty="0" smtClean="0"/>
              <a:t/>
            </a:r>
            <a:br>
              <a:rPr lang="uk-UA" dirty="0" smtClean="0"/>
            </a:br>
            <a:endParaRPr lang="uk-UA" dirty="0"/>
          </a:p>
        </p:txBody>
      </p:sp>
      <p:sp>
        <p:nvSpPr>
          <p:cNvPr id="3" name="Содержимое 2"/>
          <p:cNvSpPr>
            <a:spLocks noGrp="1"/>
          </p:cNvSpPr>
          <p:nvPr>
            <p:ph idx="1"/>
          </p:nvPr>
        </p:nvSpPr>
        <p:spPr>
          <a:xfrm>
            <a:off x="251520" y="1196752"/>
            <a:ext cx="7632848" cy="5258984"/>
          </a:xfrm>
        </p:spPr>
        <p:txBody>
          <a:bodyPr>
            <a:normAutofit fontScale="70000" lnSpcReduction="20000"/>
          </a:bodyPr>
          <a:lstStyle/>
          <a:p>
            <a:pPr>
              <a:buNone/>
            </a:pPr>
            <a:r>
              <a:rPr lang="en-GB" dirty="0" smtClean="0"/>
              <a:t>The Present Perfect is one of the most important tenses </a:t>
            </a:r>
            <a:endParaRPr lang="uk-UA" dirty="0" smtClean="0"/>
          </a:p>
          <a:p>
            <a:pPr>
              <a:buNone/>
            </a:pPr>
            <a:r>
              <a:rPr lang="en-GB" dirty="0" smtClean="0"/>
              <a:t>in</a:t>
            </a:r>
            <a:r>
              <a:rPr lang="uk-UA" dirty="0" smtClean="0"/>
              <a:t> </a:t>
            </a:r>
            <a:r>
              <a:rPr lang="en-GB" dirty="0" smtClean="0"/>
              <a:t>academic </a:t>
            </a:r>
            <a:r>
              <a:rPr lang="en-GB" dirty="0" err="1" smtClean="0"/>
              <a:t>English.It</a:t>
            </a:r>
            <a:r>
              <a:rPr lang="en-GB" dirty="0" smtClean="0"/>
              <a:t> </a:t>
            </a:r>
            <a:r>
              <a:rPr lang="en-GB" dirty="0" smtClean="0"/>
              <a:t>connects past research with present </a:t>
            </a:r>
            <a:endParaRPr lang="uk-UA" dirty="0" smtClean="0"/>
          </a:p>
          <a:p>
            <a:pPr>
              <a:buNone/>
            </a:pPr>
            <a:r>
              <a:rPr lang="en-GB" dirty="0" smtClean="0"/>
              <a:t>knowledge.</a:t>
            </a:r>
            <a:endParaRPr lang="uk-UA" dirty="0" smtClean="0"/>
          </a:p>
          <a:p>
            <a:pPr>
              <a:buNone/>
            </a:pPr>
            <a:endParaRPr lang="uk-UA" dirty="0" smtClean="0"/>
          </a:p>
          <a:p>
            <a:pPr>
              <a:buNone/>
            </a:pPr>
            <a:r>
              <a:rPr lang="en-GB" dirty="0" smtClean="0"/>
              <a:t>Main functions include:</a:t>
            </a:r>
            <a:endParaRPr lang="uk-UA" dirty="0" smtClean="0"/>
          </a:p>
          <a:p>
            <a:pPr lvl="0"/>
            <a:r>
              <a:rPr lang="en-GB" dirty="0" smtClean="0"/>
              <a:t>reviewing previous research; </a:t>
            </a:r>
            <a:endParaRPr lang="uk-UA" dirty="0" smtClean="0"/>
          </a:p>
          <a:p>
            <a:pPr lvl="0"/>
            <a:r>
              <a:rPr lang="en-GB" dirty="0" smtClean="0"/>
              <a:t>describing recent developments; </a:t>
            </a:r>
            <a:endParaRPr lang="uk-UA" dirty="0" smtClean="0"/>
          </a:p>
          <a:p>
            <a:pPr lvl="0"/>
            <a:r>
              <a:rPr lang="en-GB" dirty="0" smtClean="0"/>
              <a:t>emphasizing experience; </a:t>
            </a:r>
            <a:endParaRPr lang="uk-UA" dirty="0" smtClean="0"/>
          </a:p>
          <a:p>
            <a:pPr lvl="0"/>
            <a:r>
              <a:rPr lang="en-GB" dirty="0" smtClean="0"/>
              <a:t>reporting achievements. </a:t>
            </a:r>
            <a:endParaRPr lang="uk-UA" dirty="0" smtClean="0"/>
          </a:p>
          <a:p>
            <a:pPr>
              <a:buNone/>
            </a:pPr>
            <a:endParaRPr lang="uk-UA" dirty="0" smtClean="0"/>
          </a:p>
          <a:p>
            <a:pPr>
              <a:buNone/>
            </a:pPr>
            <a:r>
              <a:rPr lang="en-GB" dirty="0" smtClean="0"/>
              <a:t>Examples</a:t>
            </a:r>
            <a:r>
              <a:rPr lang="en-GB" dirty="0" smtClean="0"/>
              <a:t>:</a:t>
            </a:r>
            <a:endParaRPr lang="uk-UA" dirty="0" smtClean="0"/>
          </a:p>
          <a:p>
            <a:r>
              <a:rPr lang="en-GB" dirty="0" smtClean="0"/>
              <a:t>Numerous studies have investigated the effects of stress on academic performance.</a:t>
            </a:r>
            <a:endParaRPr lang="uk-UA" dirty="0" smtClean="0"/>
          </a:p>
          <a:p>
            <a:r>
              <a:rPr lang="en-GB" dirty="0" smtClean="0"/>
              <a:t>Researchers have identified several important biomarkers.</a:t>
            </a:r>
            <a:endParaRPr lang="uk-UA" dirty="0" smtClean="0"/>
          </a:p>
          <a:p>
            <a:r>
              <a:rPr lang="en-GB" dirty="0" smtClean="0"/>
              <a:t>Scientists have developed innovative treatment strategies.</a:t>
            </a:r>
            <a:endParaRPr lang="uk-UA" dirty="0" smtClean="0"/>
          </a:p>
          <a:p>
            <a:r>
              <a:rPr lang="en-GB" dirty="0" smtClean="0"/>
              <a:t>Considerable progress has been made in cancer research.</a:t>
            </a:r>
            <a:endParaRPr lang="uk-UA" dirty="0" smtClean="0"/>
          </a:p>
          <a:p>
            <a:r>
              <a:rPr lang="en-GB" dirty="0" smtClean="0"/>
              <a:t>Notice that the exact time is not specified because the emphasis is on the present relevance.</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524784"/>
          </a:xfrm>
        </p:spPr>
        <p:txBody>
          <a:bodyPr>
            <a:normAutofit fontScale="90000"/>
          </a:bodyPr>
          <a:lstStyle/>
          <a:p>
            <a:pPr algn="ctr"/>
            <a:r>
              <a:rPr lang="en-GB" dirty="0" smtClean="0"/>
              <a:t>Present Perfect </a:t>
            </a:r>
            <a:r>
              <a:rPr lang="uk-UA" dirty="0" smtClean="0"/>
              <a:t/>
            </a:r>
            <a:br>
              <a:rPr lang="uk-UA" dirty="0" smtClean="0"/>
            </a:br>
            <a:r>
              <a:rPr lang="en-GB" dirty="0" smtClean="0"/>
              <a:t>in </a:t>
            </a:r>
            <a:r>
              <a:rPr lang="en-GB" dirty="0" smtClean="0"/>
              <a:t>Literature Reviews</a:t>
            </a:r>
            <a:r>
              <a:rPr lang="uk-UA" dirty="0" smtClean="0"/>
              <a:t/>
            </a:r>
            <a:br>
              <a:rPr lang="uk-UA" dirty="0" smtClean="0"/>
            </a:br>
            <a:endParaRPr lang="uk-UA" dirty="0"/>
          </a:p>
        </p:txBody>
      </p:sp>
      <p:sp>
        <p:nvSpPr>
          <p:cNvPr id="3" name="Содержимое 2"/>
          <p:cNvSpPr>
            <a:spLocks noGrp="1"/>
          </p:cNvSpPr>
          <p:nvPr>
            <p:ph idx="1"/>
          </p:nvPr>
        </p:nvSpPr>
        <p:spPr>
          <a:xfrm>
            <a:off x="179512" y="1628800"/>
            <a:ext cx="7920880" cy="4826936"/>
          </a:xfrm>
        </p:spPr>
        <p:txBody>
          <a:bodyPr>
            <a:normAutofit lnSpcReduction="10000"/>
          </a:bodyPr>
          <a:lstStyle/>
          <a:p>
            <a:pPr>
              <a:buNone/>
            </a:pPr>
            <a:r>
              <a:rPr lang="en-GB" dirty="0" smtClean="0"/>
              <a:t>The literature review often combines Present Perfect and Past Simple.</a:t>
            </a:r>
            <a:endParaRPr lang="uk-UA" dirty="0" smtClean="0"/>
          </a:p>
          <a:p>
            <a:pPr>
              <a:buNone/>
            </a:pPr>
            <a:r>
              <a:rPr lang="en-GB" dirty="0" smtClean="0"/>
              <a:t>Example:</a:t>
            </a:r>
            <a:endParaRPr lang="uk-UA" dirty="0" smtClean="0"/>
          </a:p>
          <a:p>
            <a:r>
              <a:rPr lang="en-GB" dirty="0" smtClean="0"/>
              <a:t>Several researchers have examined this issue over the past decade. Smith (2022) conducted a longitudinal study involving 500 participants.</a:t>
            </a:r>
            <a:endParaRPr lang="uk-UA" dirty="0" smtClean="0"/>
          </a:p>
          <a:p>
            <a:pPr>
              <a:buNone/>
            </a:pPr>
            <a:r>
              <a:rPr lang="en-GB" dirty="0" smtClean="0"/>
              <a:t>Here:</a:t>
            </a:r>
            <a:endParaRPr lang="uk-UA" dirty="0" smtClean="0"/>
          </a:p>
          <a:p>
            <a:pPr lvl="0"/>
            <a:r>
              <a:rPr lang="en-GB" b="1" dirty="0" smtClean="0"/>
              <a:t>Present Perfect</a:t>
            </a:r>
            <a:r>
              <a:rPr lang="en-GB" dirty="0" smtClean="0"/>
              <a:t> summarizes the general research field. </a:t>
            </a:r>
            <a:endParaRPr lang="uk-UA" dirty="0" smtClean="0"/>
          </a:p>
          <a:p>
            <a:r>
              <a:rPr lang="en-GB" b="1" dirty="0" smtClean="0"/>
              <a:t>Past Simple</a:t>
            </a:r>
            <a:r>
              <a:rPr lang="en-GB" dirty="0" smtClean="0"/>
              <a:t> refers to one specific completed study</a:t>
            </a:r>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Present Perfect Continuous</a:t>
            </a:r>
            <a:r>
              <a:rPr lang="uk-UA" dirty="0" smtClean="0"/>
              <a:t/>
            </a:r>
            <a:br>
              <a:rPr lang="uk-UA" dirty="0" smtClean="0"/>
            </a:br>
            <a:endParaRPr lang="uk-UA" dirty="0"/>
          </a:p>
        </p:txBody>
      </p:sp>
      <p:sp>
        <p:nvSpPr>
          <p:cNvPr id="3" name="Содержимое 2"/>
          <p:cNvSpPr>
            <a:spLocks noGrp="1"/>
          </p:cNvSpPr>
          <p:nvPr>
            <p:ph idx="1"/>
          </p:nvPr>
        </p:nvSpPr>
        <p:spPr/>
        <p:txBody>
          <a:bodyPr/>
          <a:lstStyle/>
          <a:p>
            <a:pPr>
              <a:buNone/>
            </a:pPr>
            <a:r>
              <a:rPr lang="en-GB" dirty="0" smtClean="0"/>
              <a:t>This tense emphasizes duration and continuity.</a:t>
            </a:r>
            <a:endParaRPr lang="uk-UA" dirty="0" smtClean="0"/>
          </a:p>
          <a:p>
            <a:pPr>
              <a:buNone/>
            </a:pPr>
            <a:r>
              <a:rPr lang="en-GB" dirty="0" smtClean="0"/>
              <a:t>Examples:</a:t>
            </a:r>
            <a:endParaRPr lang="uk-UA" dirty="0" smtClean="0"/>
          </a:p>
          <a:p>
            <a:r>
              <a:rPr lang="en-GB" dirty="0" smtClean="0"/>
              <a:t>Researchers have been studying climate change for decades.</a:t>
            </a:r>
            <a:endParaRPr lang="uk-UA" dirty="0" smtClean="0"/>
          </a:p>
          <a:p>
            <a:r>
              <a:rPr lang="en-GB" dirty="0" smtClean="0"/>
              <a:t>Our team has been working on this project since January.</a:t>
            </a:r>
            <a:endParaRPr lang="uk-UA" dirty="0" smtClean="0"/>
          </a:p>
          <a:p>
            <a:r>
              <a:rPr lang="en-GB" dirty="0" smtClean="0"/>
              <a:t>I have been collecting data for the last six months.</a:t>
            </a:r>
            <a:endParaRPr lang="uk-UA" dirty="0" smtClean="0"/>
          </a:p>
          <a:p>
            <a:r>
              <a:rPr lang="en-GB" dirty="0" smtClean="0"/>
              <a:t>This tense highlights that the activity began in the past and continues into the present.</a:t>
            </a:r>
            <a:endParaRPr lang="uk-UA" dirty="0" smtClean="0"/>
          </a:p>
          <a:p>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848872" cy="1308760"/>
          </a:xfrm>
        </p:spPr>
        <p:txBody>
          <a:bodyPr>
            <a:normAutofit fontScale="90000"/>
          </a:bodyPr>
          <a:lstStyle/>
          <a:p>
            <a:pPr algn="ctr"/>
            <a:r>
              <a:rPr lang="en-GB" dirty="0" smtClean="0"/>
              <a:t>Choosing </a:t>
            </a:r>
            <a:r>
              <a:rPr lang="en-GB" dirty="0" smtClean="0"/>
              <a:t>the </a:t>
            </a:r>
            <a:r>
              <a:rPr lang="uk-UA" dirty="0" smtClean="0"/>
              <a:t/>
            </a:r>
            <a:br>
              <a:rPr lang="uk-UA" dirty="0" smtClean="0"/>
            </a:br>
            <a:r>
              <a:rPr lang="en-GB" dirty="0" smtClean="0"/>
              <a:t>Correct </a:t>
            </a:r>
            <a:r>
              <a:rPr lang="en-GB" dirty="0" smtClean="0"/>
              <a:t>Present Tense</a:t>
            </a:r>
            <a:r>
              <a:rPr lang="uk-UA" dirty="0" smtClean="0"/>
              <a:t/>
            </a:r>
            <a:br>
              <a:rPr lang="uk-UA" dirty="0" smtClean="0"/>
            </a:br>
            <a:endParaRPr lang="uk-UA" dirty="0"/>
          </a:p>
        </p:txBody>
      </p:sp>
      <p:sp>
        <p:nvSpPr>
          <p:cNvPr id="3" name="Содержимое 2"/>
          <p:cNvSpPr>
            <a:spLocks noGrp="1"/>
          </p:cNvSpPr>
          <p:nvPr>
            <p:ph idx="1"/>
          </p:nvPr>
        </p:nvSpPr>
        <p:spPr>
          <a:xfrm>
            <a:off x="251520" y="1268760"/>
            <a:ext cx="7776864" cy="5186976"/>
          </a:xfrm>
        </p:spPr>
        <p:txBody>
          <a:bodyPr>
            <a:normAutofit fontScale="70000" lnSpcReduction="20000"/>
          </a:bodyPr>
          <a:lstStyle/>
          <a:p>
            <a:pPr>
              <a:buNone/>
            </a:pPr>
            <a:r>
              <a:rPr lang="en-GB" dirty="0" smtClean="0"/>
              <a:t>Consider the differences</a:t>
            </a:r>
            <a:r>
              <a:rPr lang="en-GB" dirty="0" smtClean="0"/>
              <a:t>.</a:t>
            </a:r>
            <a:endParaRPr lang="uk-UA" dirty="0" smtClean="0"/>
          </a:p>
          <a:p>
            <a:pPr>
              <a:buNone/>
            </a:pPr>
            <a:endParaRPr lang="uk-UA" dirty="0" smtClean="0"/>
          </a:p>
          <a:p>
            <a:pPr>
              <a:buNone/>
            </a:pPr>
            <a:r>
              <a:rPr lang="en-GB" b="1" dirty="0" smtClean="0"/>
              <a:t>Present Simple</a:t>
            </a:r>
            <a:endParaRPr lang="uk-UA" dirty="0" smtClean="0"/>
          </a:p>
          <a:p>
            <a:r>
              <a:rPr lang="en-GB" dirty="0" smtClean="0"/>
              <a:t>The article discusses communication strategies.</a:t>
            </a:r>
            <a:endParaRPr lang="uk-UA" dirty="0" smtClean="0"/>
          </a:p>
          <a:p>
            <a:r>
              <a:rPr lang="en-GB" dirty="0" smtClean="0"/>
              <a:t>(The article contains this information.)</a:t>
            </a:r>
            <a:endParaRPr lang="uk-UA" dirty="0" smtClean="0"/>
          </a:p>
          <a:p>
            <a:pPr>
              <a:buNone/>
            </a:pPr>
            <a:r>
              <a:rPr lang="en-GB" b="1" dirty="0" smtClean="0"/>
              <a:t>Present Continuous</a:t>
            </a:r>
            <a:endParaRPr lang="uk-UA" dirty="0" smtClean="0"/>
          </a:p>
          <a:p>
            <a:r>
              <a:rPr lang="en-GB" dirty="0" smtClean="0"/>
              <a:t>The researchers are discussing communication strategies.</a:t>
            </a:r>
            <a:endParaRPr lang="uk-UA" dirty="0" smtClean="0"/>
          </a:p>
          <a:p>
            <a:r>
              <a:rPr lang="en-GB" dirty="0" smtClean="0"/>
              <a:t>(The discussion is happening now.)</a:t>
            </a:r>
            <a:endParaRPr lang="uk-UA" dirty="0" smtClean="0"/>
          </a:p>
          <a:p>
            <a:pPr>
              <a:buNone/>
            </a:pPr>
            <a:r>
              <a:rPr lang="en-GB" b="1" dirty="0" smtClean="0"/>
              <a:t>Present Perfect</a:t>
            </a:r>
            <a:endParaRPr lang="uk-UA" dirty="0" smtClean="0"/>
          </a:p>
          <a:p>
            <a:r>
              <a:rPr lang="en-GB" dirty="0" smtClean="0"/>
              <a:t>Researchers have discussed communication strategies extensively.</a:t>
            </a:r>
            <a:endParaRPr lang="uk-UA" dirty="0" smtClean="0"/>
          </a:p>
          <a:p>
            <a:r>
              <a:rPr lang="en-GB" dirty="0" smtClean="0"/>
              <a:t>(The discussion has taken place over time and remains relevant.)</a:t>
            </a:r>
            <a:endParaRPr lang="uk-UA" dirty="0" smtClean="0"/>
          </a:p>
          <a:p>
            <a:pPr>
              <a:buNone/>
            </a:pPr>
            <a:r>
              <a:rPr lang="en-GB" b="1" dirty="0" smtClean="0"/>
              <a:t>Present Perfect Continuous</a:t>
            </a:r>
            <a:endParaRPr lang="uk-UA" dirty="0" smtClean="0"/>
          </a:p>
          <a:p>
            <a:r>
              <a:rPr lang="en-GB" dirty="0" smtClean="0"/>
              <a:t>Researchers have been discussing communication strategies throughout the conference.</a:t>
            </a:r>
            <a:endParaRPr lang="uk-UA" dirty="0" smtClean="0"/>
          </a:p>
          <a:p>
            <a:r>
              <a:rPr lang="en-GB" dirty="0" smtClean="0"/>
              <a:t>(The discussion has continued over a period of time.)</a:t>
            </a:r>
            <a:endParaRPr lang="uk-UA" dirty="0" smtClean="0"/>
          </a:p>
          <a:p>
            <a:r>
              <a:rPr lang="en-GB" dirty="0" smtClean="0"/>
              <a:t>Selecting the appropriate tense helps the audience understand both </a:t>
            </a:r>
            <a:r>
              <a:rPr lang="en-GB" b="1" dirty="0" smtClean="0"/>
              <a:t>when</a:t>
            </a:r>
            <a:r>
              <a:rPr lang="en-GB" dirty="0" smtClean="0"/>
              <a:t> an action occurs and </a:t>
            </a:r>
            <a:r>
              <a:rPr lang="en-GB" b="1" dirty="0" smtClean="0"/>
              <a:t>why</a:t>
            </a:r>
            <a:r>
              <a:rPr lang="en-GB" dirty="0" smtClean="0"/>
              <a:t> it is relevant.</a:t>
            </a:r>
            <a:endParaRPr lang="uk-UA" dirty="0" smtClean="0"/>
          </a:p>
          <a:p>
            <a:pPr>
              <a:buNone/>
            </a:pPr>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516688" cy="1380768"/>
          </a:xfrm>
        </p:spPr>
        <p:txBody>
          <a:bodyPr>
            <a:normAutofit fontScale="90000"/>
          </a:bodyPr>
          <a:lstStyle/>
          <a:p>
            <a:pPr algn="ctr"/>
            <a:r>
              <a:rPr lang="en-GB" dirty="0" smtClean="0"/>
              <a:t>Common Errors </a:t>
            </a:r>
            <a:r>
              <a:rPr lang="uk-UA" dirty="0" smtClean="0"/>
              <a:t/>
            </a:r>
            <a:br>
              <a:rPr lang="uk-UA" dirty="0" smtClean="0"/>
            </a:br>
            <a:r>
              <a:rPr lang="en-GB" dirty="0" smtClean="0"/>
              <a:t>with </a:t>
            </a:r>
            <a:r>
              <a:rPr lang="en-GB" dirty="0" smtClean="0"/>
              <a:t>Present Tenses</a:t>
            </a:r>
            <a:r>
              <a:rPr lang="uk-UA" dirty="0" smtClean="0"/>
              <a:t/>
            </a:r>
            <a:br>
              <a:rPr lang="uk-UA" dirty="0" smtClean="0"/>
            </a:br>
            <a:endParaRPr lang="uk-UA" dirty="0"/>
          </a:p>
        </p:txBody>
      </p:sp>
      <p:sp>
        <p:nvSpPr>
          <p:cNvPr id="3" name="Содержимое 2"/>
          <p:cNvSpPr>
            <a:spLocks noGrp="1"/>
          </p:cNvSpPr>
          <p:nvPr>
            <p:ph idx="1"/>
          </p:nvPr>
        </p:nvSpPr>
        <p:spPr>
          <a:xfrm>
            <a:off x="251520" y="1268760"/>
            <a:ext cx="7444680" cy="5186976"/>
          </a:xfrm>
        </p:spPr>
        <p:txBody>
          <a:bodyPr>
            <a:normAutofit fontScale="55000" lnSpcReduction="20000"/>
          </a:bodyPr>
          <a:lstStyle/>
          <a:p>
            <a:pPr>
              <a:buNone/>
            </a:pPr>
            <a:r>
              <a:rPr lang="en-GB" dirty="0" smtClean="0"/>
              <a:t>Advanced learners frequently make the following mistakes.</a:t>
            </a:r>
            <a:endParaRPr lang="uk-UA" dirty="0" smtClean="0"/>
          </a:p>
          <a:p>
            <a:pPr>
              <a:buNone/>
            </a:pPr>
            <a:r>
              <a:rPr lang="en-GB" b="1" dirty="0" smtClean="0"/>
              <a:t>Error 1</a:t>
            </a:r>
            <a:endParaRPr lang="uk-UA" dirty="0" smtClean="0"/>
          </a:p>
          <a:p>
            <a:pPr>
              <a:buNone/>
            </a:pPr>
            <a:r>
              <a:rPr lang="en-GB" dirty="0" smtClean="0"/>
              <a:t>❌ </a:t>
            </a:r>
            <a:r>
              <a:rPr lang="en-GB" i="1" dirty="0" smtClean="0"/>
              <a:t>This study is investigating the relationship between motivation and achievement.</a:t>
            </a:r>
            <a:endParaRPr lang="uk-UA" dirty="0" smtClean="0"/>
          </a:p>
          <a:p>
            <a:r>
              <a:rPr lang="en-GB" dirty="0" smtClean="0"/>
              <a:t>✔ </a:t>
            </a:r>
            <a:r>
              <a:rPr lang="en-GB" b="1" dirty="0" smtClean="0"/>
              <a:t>This study investigates the relationship between motivation and achievement.</a:t>
            </a:r>
            <a:endParaRPr lang="uk-UA" dirty="0" smtClean="0"/>
          </a:p>
          <a:p>
            <a:r>
              <a:rPr lang="en-GB" dirty="0" smtClean="0"/>
              <a:t>The Present Simple is preferred when stating the purpose of a paper.</a:t>
            </a:r>
            <a:endParaRPr lang="uk-UA" dirty="0" smtClean="0"/>
          </a:p>
          <a:p>
            <a:pPr>
              <a:buNone/>
            </a:pPr>
            <a:r>
              <a:rPr lang="en-GB" dirty="0" smtClean="0"/>
              <a:t> </a:t>
            </a:r>
            <a:endParaRPr lang="uk-UA" dirty="0" smtClean="0"/>
          </a:p>
          <a:p>
            <a:pPr>
              <a:buNone/>
            </a:pPr>
            <a:r>
              <a:rPr lang="en-GB" b="1" dirty="0" smtClean="0"/>
              <a:t>Error 2</a:t>
            </a:r>
            <a:endParaRPr lang="uk-UA" dirty="0" smtClean="0"/>
          </a:p>
          <a:p>
            <a:pPr>
              <a:buNone/>
            </a:pPr>
            <a:r>
              <a:rPr lang="en-GB" dirty="0" smtClean="0"/>
              <a:t>❌ </a:t>
            </a:r>
            <a:r>
              <a:rPr lang="en-GB" i="1" dirty="0" smtClean="0"/>
              <a:t>Many researchers studied this topic.</a:t>
            </a:r>
            <a:endParaRPr lang="uk-UA" dirty="0" smtClean="0"/>
          </a:p>
          <a:p>
            <a:r>
              <a:rPr lang="en-GB" dirty="0" smtClean="0"/>
              <a:t>✔ </a:t>
            </a:r>
            <a:r>
              <a:rPr lang="en-GB" b="1" dirty="0" smtClean="0"/>
              <a:t>Many researchers have studied this topic.</a:t>
            </a:r>
            <a:endParaRPr lang="uk-UA" dirty="0" smtClean="0"/>
          </a:p>
          <a:p>
            <a:r>
              <a:rPr lang="en-GB" dirty="0" smtClean="0"/>
              <a:t>Present Perfect is appropriate when referring to an area of ongoing research.</a:t>
            </a:r>
            <a:endParaRPr lang="uk-UA" dirty="0" smtClean="0"/>
          </a:p>
          <a:p>
            <a:pPr>
              <a:buNone/>
            </a:pPr>
            <a:r>
              <a:rPr lang="en-GB" dirty="0" smtClean="0"/>
              <a:t> </a:t>
            </a:r>
            <a:endParaRPr lang="uk-UA" dirty="0" smtClean="0"/>
          </a:p>
          <a:p>
            <a:pPr>
              <a:buNone/>
            </a:pPr>
            <a:r>
              <a:rPr lang="en-GB" b="1" dirty="0" smtClean="0"/>
              <a:t>Error 3</a:t>
            </a:r>
            <a:endParaRPr lang="uk-UA" dirty="0" smtClean="0"/>
          </a:p>
          <a:p>
            <a:pPr>
              <a:buNone/>
            </a:pPr>
            <a:r>
              <a:rPr lang="en-GB" dirty="0" smtClean="0"/>
              <a:t>❌ </a:t>
            </a:r>
            <a:r>
              <a:rPr lang="en-GB" i="1" dirty="0" smtClean="0"/>
              <a:t>I work on my dissertation this semester.</a:t>
            </a:r>
            <a:endParaRPr lang="uk-UA" dirty="0" smtClean="0"/>
          </a:p>
          <a:p>
            <a:r>
              <a:rPr lang="en-GB" dirty="0" smtClean="0"/>
              <a:t>✔ </a:t>
            </a:r>
            <a:r>
              <a:rPr lang="en-GB" b="1" dirty="0" smtClean="0"/>
              <a:t>I am working on my dissertation this semester.</a:t>
            </a:r>
            <a:endParaRPr lang="uk-UA" dirty="0" smtClean="0"/>
          </a:p>
          <a:p>
            <a:r>
              <a:rPr lang="en-GB" dirty="0" smtClean="0"/>
              <a:t>A temporary ongoing activity requires the Present Continuous.</a:t>
            </a:r>
            <a:endParaRPr lang="uk-UA" dirty="0" smtClean="0"/>
          </a:p>
          <a:p>
            <a:pPr>
              <a:buNone/>
            </a:pPr>
            <a:r>
              <a:rPr lang="en-GB" dirty="0" smtClean="0"/>
              <a:t> </a:t>
            </a:r>
            <a:endParaRPr lang="uk-UA" dirty="0" smtClean="0"/>
          </a:p>
          <a:p>
            <a:pPr>
              <a:buNone/>
            </a:pPr>
            <a:r>
              <a:rPr lang="en-GB" b="1" dirty="0" smtClean="0"/>
              <a:t>Error 4</a:t>
            </a:r>
            <a:endParaRPr lang="uk-UA" dirty="0" smtClean="0"/>
          </a:p>
          <a:p>
            <a:pPr>
              <a:buNone/>
            </a:pPr>
            <a:r>
              <a:rPr lang="en-GB" dirty="0" smtClean="0"/>
              <a:t>❌ </a:t>
            </a:r>
            <a:r>
              <a:rPr lang="en-GB" i="1" dirty="0" smtClean="0"/>
              <a:t>Researchers have conducted the experiment yesterday.</a:t>
            </a:r>
            <a:endParaRPr lang="uk-UA" dirty="0" smtClean="0"/>
          </a:p>
          <a:p>
            <a:r>
              <a:rPr lang="en-GB" dirty="0" smtClean="0"/>
              <a:t>✔ </a:t>
            </a:r>
            <a:r>
              <a:rPr lang="en-GB" b="1" dirty="0" smtClean="0"/>
              <a:t>Researchers conducted the experiment yesterday.</a:t>
            </a:r>
            <a:endParaRPr lang="uk-UA" dirty="0" smtClean="0"/>
          </a:p>
          <a:p>
            <a:r>
              <a:rPr lang="en-GB" dirty="0" smtClean="0"/>
              <a:t>Specific past time expressions require the Past Simple.</a:t>
            </a:r>
            <a:endParaRPr lang="uk-UA" dirty="0" smtClean="0"/>
          </a:p>
          <a:p>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Communicative Practice</a:t>
            </a:r>
            <a:r>
              <a:rPr lang="uk-UA" dirty="0" smtClean="0"/>
              <a:t/>
            </a:r>
            <a:br>
              <a:rPr lang="uk-UA" dirty="0" smtClean="0"/>
            </a:br>
            <a:endParaRPr lang="uk-UA" dirty="0"/>
          </a:p>
        </p:txBody>
      </p:sp>
      <p:sp>
        <p:nvSpPr>
          <p:cNvPr id="3" name="Содержимое 2"/>
          <p:cNvSpPr>
            <a:spLocks noGrp="1"/>
          </p:cNvSpPr>
          <p:nvPr>
            <p:ph idx="1"/>
          </p:nvPr>
        </p:nvSpPr>
        <p:spPr>
          <a:xfrm>
            <a:off x="323528" y="1124744"/>
            <a:ext cx="7372672" cy="5330992"/>
          </a:xfrm>
        </p:spPr>
        <p:txBody>
          <a:bodyPr>
            <a:normAutofit fontScale="70000" lnSpcReduction="20000"/>
          </a:bodyPr>
          <a:lstStyle/>
          <a:p>
            <a:pPr>
              <a:buNone/>
            </a:pPr>
            <a:r>
              <a:rPr lang="en-GB" dirty="0" smtClean="0"/>
              <a:t>Complete the sentences using an appropriate present tense.</a:t>
            </a:r>
            <a:endParaRPr lang="uk-UA" dirty="0" smtClean="0"/>
          </a:p>
          <a:p>
            <a:pPr lvl="0"/>
            <a:r>
              <a:rPr lang="en-GB" dirty="0" smtClean="0"/>
              <a:t>This article __________ (analyse) communication barriers in healthcare. </a:t>
            </a:r>
            <a:endParaRPr lang="uk-UA" dirty="0" smtClean="0"/>
          </a:p>
          <a:p>
            <a:pPr lvl="0"/>
            <a:r>
              <a:rPr lang="en-GB" dirty="0" smtClean="0"/>
              <a:t>Researchers __________ (collect) data from five universities at present. </a:t>
            </a:r>
            <a:endParaRPr lang="uk-UA" dirty="0" smtClean="0"/>
          </a:p>
          <a:p>
            <a:pPr lvl="0"/>
            <a:r>
              <a:rPr lang="en-GB" dirty="0" smtClean="0"/>
              <a:t>Numerous studies __________ (demonstrate) the effectiveness of blended learning. </a:t>
            </a:r>
            <a:endParaRPr lang="uk-UA" dirty="0" smtClean="0"/>
          </a:p>
          <a:p>
            <a:pPr lvl="0"/>
            <a:r>
              <a:rPr lang="en-GB" dirty="0" smtClean="0"/>
              <a:t>I __________ (prepare) my conference presentation this week. </a:t>
            </a:r>
            <a:endParaRPr lang="uk-UA" dirty="0" smtClean="0"/>
          </a:p>
          <a:p>
            <a:pPr lvl="0"/>
            <a:r>
              <a:rPr lang="en-GB" dirty="0" smtClean="0"/>
              <a:t>Scientists __________ (investigate) this phenomenon for more than twenty years. </a:t>
            </a:r>
            <a:endParaRPr lang="uk-UA" dirty="0" smtClean="0"/>
          </a:p>
          <a:p>
            <a:pPr>
              <a:buNone/>
            </a:pPr>
            <a:endParaRPr lang="uk-UA" b="1" dirty="0" smtClean="0"/>
          </a:p>
          <a:p>
            <a:pPr>
              <a:buNone/>
            </a:pPr>
            <a:r>
              <a:rPr lang="en-GB" b="1" dirty="0" smtClean="0"/>
              <a:t>Suggested </a:t>
            </a:r>
            <a:r>
              <a:rPr lang="en-GB" b="1" dirty="0" smtClean="0"/>
              <a:t>Answers</a:t>
            </a:r>
            <a:endParaRPr lang="uk-UA" dirty="0" smtClean="0"/>
          </a:p>
          <a:p>
            <a:pPr lvl="0"/>
            <a:r>
              <a:rPr lang="en-GB" dirty="0" smtClean="0"/>
              <a:t>analyses </a:t>
            </a:r>
            <a:endParaRPr lang="uk-UA" dirty="0" smtClean="0"/>
          </a:p>
          <a:p>
            <a:pPr lvl="0"/>
            <a:r>
              <a:rPr lang="en-GB" dirty="0" smtClean="0"/>
              <a:t>are collecting </a:t>
            </a:r>
            <a:endParaRPr lang="uk-UA" dirty="0" smtClean="0"/>
          </a:p>
          <a:p>
            <a:pPr lvl="0"/>
            <a:r>
              <a:rPr lang="en-GB" dirty="0" smtClean="0"/>
              <a:t>have demonstrated </a:t>
            </a:r>
            <a:endParaRPr lang="uk-UA" dirty="0" smtClean="0"/>
          </a:p>
          <a:p>
            <a:pPr lvl="0"/>
            <a:r>
              <a:rPr lang="en-GB" dirty="0" smtClean="0"/>
              <a:t>am preparing </a:t>
            </a:r>
            <a:endParaRPr lang="uk-UA" dirty="0" smtClean="0"/>
          </a:p>
          <a:p>
            <a:pPr lvl="0"/>
            <a:r>
              <a:rPr lang="en-GB" dirty="0" smtClean="0"/>
              <a:t>have been investigating </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20040"/>
            <a:ext cx="7696200" cy="2172856"/>
          </a:xfrm>
        </p:spPr>
        <p:txBody>
          <a:bodyPr>
            <a:normAutofit fontScale="90000"/>
          </a:bodyPr>
          <a:lstStyle/>
          <a:p>
            <a:pPr algn="ctr"/>
            <a:r>
              <a:rPr lang="en-GB" dirty="0" smtClean="0"/>
              <a:t>Part </a:t>
            </a:r>
            <a:r>
              <a:rPr lang="en-GB" dirty="0" smtClean="0"/>
              <a:t>II</a:t>
            </a:r>
            <a:r>
              <a:rPr lang="uk-UA" dirty="0" smtClean="0"/>
              <a:t/>
            </a:r>
            <a:br>
              <a:rPr lang="uk-UA" dirty="0" smtClean="0"/>
            </a:br>
            <a:r>
              <a:rPr lang="en-GB" dirty="0" smtClean="0"/>
              <a:t>Past </a:t>
            </a:r>
            <a:r>
              <a:rPr lang="en-GB" dirty="0" smtClean="0"/>
              <a:t>Tenses in Academic and Professional Communication</a:t>
            </a:r>
            <a:r>
              <a:rPr lang="uk-UA" dirty="0" smtClean="0"/>
              <a:t/>
            </a:r>
            <a:br>
              <a:rPr lang="uk-UA" dirty="0" smtClean="0"/>
            </a:br>
            <a:endParaRPr lang="uk-UA" dirty="0"/>
          </a:p>
        </p:txBody>
      </p:sp>
      <p:sp>
        <p:nvSpPr>
          <p:cNvPr id="3" name="Содержимое 2"/>
          <p:cNvSpPr>
            <a:spLocks noGrp="1"/>
          </p:cNvSpPr>
          <p:nvPr>
            <p:ph idx="1"/>
          </p:nvPr>
        </p:nvSpPr>
        <p:spPr>
          <a:xfrm>
            <a:off x="251520" y="2132856"/>
            <a:ext cx="7444680" cy="4322880"/>
          </a:xfrm>
        </p:spPr>
        <p:txBody>
          <a:bodyPr>
            <a:normAutofit fontScale="85000" lnSpcReduction="10000"/>
          </a:bodyPr>
          <a:lstStyle/>
          <a:p>
            <a:r>
              <a:rPr lang="en-GB" dirty="0" smtClean="0"/>
              <a:t>Past tenses are essential in academic English because researchers frequently describe completed studies, explain research methodology, report findings, and narrate professional experiences. Appropriate use of past tenses enables speakers and writers to present events in a logical sequence and distinguish between completed actions, ongoing background activities, and events that occurred before other past events.</a:t>
            </a:r>
            <a:endParaRPr lang="uk-UA" dirty="0" smtClean="0"/>
          </a:p>
          <a:p>
            <a:r>
              <a:rPr lang="en-GB" dirty="0" smtClean="0"/>
              <a:t>In scientific writing, the </a:t>
            </a:r>
            <a:r>
              <a:rPr lang="en-GB" b="1" dirty="0" smtClean="0"/>
              <a:t>Past Simple</a:t>
            </a:r>
            <a:r>
              <a:rPr lang="en-GB" dirty="0" smtClean="0"/>
              <a:t> is generally used to describe methods and results, while </a:t>
            </a:r>
            <a:r>
              <a:rPr lang="en-GB" b="1" dirty="0" smtClean="0"/>
              <a:t>Past Continuous</a:t>
            </a:r>
            <a:r>
              <a:rPr lang="en-GB" dirty="0" smtClean="0"/>
              <a:t>, </a:t>
            </a:r>
            <a:r>
              <a:rPr lang="en-GB" b="1" dirty="0" smtClean="0"/>
              <a:t>Past Perfect</a:t>
            </a:r>
            <a:r>
              <a:rPr lang="en-GB" dirty="0" smtClean="0"/>
              <a:t>, and </a:t>
            </a:r>
            <a:r>
              <a:rPr lang="en-GB" b="1" dirty="0" smtClean="0"/>
              <a:t>Past Perfect Continuous</a:t>
            </a:r>
            <a:r>
              <a:rPr lang="en-GB" dirty="0" smtClean="0"/>
              <a:t> provide additional information about the sequence and duration of past events.</a:t>
            </a:r>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0040"/>
            <a:ext cx="7156648" cy="804704"/>
          </a:xfrm>
        </p:spPr>
        <p:txBody>
          <a:bodyPr>
            <a:normAutofit fontScale="90000"/>
          </a:bodyPr>
          <a:lstStyle/>
          <a:p>
            <a:pPr algn="ctr"/>
            <a:r>
              <a:rPr lang="en-GB" dirty="0" smtClean="0"/>
              <a:t>Past Simple</a:t>
            </a:r>
            <a:r>
              <a:rPr lang="uk-UA" dirty="0" smtClean="0"/>
              <a:t/>
            </a:r>
            <a:br>
              <a:rPr lang="uk-UA" dirty="0" smtClean="0"/>
            </a:br>
            <a:endParaRPr lang="uk-UA" dirty="0"/>
          </a:p>
        </p:txBody>
      </p:sp>
      <p:sp>
        <p:nvSpPr>
          <p:cNvPr id="3" name="Содержимое 2"/>
          <p:cNvSpPr>
            <a:spLocks noGrp="1"/>
          </p:cNvSpPr>
          <p:nvPr>
            <p:ph idx="1"/>
          </p:nvPr>
        </p:nvSpPr>
        <p:spPr>
          <a:xfrm>
            <a:off x="323528" y="908720"/>
            <a:ext cx="7372672" cy="5547016"/>
          </a:xfrm>
        </p:spPr>
        <p:txBody>
          <a:bodyPr>
            <a:normAutofit fontScale="77500" lnSpcReduction="20000"/>
          </a:bodyPr>
          <a:lstStyle/>
          <a:p>
            <a:pPr>
              <a:buNone/>
            </a:pPr>
            <a:r>
              <a:rPr lang="en-GB" b="1" dirty="0" smtClean="0"/>
              <a:t>Functions</a:t>
            </a:r>
            <a:endParaRPr lang="uk-UA" dirty="0" smtClean="0"/>
          </a:p>
          <a:p>
            <a:pPr>
              <a:buNone/>
            </a:pPr>
            <a:r>
              <a:rPr lang="en-GB" dirty="0" smtClean="0"/>
              <a:t>The </a:t>
            </a:r>
            <a:r>
              <a:rPr lang="en-GB" b="1" dirty="0" smtClean="0"/>
              <a:t>Past Simple</a:t>
            </a:r>
            <a:r>
              <a:rPr lang="en-GB" dirty="0" smtClean="0"/>
              <a:t> is used to describe:</a:t>
            </a:r>
            <a:endParaRPr lang="uk-UA" dirty="0" smtClean="0"/>
          </a:p>
          <a:p>
            <a:pPr lvl="0"/>
            <a:r>
              <a:rPr lang="en-GB" dirty="0" smtClean="0"/>
              <a:t>completed research activities; </a:t>
            </a:r>
            <a:endParaRPr lang="uk-UA" dirty="0" smtClean="0"/>
          </a:p>
          <a:p>
            <a:pPr lvl="0"/>
            <a:r>
              <a:rPr lang="en-GB" dirty="0" smtClean="0"/>
              <a:t>experimental procedures; </a:t>
            </a:r>
            <a:endParaRPr lang="uk-UA" dirty="0" smtClean="0"/>
          </a:p>
          <a:p>
            <a:pPr lvl="0"/>
            <a:r>
              <a:rPr lang="en-GB" dirty="0" smtClean="0"/>
              <a:t>published studies; </a:t>
            </a:r>
            <a:endParaRPr lang="uk-UA" dirty="0" smtClean="0"/>
          </a:p>
          <a:p>
            <a:pPr lvl="0"/>
            <a:r>
              <a:rPr lang="en-GB" dirty="0" smtClean="0"/>
              <a:t>historical developments; </a:t>
            </a:r>
            <a:endParaRPr lang="uk-UA" dirty="0" smtClean="0"/>
          </a:p>
          <a:p>
            <a:pPr lvl="0"/>
            <a:r>
              <a:rPr lang="en-GB" dirty="0" smtClean="0"/>
              <a:t>professional experiences; </a:t>
            </a:r>
            <a:endParaRPr lang="uk-UA" dirty="0" smtClean="0"/>
          </a:p>
          <a:p>
            <a:pPr lvl="0"/>
            <a:r>
              <a:rPr lang="en-GB" dirty="0" smtClean="0"/>
              <a:t>conference participation. </a:t>
            </a:r>
            <a:endParaRPr lang="uk-UA" dirty="0" smtClean="0"/>
          </a:p>
          <a:p>
            <a:pPr>
              <a:buNone/>
            </a:pPr>
            <a:endParaRPr lang="uk-UA" dirty="0" smtClean="0"/>
          </a:p>
          <a:p>
            <a:pPr>
              <a:buNone/>
            </a:pPr>
            <a:r>
              <a:rPr lang="en-GB" dirty="0" smtClean="0"/>
              <a:t>Examples</a:t>
            </a:r>
            <a:r>
              <a:rPr lang="en-GB" dirty="0" smtClean="0"/>
              <a:t>:</a:t>
            </a:r>
            <a:endParaRPr lang="uk-UA" dirty="0" smtClean="0"/>
          </a:p>
          <a:p>
            <a:r>
              <a:rPr lang="en-GB" dirty="0" smtClean="0"/>
              <a:t>The researchers collected data from 350 participants.</a:t>
            </a:r>
            <a:endParaRPr lang="uk-UA" dirty="0" smtClean="0"/>
          </a:p>
          <a:p>
            <a:r>
              <a:rPr lang="en-GB" dirty="0" smtClean="0"/>
              <a:t>The experiment lasted six months.</a:t>
            </a:r>
            <a:endParaRPr lang="uk-UA" dirty="0" smtClean="0"/>
          </a:p>
          <a:p>
            <a:r>
              <a:rPr lang="en-GB" dirty="0" smtClean="0"/>
              <a:t>Smith (2023) published an important study on digital health communication.</a:t>
            </a:r>
            <a:endParaRPr lang="uk-UA" dirty="0" smtClean="0"/>
          </a:p>
          <a:p>
            <a:r>
              <a:rPr lang="en-GB" dirty="0" smtClean="0"/>
              <a:t>We presented our findings at the International Medical Conference.</a:t>
            </a:r>
            <a:endParaRPr lang="uk-UA" dirty="0" smtClean="0"/>
          </a:p>
          <a:p>
            <a:r>
              <a:rPr lang="en-GB" dirty="0" smtClean="0"/>
              <a:t>The Past Simple answers the question </a:t>
            </a:r>
            <a:r>
              <a:rPr lang="en-GB" b="1" dirty="0" smtClean="0"/>
              <a:t>What happened?</a:t>
            </a:r>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40"/>
            <a:ext cx="7300664" cy="1596792"/>
          </a:xfrm>
        </p:spPr>
        <p:txBody>
          <a:bodyPr>
            <a:normAutofit fontScale="90000"/>
          </a:bodyPr>
          <a:lstStyle/>
          <a:p>
            <a:pPr algn="ctr"/>
            <a:r>
              <a:rPr lang="en-GB" dirty="0" smtClean="0"/>
              <a:t>Academic Verbs </a:t>
            </a:r>
            <a:r>
              <a:rPr lang="uk-UA" dirty="0" smtClean="0"/>
              <a:t/>
            </a:r>
            <a:br>
              <a:rPr lang="uk-UA" dirty="0" smtClean="0"/>
            </a:br>
            <a:r>
              <a:rPr lang="en-GB" dirty="0" smtClean="0"/>
              <a:t>Frequently </a:t>
            </a:r>
            <a:r>
              <a:rPr lang="en-GB" dirty="0" smtClean="0"/>
              <a:t>Used in Past Simple</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85000" lnSpcReduction="20000"/>
          </a:bodyPr>
          <a:lstStyle/>
          <a:p>
            <a:pPr lvl="0"/>
            <a:r>
              <a:rPr lang="en-GB" dirty="0" smtClean="0"/>
              <a:t>conducted </a:t>
            </a:r>
            <a:endParaRPr lang="uk-UA" dirty="0" smtClean="0"/>
          </a:p>
          <a:p>
            <a:pPr lvl="0"/>
            <a:r>
              <a:rPr lang="en-GB" dirty="0" smtClean="0"/>
              <a:t>investigated </a:t>
            </a:r>
            <a:endParaRPr lang="uk-UA" dirty="0" smtClean="0"/>
          </a:p>
          <a:p>
            <a:pPr lvl="0"/>
            <a:r>
              <a:rPr lang="en-GB" dirty="0" smtClean="0"/>
              <a:t>examined </a:t>
            </a:r>
            <a:endParaRPr lang="uk-UA" dirty="0" smtClean="0"/>
          </a:p>
          <a:p>
            <a:pPr lvl="0"/>
            <a:r>
              <a:rPr lang="en-GB" dirty="0" smtClean="0"/>
              <a:t>analysed </a:t>
            </a:r>
            <a:endParaRPr lang="uk-UA" dirty="0" smtClean="0"/>
          </a:p>
          <a:p>
            <a:pPr lvl="0"/>
            <a:r>
              <a:rPr lang="en-GB" dirty="0" smtClean="0"/>
              <a:t>observed </a:t>
            </a:r>
            <a:endParaRPr lang="uk-UA" dirty="0" smtClean="0"/>
          </a:p>
          <a:p>
            <a:pPr lvl="0"/>
            <a:r>
              <a:rPr lang="en-GB" dirty="0" smtClean="0"/>
              <a:t>measured </a:t>
            </a:r>
            <a:endParaRPr lang="uk-UA" dirty="0" smtClean="0"/>
          </a:p>
          <a:p>
            <a:pPr lvl="0"/>
            <a:r>
              <a:rPr lang="en-GB" dirty="0" smtClean="0"/>
              <a:t>compared </a:t>
            </a:r>
            <a:endParaRPr lang="uk-UA" dirty="0" smtClean="0"/>
          </a:p>
          <a:p>
            <a:pPr lvl="0"/>
            <a:r>
              <a:rPr lang="en-GB" dirty="0" smtClean="0"/>
              <a:t>collected </a:t>
            </a:r>
            <a:endParaRPr lang="uk-UA" dirty="0" smtClean="0"/>
          </a:p>
          <a:p>
            <a:pPr lvl="0"/>
            <a:r>
              <a:rPr lang="en-GB" dirty="0" smtClean="0"/>
              <a:t>reported </a:t>
            </a:r>
            <a:endParaRPr lang="uk-UA" dirty="0" smtClean="0"/>
          </a:p>
          <a:p>
            <a:pPr lvl="0"/>
            <a:r>
              <a:rPr lang="en-GB" dirty="0" smtClean="0"/>
              <a:t>concluded </a:t>
            </a:r>
            <a:endParaRPr lang="uk-UA" dirty="0" smtClean="0"/>
          </a:p>
          <a:p>
            <a:pPr lvl="0">
              <a:buNone/>
            </a:pPr>
            <a:endParaRPr lang="uk-UA" dirty="0" smtClean="0"/>
          </a:p>
          <a:p>
            <a:pPr>
              <a:buNone/>
            </a:pPr>
            <a:r>
              <a:rPr lang="en-GB" dirty="0" smtClean="0"/>
              <a:t>Example</a:t>
            </a:r>
            <a:r>
              <a:rPr lang="en-GB" dirty="0" smtClean="0"/>
              <a:t>:</a:t>
            </a:r>
            <a:endParaRPr lang="uk-UA" dirty="0" smtClean="0"/>
          </a:p>
          <a:p>
            <a:r>
              <a:rPr lang="en-GB" dirty="0" smtClean="0"/>
              <a:t>The research team analysed the survey responses using statistical software.</a:t>
            </a:r>
            <a:endParaRPr lang="uk-UA" dirty="0" smtClean="0"/>
          </a:p>
          <a:p>
            <a:endParaRPr lang="uk-U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0040"/>
            <a:ext cx="7156648" cy="804704"/>
          </a:xfrm>
        </p:spPr>
        <p:txBody>
          <a:bodyPr>
            <a:normAutofit fontScale="90000"/>
          </a:bodyPr>
          <a:lstStyle/>
          <a:p>
            <a:pPr algn="ctr"/>
            <a:r>
              <a:rPr lang="en-GB" dirty="0" smtClean="0"/>
              <a:t>Past Continuous</a:t>
            </a:r>
            <a:r>
              <a:rPr lang="uk-UA" dirty="0" smtClean="0"/>
              <a:t/>
            </a:r>
            <a:br>
              <a:rPr lang="uk-UA" dirty="0" smtClean="0"/>
            </a:br>
            <a:endParaRPr lang="uk-UA" dirty="0"/>
          </a:p>
        </p:txBody>
      </p:sp>
      <p:sp>
        <p:nvSpPr>
          <p:cNvPr id="3" name="Содержимое 2"/>
          <p:cNvSpPr>
            <a:spLocks noGrp="1"/>
          </p:cNvSpPr>
          <p:nvPr>
            <p:ph idx="1"/>
          </p:nvPr>
        </p:nvSpPr>
        <p:spPr>
          <a:xfrm>
            <a:off x="323528" y="908720"/>
            <a:ext cx="7776864" cy="5547016"/>
          </a:xfrm>
        </p:spPr>
        <p:txBody>
          <a:bodyPr>
            <a:normAutofit fontScale="77500" lnSpcReduction="20000"/>
          </a:bodyPr>
          <a:lstStyle/>
          <a:p>
            <a:pPr>
              <a:buNone/>
            </a:pPr>
            <a:r>
              <a:rPr lang="en-GB" dirty="0" smtClean="0"/>
              <a:t>The </a:t>
            </a:r>
            <a:r>
              <a:rPr lang="en-GB" b="1" dirty="0" smtClean="0"/>
              <a:t>Past Continuous</a:t>
            </a:r>
            <a:r>
              <a:rPr lang="en-GB" dirty="0" smtClean="0"/>
              <a:t> describes actions that were </a:t>
            </a:r>
            <a:endParaRPr lang="uk-UA" dirty="0" smtClean="0"/>
          </a:p>
          <a:p>
            <a:pPr>
              <a:buNone/>
            </a:pPr>
            <a:r>
              <a:rPr lang="en-GB" dirty="0" smtClean="0"/>
              <a:t>in</a:t>
            </a:r>
            <a:r>
              <a:rPr lang="uk-UA" dirty="0" smtClean="0"/>
              <a:t> </a:t>
            </a:r>
            <a:r>
              <a:rPr lang="en-GB" dirty="0" smtClean="0"/>
              <a:t>progress </a:t>
            </a:r>
            <a:r>
              <a:rPr lang="en-GB" dirty="0" smtClean="0"/>
              <a:t>at a specific moment in the past or provides </a:t>
            </a:r>
            <a:endParaRPr lang="uk-UA" dirty="0" smtClean="0"/>
          </a:p>
          <a:p>
            <a:pPr>
              <a:buNone/>
            </a:pPr>
            <a:r>
              <a:rPr lang="en-GB" dirty="0" smtClean="0"/>
              <a:t>background </a:t>
            </a:r>
            <a:r>
              <a:rPr lang="en-GB" dirty="0" smtClean="0"/>
              <a:t>information in narratives</a:t>
            </a:r>
            <a:r>
              <a:rPr lang="en-GB" dirty="0" smtClean="0"/>
              <a:t>.</a:t>
            </a:r>
            <a:endParaRPr lang="uk-UA" dirty="0" smtClean="0"/>
          </a:p>
          <a:p>
            <a:pPr>
              <a:buNone/>
            </a:pPr>
            <a:endParaRPr lang="uk-UA" dirty="0" smtClean="0"/>
          </a:p>
          <a:p>
            <a:pPr>
              <a:buNone/>
            </a:pPr>
            <a:r>
              <a:rPr lang="en-GB" dirty="0" smtClean="0"/>
              <a:t>Examples</a:t>
            </a:r>
            <a:r>
              <a:rPr lang="en-GB" dirty="0" smtClean="0"/>
              <a:t>:</a:t>
            </a:r>
            <a:endParaRPr lang="uk-UA" dirty="0" smtClean="0"/>
          </a:p>
          <a:p>
            <a:r>
              <a:rPr lang="en-GB" dirty="0" smtClean="0"/>
              <a:t>The researchers were collecting blood samples when the laboratory equipment failed.</a:t>
            </a:r>
            <a:endParaRPr lang="uk-UA" dirty="0" smtClean="0"/>
          </a:p>
          <a:p>
            <a:r>
              <a:rPr lang="en-GB" dirty="0" smtClean="0"/>
              <a:t>While the participants were completing the questionnaire, the investigators monitored the testing conditions.</a:t>
            </a:r>
            <a:endParaRPr lang="uk-UA" dirty="0" smtClean="0"/>
          </a:p>
          <a:p>
            <a:r>
              <a:rPr lang="en-GB" dirty="0" smtClean="0"/>
              <a:t>We were discussing the preliminary findings during the departmental seminar</a:t>
            </a:r>
            <a:r>
              <a:rPr lang="en-GB" dirty="0" smtClean="0"/>
              <a:t>.</a:t>
            </a:r>
            <a:endParaRPr lang="uk-UA" dirty="0" smtClean="0"/>
          </a:p>
          <a:p>
            <a:endParaRPr lang="uk-UA" dirty="0" smtClean="0"/>
          </a:p>
          <a:p>
            <a:pPr>
              <a:buNone/>
            </a:pPr>
            <a:r>
              <a:rPr lang="en-GB" dirty="0" smtClean="0"/>
              <a:t>The Past Continuous often occurs together with the Past Simple</a:t>
            </a:r>
            <a:r>
              <a:rPr lang="en-GB" dirty="0" smtClean="0"/>
              <a:t>.</a:t>
            </a:r>
            <a:endParaRPr lang="uk-UA" dirty="0" smtClean="0"/>
          </a:p>
          <a:p>
            <a:pPr>
              <a:buNone/>
            </a:pPr>
            <a:endParaRPr lang="uk-UA" dirty="0" smtClean="0"/>
          </a:p>
          <a:p>
            <a:r>
              <a:rPr lang="en-GB" dirty="0" smtClean="0"/>
              <a:t>Example</a:t>
            </a:r>
            <a:r>
              <a:rPr lang="en-GB" dirty="0" smtClean="0"/>
              <a:t>:</a:t>
            </a:r>
            <a:endParaRPr lang="uk-UA" dirty="0" smtClean="0"/>
          </a:p>
          <a:p>
            <a:r>
              <a:rPr lang="en-GB" dirty="0" smtClean="0"/>
              <a:t>The participants were answering the questionnaire when the fire alarm interrupted the session.</a:t>
            </a:r>
            <a:endParaRPr lang="uk-UA" dirty="0" smtClean="0"/>
          </a:p>
          <a:p>
            <a:endParaRPr lang="uk-UA"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020728"/>
          </a:xfrm>
        </p:spPr>
        <p:txBody>
          <a:bodyPr>
            <a:normAutofit fontScale="90000"/>
          </a:bodyPr>
          <a:lstStyle/>
          <a:p>
            <a:pPr algn="ctr"/>
            <a:r>
              <a:rPr lang="en-GB" dirty="0" smtClean="0"/>
              <a:t>Past Perfect</a:t>
            </a:r>
            <a:r>
              <a:rPr lang="uk-UA" dirty="0" smtClean="0"/>
              <a:t/>
            </a:r>
            <a:br>
              <a:rPr lang="uk-UA" dirty="0" smtClean="0"/>
            </a:br>
            <a:endParaRPr lang="uk-UA" dirty="0"/>
          </a:p>
        </p:txBody>
      </p:sp>
      <p:sp>
        <p:nvSpPr>
          <p:cNvPr id="3" name="Содержимое 2"/>
          <p:cNvSpPr>
            <a:spLocks noGrp="1"/>
          </p:cNvSpPr>
          <p:nvPr>
            <p:ph idx="1"/>
          </p:nvPr>
        </p:nvSpPr>
        <p:spPr>
          <a:xfrm>
            <a:off x="323528" y="1196752"/>
            <a:ext cx="7776864" cy="5258984"/>
          </a:xfrm>
        </p:spPr>
        <p:txBody>
          <a:bodyPr>
            <a:normAutofit fontScale="92500" lnSpcReduction="10000"/>
          </a:bodyPr>
          <a:lstStyle/>
          <a:p>
            <a:pPr>
              <a:buNone/>
            </a:pPr>
            <a:r>
              <a:rPr lang="uk-UA" dirty="0" smtClean="0"/>
              <a:t>         </a:t>
            </a:r>
            <a:r>
              <a:rPr lang="en-GB" dirty="0" smtClean="0"/>
              <a:t>The </a:t>
            </a:r>
            <a:r>
              <a:rPr lang="en-GB" b="1" dirty="0" smtClean="0"/>
              <a:t>Past Perfect</a:t>
            </a:r>
            <a:r>
              <a:rPr lang="en-GB" dirty="0" smtClean="0"/>
              <a:t> describes actions completed before another event in the </a:t>
            </a:r>
            <a:r>
              <a:rPr lang="en-GB" dirty="0" err="1" smtClean="0"/>
              <a:t>past.This</a:t>
            </a:r>
            <a:r>
              <a:rPr lang="en-GB" dirty="0" smtClean="0"/>
              <a:t> </a:t>
            </a:r>
            <a:r>
              <a:rPr lang="en-GB" dirty="0" smtClean="0"/>
              <a:t>tense is particularly useful when explaining the sequence of research procedures</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The research team had completed the pilot study before launching the main project.</a:t>
            </a:r>
            <a:endParaRPr lang="uk-UA" dirty="0" smtClean="0"/>
          </a:p>
          <a:p>
            <a:r>
              <a:rPr lang="en-GB" dirty="0" smtClean="0"/>
              <a:t>By the time the conference began, we had finished our statistical analysis.</a:t>
            </a:r>
            <a:endParaRPr lang="uk-UA" dirty="0" smtClean="0"/>
          </a:p>
          <a:p>
            <a:r>
              <a:rPr lang="en-GB" dirty="0" smtClean="0"/>
              <a:t>The reviewers had requested several revisions before the article was accepted.</a:t>
            </a:r>
            <a:endParaRPr lang="uk-UA" dirty="0" smtClean="0"/>
          </a:p>
          <a:p>
            <a:pPr>
              <a:buNone/>
            </a:pPr>
            <a:r>
              <a:rPr lang="en-GB" dirty="0" smtClean="0"/>
              <a:t>The Past Perfect prevents ambiguity when describing multiple past events.</a:t>
            </a:r>
            <a:endParaRPr lang="uk-UA" dirty="0" smtClean="0"/>
          </a:p>
          <a:p>
            <a:endParaRPr lang="uk-UA"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Past Perfect Continuous</a:t>
            </a:r>
            <a:r>
              <a:rPr lang="uk-UA" dirty="0" smtClean="0"/>
              <a:t/>
            </a:r>
            <a:br>
              <a:rPr lang="uk-UA" dirty="0" smtClean="0"/>
            </a:br>
            <a:endParaRPr lang="uk-UA" dirty="0"/>
          </a:p>
        </p:txBody>
      </p:sp>
      <p:sp>
        <p:nvSpPr>
          <p:cNvPr id="3" name="Содержимое 2"/>
          <p:cNvSpPr>
            <a:spLocks noGrp="1"/>
          </p:cNvSpPr>
          <p:nvPr>
            <p:ph idx="1"/>
          </p:nvPr>
        </p:nvSpPr>
        <p:spPr>
          <a:xfrm>
            <a:off x="251520" y="1196752"/>
            <a:ext cx="7776864" cy="5258984"/>
          </a:xfrm>
        </p:spPr>
        <p:txBody>
          <a:bodyPr>
            <a:normAutofit fontScale="92500" lnSpcReduction="10000"/>
          </a:bodyPr>
          <a:lstStyle/>
          <a:p>
            <a:pPr>
              <a:buNone/>
            </a:pPr>
            <a:r>
              <a:rPr lang="uk-UA" dirty="0" smtClean="0"/>
              <a:t>         </a:t>
            </a:r>
            <a:r>
              <a:rPr lang="en-GB" dirty="0" smtClean="0"/>
              <a:t>This </a:t>
            </a:r>
            <a:r>
              <a:rPr lang="en-GB" dirty="0" smtClean="0"/>
              <a:t>tense emphasizes the duration of an activity before another past event</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The research group had been working on the project for three years before receiving external funding.</a:t>
            </a:r>
            <a:endParaRPr lang="uk-UA" dirty="0" smtClean="0"/>
          </a:p>
          <a:p>
            <a:r>
              <a:rPr lang="en-GB" dirty="0" smtClean="0"/>
              <a:t>The students had been preparing their presentations for several weeks before the conference</a:t>
            </a:r>
            <a:r>
              <a:rPr lang="en-GB" dirty="0" smtClean="0"/>
              <a:t>.</a:t>
            </a:r>
            <a:endParaRPr lang="uk-UA" dirty="0" smtClean="0"/>
          </a:p>
          <a:p>
            <a:endParaRPr lang="uk-UA" dirty="0" smtClean="0"/>
          </a:p>
          <a:p>
            <a:pPr>
              <a:buNone/>
            </a:pPr>
            <a:r>
              <a:rPr lang="uk-UA" dirty="0" smtClean="0"/>
              <a:t>          </a:t>
            </a:r>
            <a:r>
              <a:rPr lang="en-GB" dirty="0" smtClean="0"/>
              <a:t>Although </a:t>
            </a:r>
            <a:r>
              <a:rPr lang="en-GB" dirty="0" smtClean="0"/>
              <a:t>relatively uncommon in scientific articles, the Past Perfect Continuous is frequently used in oral presentations and professional storytelling.</a:t>
            </a:r>
            <a:endParaRPr lang="uk-UA" dirty="0" smtClean="0"/>
          </a:p>
          <a:p>
            <a:endParaRPr lang="uk-U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444680" cy="1380768"/>
          </a:xfrm>
        </p:spPr>
        <p:txBody>
          <a:bodyPr>
            <a:normAutofit fontScale="90000"/>
          </a:bodyPr>
          <a:lstStyle/>
          <a:p>
            <a:pPr algn="ctr"/>
            <a:r>
              <a:rPr lang="en-GB" dirty="0" smtClean="0"/>
              <a:t>Future Forms </a:t>
            </a:r>
            <a:r>
              <a:rPr lang="uk-UA" dirty="0" smtClean="0"/>
              <a:t/>
            </a:r>
            <a:br>
              <a:rPr lang="uk-UA" dirty="0" smtClean="0"/>
            </a:br>
            <a:r>
              <a:rPr lang="en-GB" dirty="0" smtClean="0"/>
              <a:t>in </a:t>
            </a:r>
            <a:r>
              <a:rPr lang="en-GB" dirty="0" smtClean="0"/>
              <a:t>Professional Communication</a:t>
            </a:r>
            <a:r>
              <a:rPr lang="uk-UA" dirty="0" smtClean="0"/>
              <a:t/>
            </a:r>
            <a:br>
              <a:rPr lang="uk-UA" dirty="0" smtClean="0"/>
            </a:br>
            <a:endParaRPr lang="uk-UA" dirty="0"/>
          </a:p>
        </p:txBody>
      </p:sp>
      <p:sp>
        <p:nvSpPr>
          <p:cNvPr id="3" name="Содержимое 2"/>
          <p:cNvSpPr>
            <a:spLocks noGrp="1"/>
          </p:cNvSpPr>
          <p:nvPr>
            <p:ph idx="1"/>
          </p:nvPr>
        </p:nvSpPr>
        <p:spPr>
          <a:xfrm>
            <a:off x="251520" y="1340768"/>
            <a:ext cx="8064896" cy="5114968"/>
          </a:xfrm>
        </p:spPr>
        <p:txBody>
          <a:bodyPr>
            <a:normAutofit fontScale="62500" lnSpcReduction="20000"/>
          </a:bodyPr>
          <a:lstStyle/>
          <a:p>
            <a:pPr>
              <a:buNone/>
            </a:pPr>
            <a:r>
              <a:rPr lang="uk-UA" dirty="0" smtClean="0"/>
              <a:t>         </a:t>
            </a:r>
            <a:r>
              <a:rPr lang="en-GB" sz="2900" dirty="0" smtClean="0"/>
              <a:t>Researchers </a:t>
            </a:r>
            <a:r>
              <a:rPr lang="en-GB" sz="2900" dirty="0" smtClean="0"/>
              <a:t>frequently discuss future plans, </a:t>
            </a:r>
            <a:r>
              <a:rPr lang="en-GB" sz="2900" dirty="0" smtClean="0"/>
              <a:t>ongoing</a:t>
            </a:r>
            <a:r>
              <a:rPr lang="uk-UA" sz="2900" dirty="0" smtClean="0"/>
              <a:t> </a:t>
            </a:r>
            <a:r>
              <a:rPr lang="en-GB" sz="2900" dirty="0" smtClean="0"/>
              <a:t>projects</a:t>
            </a:r>
            <a:r>
              <a:rPr lang="en-GB" sz="2900" dirty="0" smtClean="0"/>
              <a:t>, expected results, and recommendations. English offers several grammatical structures for expressing future meaning</a:t>
            </a:r>
            <a:r>
              <a:rPr lang="en-GB" sz="2900" dirty="0" smtClean="0"/>
              <a:t>.</a:t>
            </a:r>
            <a:endParaRPr lang="uk-UA" sz="2900" dirty="0" smtClean="0"/>
          </a:p>
          <a:p>
            <a:pPr>
              <a:buNone/>
            </a:pPr>
            <a:endParaRPr lang="uk-UA" sz="2900" b="1" dirty="0" smtClean="0"/>
          </a:p>
          <a:p>
            <a:pPr>
              <a:buNone/>
            </a:pPr>
            <a:r>
              <a:rPr lang="en-GB" b="1" dirty="0" smtClean="0"/>
              <a:t>Future </a:t>
            </a:r>
            <a:r>
              <a:rPr lang="en-GB" b="1" dirty="0" smtClean="0"/>
              <a:t>Simple (will)</a:t>
            </a:r>
            <a:endParaRPr lang="uk-UA" dirty="0" smtClean="0"/>
          </a:p>
          <a:p>
            <a:pPr>
              <a:buNone/>
            </a:pPr>
            <a:r>
              <a:rPr lang="en-GB" dirty="0" smtClean="0"/>
              <a:t>The Future Simple is commonly used to:</a:t>
            </a:r>
            <a:endParaRPr lang="uk-UA" dirty="0" smtClean="0"/>
          </a:p>
          <a:p>
            <a:pPr lvl="0"/>
            <a:r>
              <a:rPr lang="en-GB" dirty="0" smtClean="0"/>
              <a:t>make predictions; </a:t>
            </a:r>
            <a:endParaRPr lang="uk-UA" dirty="0" smtClean="0"/>
          </a:p>
          <a:p>
            <a:pPr lvl="0"/>
            <a:r>
              <a:rPr lang="en-GB" dirty="0" smtClean="0"/>
              <a:t>describe future research; </a:t>
            </a:r>
            <a:endParaRPr lang="uk-UA" dirty="0" smtClean="0"/>
          </a:p>
          <a:p>
            <a:pPr lvl="0"/>
            <a:r>
              <a:rPr lang="en-GB" dirty="0" smtClean="0"/>
              <a:t>express expectations; </a:t>
            </a:r>
            <a:endParaRPr lang="uk-UA" dirty="0" smtClean="0"/>
          </a:p>
          <a:p>
            <a:pPr lvl="0"/>
            <a:r>
              <a:rPr lang="en-GB" dirty="0" smtClean="0"/>
              <a:t>discuss planned developments. </a:t>
            </a:r>
            <a:endParaRPr lang="uk-UA" dirty="0" smtClean="0"/>
          </a:p>
          <a:p>
            <a:pPr>
              <a:buNone/>
            </a:pPr>
            <a:endParaRPr lang="uk-UA" dirty="0" smtClean="0"/>
          </a:p>
          <a:p>
            <a:pPr>
              <a:buNone/>
            </a:pPr>
            <a:r>
              <a:rPr lang="en-GB" b="1" dirty="0" smtClean="0"/>
              <a:t>Examples</a:t>
            </a:r>
            <a:r>
              <a:rPr lang="en-GB" b="1" dirty="0" smtClean="0"/>
              <a:t>:</a:t>
            </a:r>
            <a:endParaRPr lang="uk-UA" b="1" dirty="0" smtClean="0"/>
          </a:p>
          <a:p>
            <a:r>
              <a:rPr lang="en-GB" dirty="0" smtClean="0"/>
              <a:t>Future research will investigate larger populations.</a:t>
            </a:r>
            <a:endParaRPr lang="uk-UA" dirty="0" smtClean="0"/>
          </a:p>
          <a:p>
            <a:r>
              <a:rPr lang="en-GB" dirty="0" smtClean="0"/>
              <a:t>The project will continue next year.</a:t>
            </a:r>
            <a:endParaRPr lang="uk-UA" dirty="0" smtClean="0"/>
          </a:p>
          <a:p>
            <a:r>
              <a:rPr lang="en-GB" dirty="0" smtClean="0"/>
              <a:t>Artificial intelligence will significantly influence medical diagnostics.</a:t>
            </a:r>
            <a:endParaRPr lang="uk-UA" dirty="0" smtClean="0"/>
          </a:p>
          <a:p>
            <a:r>
              <a:rPr lang="en-GB" dirty="0" smtClean="0"/>
              <a:t>Useful conference expressions:</a:t>
            </a:r>
            <a:endParaRPr lang="uk-UA" dirty="0" smtClean="0"/>
          </a:p>
          <a:p>
            <a:pPr lvl="0"/>
            <a:r>
              <a:rPr lang="en-GB" dirty="0" smtClean="0"/>
              <a:t>Future studies will examine… </a:t>
            </a:r>
            <a:endParaRPr lang="uk-UA" dirty="0" smtClean="0"/>
          </a:p>
          <a:p>
            <a:pPr lvl="0"/>
            <a:r>
              <a:rPr lang="en-GB" dirty="0" smtClean="0"/>
              <a:t>Our next objective will be… </a:t>
            </a:r>
            <a:endParaRPr lang="uk-UA" dirty="0" smtClean="0"/>
          </a:p>
          <a:p>
            <a:pPr lvl="0"/>
            <a:r>
              <a:rPr lang="en-GB" dirty="0" smtClean="0"/>
              <a:t>The results will contribute to… </a:t>
            </a:r>
            <a:endParaRPr lang="uk-UA" dirty="0" smtClean="0"/>
          </a:p>
          <a:p>
            <a:endParaRPr lang="uk-UA"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Be Going To</a:t>
            </a:r>
            <a:r>
              <a:rPr lang="uk-UA" dirty="0" smtClean="0"/>
              <a:t/>
            </a:r>
            <a:br>
              <a:rPr lang="uk-UA" dirty="0" smtClean="0"/>
            </a:br>
            <a:endParaRPr lang="uk-UA" dirty="0"/>
          </a:p>
        </p:txBody>
      </p:sp>
      <p:sp>
        <p:nvSpPr>
          <p:cNvPr id="3" name="Содержимое 2"/>
          <p:cNvSpPr>
            <a:spLocks noGrp="1"/>
          </p:cNvSpPr>
          <p:nvPr>
            <p:ph idx="1"/>
          </p:nvPr>
        </p:nvSpPr>
        <p:spPr>
          <a:xfrm>
            <a:off x="251520" y="1052736"/>
            <a:ext cx="7848872" cy="5403000"/>
          </a:xfrm>
        </p:spPr>
        <p:txBody>
          <a:bodyPr>
            <a:normAutofit fontScale="85000" lnSpcReduction="20000"/>
          </a:bodyPr>
          <a:lstStyle/>
          <a:p>
            <a:pPr>
              <a:buNone/>
            </a:pPr>
            <a:r>
              <a:rPr lang="en-GB" dirty="0" smtClean="0"/>
              <a:t>This </a:t>
            </a:r>
            <a:r>
              <a:rPr lang="en-GB" dirty="0" smtClean="0"/>
              <a:t>structure expresses planned intentions</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We are going to expand the study to additional hospitals.</a:t>
            </a:r>
            <a:endParaRPr lang="uk-UA" dirty="0" smtClean="0"/>
          </a:p>
          <a:p>
            <a:r>
              <a:rPr lang="en-GB" dirty="0" smtClean="0"/>
              <a:t>The research team is going to develop a new questionnaire.</a:t>
            </a:r>
            <a:endParaRPr lang="uk-UA" dirty="0" smtClean="0"/>
          </a:p>
          <a:p>
            <a:pPr>
              <a:buNone/>
            </a:pPr>
            <a:endParaRPr lang="uk-UA" dirty="0" smtClean="0"/>
          </a:p>
          <a:p>
            <a:pPr>
              <a:buNone/>
            </a:pPr>
            <a:r>
              <a:rPr lang="en-GB" b="1" dirty="0" smtClean="0"/>
              <a:t>Present Continuous for Future Arrangements</a:t>
            </a:r>
            <a:endParaRPr lang="uk-UA" dirty="0" smtClean="0"/>
          </a:p>
          <a:p>
            <a:pPr>
              <a:buNone/>
            </a:pPr>
            <a:r>
              <a:rPr lang="en-GB" dirty="0" smtClean="0"/>
              <a:t>Professional meetings and conferences often </a:t>
            </a:r>
            <a:r>
              <a:rPr lang="en-GB" dirty="0" smtClean="0"/>
              <a:t>require</a:t>
            </a:r>
            <a:r>
              <a:rPr lang="uk-UA" dirty="0" smtClean="0"/>
              <a:t> </a:t>
            </a:r>
            <a:r>
              <a:rPr lang="en-GB" dirty="0" smtClean="0"/>
              <a:t>this </a:t>
            </a:r>
            <a:r>
              <a:rPr lang="en-GB" dirty="0" smtClean="0"/>
              <a:t>structure</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I am meeting my supervisor tomorrow.</a:t>
            </a:r>
            <a:endParaRPr lang="uk-UA" dirty="0" smtClean="0"/>
          </a:p>
          <a:p>
            <a:r>
              <a:rPr lang="en-GB" dirty="0" smtClean="0"/>
              <a:t>We are presenting our paper next Friday.</a:t>
            </a:r>
            <a:endParaRPr lang="uk-UA" dirty="0" smtClean="0"/>
          </a:p>
          <a:p>
            <a:r>
              <a:rPr lang="en-GB" dirty="0" smtClean="0"/>
              <a:t>The committee is reviewing the proposal next month.</a:t>
            </a:r>
            <a:endParaRPr lang="uk-UA" dirty="0" smtClean="0"/>
          </a:p>
          <a:p>
            <a:endParaRPr lang="uk-UA"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571184" cy="1143000"/>
          </a:xfrm>
        </p:spPr>
        <p:txBody>
          <a:bodyPr>
            <a:normAutofit fontScale="90000"/>
          </a:bodyPr>
          <a:lstStyle/>
          <a:p>
            <a:pPr algn="ctr"/>
            <a:r>
              <a:rPr lang="en-GB" dirty="0" smtClean="0"/>
              <a:t>Future Forms </a:t>
            </a:r>
            <a:r>
              <a:rPr lang="uk-UA" dirty="0" smtClean="0"/>
              <a:t/>
            </a:r>
            <a:br>
              <a:rPr lang="uk-UA" dirty="0" smtClean="0"/>
            </a:br>
            <a:r>
              <a:rPr lang="en-GB" dirty="0" smtClean="0"/>
              <a:t>in Professional Communication</a:t>
            </a:r>
            <a:endParaRPr lang="uk-UA" dirty="0"/>
          </a:p>
        </p:txBody>
      </p:sp>
      <p:sp>
        <p:nvSpPr>
          <p:cNvPr id="3" name="Содержимое 2"/>
          <p:cNvSpPr>
            <a:spLocks noGrp="1"/>
          </p:cNvSpPr>
          <p:nvPr>
            <p:ph idx="1"/>
          </p:nvPr>
        </p:nvSpPr>
        <p:spPr>
          <a:xfrm>
            <a:off x="395536" y="1609416"/>
            <a:ext cx="7488832" cy="4846320"/>
          </a:xfrm>
        </p:spPr>
        <p:txBody>
          <a:bodyPr>
            <a:normAutofit fontScale="70000" lnSpcReduction="20000"/>
          </a:bodyPr>
          <a:lstStyle/>
          <a:p>
            <a:pPr>
              <a:buNone/>
            </a:pPr>
            <a:r>
              <a:rPr lang="en-GB" b="1" dirty="0" smtClean="0"/>
              <a:t>Future Continuous</a:t>
            </a:r>
            <a:endParaRPr lang="uk-UA" dirty="0" smtClean="0"/>
          </a:p>
          <a:p>
            <a:pPr>
              <a:buNone/>
            </a:pPr>
            <a:r>
              <a:rPr lang="en-GB" dirty="0" smtClean="0"/>
              <a:t>This tense describes activities that will be in progress at a future time</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This time next week we will be presenting our research in Berlin.</a:t>
            </a:r>
            <a:endParaRPr lang="uk-UA" dirty="0" smtClean="0"/>
          </a:p>
          <a:p>
            <a:r>
              <a:rPr lang="en-GB" dirty="0" smtClean="0"/>
              <a:t>The research team will be collecting data throughout the summer.</a:t>
            </a:r>
            <a:endParaRPr lang="uk-UA" dirty="0" smtClean="0"/>
          </a:p>
          <a:p>
            <a:pPr>
              <a:buNone/>
            </a:pPr>
            <a:r>
              <a:rPr lang="en-GB" dirty="0" smtClean="0"/>
              <a:t> </a:t>
            </a:r>
            <a:endParaRPr lang="uk-UA" dirty="0" smtClean="0"/>
          </a:p>
          <a:p>
            <a:pPr>
              <a:buNone/>
            </a:pPr>
            <a:r>
              <a:rPr lang="en-GB" b="1" dirty="0" smtClean="0"/>
              <a:t>Future Perfect</a:t>
            </a:r>
            <a:endParaRPr lang="uk-UA" dirty="0" smtClean="0"/>
          </a:p>
          <a:p>
            <a:pPr>
              <a:buNone/>
            </a:pPr>
            <a:r>
              <a:rPr lang="en-GB" dirty="0" smtClean="0"/>
              <a:t>The Future Perfect indicates that an action will be completed before a specified future time</a:t>
            </a:r>
            <a:r>
              <a:rPr lang="en-GB" dirty="0" smtClean="0"/>
              <a:t>.</a:t>
            </a:r>
            <a:endParaRPr lang="uk-UA" dirty="0" smtClean="0"/>
          </a:p>
          <a:p>
            <a:pPr>
              <a:buNone/>
            </a:pPr>
            <a:endParaRPr lang="uk-UA" dirty="0" smtClean="0"/>
          </a:p>
          <a:p>
            <a:pPr>
              <a:buNone/>
            </a:pPr>
            <a:r>
              <a:rPr lang="en-GB" dirty="0" smtClean="0"/>
              <a:t>Examples:</a:t>
            </a:r>
            <a:endParaRPr lang="uk-UA" dirty="0" smtClean="0"/>
          </a:p>
          <a:p>
            <a:r>
              <a:rPr lang="en-GB" dirty="0" smtClean="0"/>
              <a:t>By the end of this year, we will have completed the clinical trial.</a:t>
            </a:r>
            <a:endParaRPr lang="uk-UA" dirty="0" smtClean="0"/>
          </a:p>
          <a:p>
            <a:r>
              <a:rPr lang="en-GB" dirty="0" smtClean="0"/>
              <a:t>By next semester, I will have submitted my dissertation.</a:t>
            </a:r>
            <a:endParaRPr lang="uk-UA" dirty="0" smtClean="0"/>
          </a:p>
          <a:p>
            <a:r>
              <a:rPr lang="en-GB" dirty="0" smtClean="0"/>
              <a:t>This tense is common when discussing project management and research timelines.</a:t>
            </a:r>
            <a:endParaRPr lang="uk-UA" dirty="0" smtClean="0"/>
          </a:p>
          <a:p>
            <a:endParaRPr lang="uk-UA"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40"/>
            <a:ext cx="7300664" cy="1524784"/>
          </a:xfrm>
        </p:spPr>
        <p:txBody>
          <a:bodyPr>
            <a:normAutofit fontScale="90000"/>
          </a:bodyPr>
          <a:lstStyle/>
          <a:p>
            <a:pPr algn="ctr"/>
            <a:r>
              <a:rPr lang="en-GB" dirty="0" smtClean="0"/>
              <a:t>Narration in </a:t>
            </a:r>
            <a:r>
              <a:rPr lang="en-GB" dirty="0" smtClean="0"/>
              <a:t>Professional</a:t>
            </a:r>
            <a:r>
              <a:rPr lang="uk-UA" dirty="0" smtClean="0"/>
              <a:t> </a:t>
            </a:r>
            <a:br>
              <a:rPr lang="uk-UA" dirty="0" smtClean="0"/>
            </a:br>
            <a:r>
              <a:rPr lang="en-GB" dirty="0" smtClean="0"/>
              <a:t> </a:t>
            </a:r>
            <a:r>
              <a:rPr lang="en-GB" dirty="0" smtClean="0"/>
              <a:t>and Academic Communication</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70000" lnSpcReduction="20000"/>
          </a:bodyPr>
          <a:lstStyle/>
          <a:p>
            <a:pPr>
              <a:buNone/>
            </a:pPr>
            <a:r>
              <a:rPr lang="en-GB" dirty="0" smtClean="0"/>
              <a:t>Narration refers to describing events in a logical chronological sequence.</a:t>
            </a:r>
            <a:endParaRPr lang="uk-UA" dirty="0" smtClean="0"/>
          </a:p>
          <a:p>
            <a:pPr>
              <a:buNone/>
            </a:pPr>
            <a:endParaRPr lang="uk-UA" dirty="0" smtClean="0"/>
          </a:p>
          <a:p>
            <a:pPr>
              <a:buNone/>
            </a:pPr>
            <a:r>
              <a:rPr lang="en-GB" dirty="0" smtClean="0"/>
              <a:t>Researchers </a:t>
            </a:r>
            <a:r>
              <a:rPr lang="en-GB" dirty="0" smtClean="0"/>
              <a:t>often narrate:</a:t>
            </a:r>
            <a:endParaRPr lang="uk-UA" dirty="0" smtClean="0"/>
          </a:p>
          <a:p>
            <a:pPr lvl="0"/>
            <a:r>
              <a:rPr lang="en-GB" dirty="0" smtClean="0"/>
              <a:t>research processes; </a:t>
            </a:r>
            <a:endParaRPr lang="uk-UA" dirty="0" smtClean="0"/>
          </a:p>
          <a:p>
            <a:pPr lvl="0"/>
            <a:r>
              <a:rPr lang="en-GB" dirty="0" smtClean="0"/>
              <a:t>clinical cases; </a:t>
            </a:r>
            <a:endParaRPr lang="uk-UA" dirty="0" smtClean="0"/>
          </a:p>
          <a:p>
            <a:pPr lvl="0"/>
            <a:r>
              <a:rPr lang="en-GB" dirty="0" smtClean="0"/>
              <a:t>laboratory procedures; </a:t>
            </a:r>
            <a:endParaRPr lang="uk-UA" dirty="0" smtClean="0"/>
          </a:p>
          <a:p>
            <a:pPr lvl="0"/>
            <a:r>
              <a:rPr lang="en-GB" dirty="0" smtClean="0"/>
              <a:t>conference experiences; </a:t>
            </a:r>
            <a:endParaRPr lang="uk-UA" dirty="0" smtClean="0"/>
          </a:p>
          <a:p>
            <a:pPr lvl="0"/>
            <a:r>
              <a:rPr lang="en-GB" dirty="0" smtClean="0"/>
              <a:t>professional achievements; </a:t>
            </a:r>
            <a:endParaRPr lang="uk-UA" dirty="0" smtClean="0"/>
          </a:p>
          <a:p>
            <a:pPr lvl="0"/>
            <a:r>
              <a:rPr lang="en-GB" dirty="0" smtClean="0"/>
              <a:t>project development. </a:t>
            </a:r>
            <a:endParaRPr lang="uk-UA" dirty="0" smtClean="0"/>
          </a:p>
          <a:p>
            <a:pPr>
              <a:buNone/>
            </a:pPr>
            <a:endParaRPr lang="uk-UA" dirty="0" smtClean="0"/>
          </a:p>
          <a:p>
            <a:pPr>
              <a:buNone/>
            </a:pPr>
            <a:r>
              <a:rPr lang="en-GB" dirty="0" smtClean="0"/>
              <a:t>Effective </a:t>
            </a:r>
            <a:r>
              <a:rPr lang="en-GB" dirty="0" smtClean="0"/>
              <a:t>narration requires:</a:t>
            </a:r>
            <a:endParaRPr lang="uk-UA" dirty="0" smtClean="0"/>
          </a:p>
          <a:p>
            <a:pPr lvl="0"/>
            <a:r>
              <a:rPr lang="en-GB" dirty="0" smtClean="0"/>
              <a:t>logical sequencing; </a:t>
            </a:r>
            <a:endParaRPr lang="uk-UA" dirty="0" smtClean="0"/>
          </a:p>
          <a:p>
            <a:pPr lvl="0"/>
            <a:r>
              <a:rPr lang="en-GB" dirty="0" smtClean="0"/>
              <a:t>appropriate tense selection; </a:t>
            </a:r>
            <a:endParaRPr lang="uk-UA" dirty="0" smtClean="0"/>
          </a:p>
          <a:p>
            <a:pPr lvl="0"/>
            <a:r>
              <a:rPr lang="en-GB" dirty="0" smtClean="0"/>
              <a:t>cohesive devices; </a:t>
            </a:r>
            <a:endParaRPr lang="uk-UA" dirty="0" smtClean="0"/>
          </a:p>
          <a:p>
            <a:pPr lvl="0"/>
            <a:r>
              <a:rPr lang="en-GB" dirty="0" smtClean="0"/>
              <a:t>clear transitions. </a:t>
            </a:r>
            <a:endParaRPr lang="uk-UA" dirty="0" smtClean="0"/>
          </a:p>
          <a:p>
            <a:endParaRPr lang="uk-UA"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GB" dirty="0" smtClean="0"/>
              <a:t>Useful Sequencing Expressions</a:t>
            </a:r>
            <a:r>
              <a:rPr lang="uk-UA" dirty="0" smtClean="0"/>
              <a:t/>
            </a:r>
            <a:br>
              <a:rPr lang="uk-UA" dirty="0" smtClean="0"/>
            </a:br>
            <a:endParaRPr lang="uk-UA" dirty="0"/>
          </a:p>
        </p:txBody>
      </p:sp>
      <p:sp>
        <p:nvSpPr>
          <p:cNvPr id="3" name="Содержимое 2"/>
          <p:cNvSpPr>
            <a:spLocks noGrp="1"/>
          </p:cNvSpPr>
          <p:nvPr>
            <p:ph idx="1"/>
          </p:nvPr>
        </p:nvSpPr>
        <p:spPr>
          <a:xfrm>
            <a:off x="251520" y="1196752"/>
            <a:ext cx="7632848" cy="5258984"/>
          </a:xfrm>
        </p:spPr>
        <p:txBody>
          <a:bodyPr>
            <a:normAutofit fontScale="62500" lnSpcReduction="20000"/>
          </a:bodyPr>
          <a:lstStyle/>
          <a:p>
            <a:pPr>
              <a:buNone/>
            </a:pPr>
            <a:r>
              <a:rPr lang="en-GB" dirty="0" smtClean="0"/>
              <a:t>Beginning</a:t>
            </a:r>
            <a:endParaRPr lang="uk-UA" dirty="0" smtClean="0"/>
          </a:p>
          <a:p>
            <a:pPr lvl="0"/>
            <a:r>
              <a:rPr lang="en-GB" dirty="0" smtClean="0"/>
              <a:t>Initially… </a:t>
            </a:r>
            <a:endParaRPr lang="uk-UA" dirty="0" smtClean="0"/>
          </a:p>
          <a:p>
            <a:pPr lvl="0"/>
            <a:r>
              <a:rPr lang="en-GB" dirty="0" smtClean="0"/>
              <a:t>At the beginning… </a:t>
            </a:r>
            <a:endParaRPr lang="uk-UA" dirty="0" smtClean="0"/>
          </a:p>
          <a:p>
            <a:pPr lvl="0"/>
            <a:r>
              <a:rPr lang="en-GB" dirty="0" smtClean="0"/>
              <a:t>The study started with… </a:t>
            </a:r>
            <a:endParaRPr lang="uk-UA" dirty="0" smtClean="0"/>
          </a:p>
          <a:p>
            <a:pPr lvl="0"/>
            <a:r>
              <a:rPr lang="en-GB" dirty="0" smtClean="0"/>
              <a:t>First… </a:t>
            </a:r>
            <a:endParaRPr lang="uk-UA" dirty="0" smtClean="0"/>
          </a:p>
          <a:p>
            <a:pPr lvl="0"/>
            <a:endParaRPr lang="uk-UA" dirty="0" smtClean="0"/>
          </a:p>
          <a:p>
            <a:pPr>
              <a:buNone/>
            </a:pPr>
            <a:r>
              <a:rPr lang="en-GB" dirty="0" smtClean="0"/>
              <a:t>Continuation</a:t>
            </a:r>
            <a:endParaRPr lang="uk-UA" dirty="0" smtClean="0"/>
          </a:p>
          <a:p>
            <a:pPr lvl="0"/>
            <a:r>
              <a:rPr lang="en-GB" dirty="0" smtClean="0"/>
              <a:t>Then… </a:t>
            </a:r>
            <a:endParaRPr lang="uk-UA" dirty="0" smtClean="0"/>
          </a:p>
          <a:p>
            <a:pPr lvl="0"/>
            <a:r>
              <a:rPr lang="en-GB" dirty="0" smtClean="0"/>
              <a:t>Subsequently… </a:t>
            </a:r>
            <a:endParaRPr lang="uk-UA" dirty="0" smtClean="0"/>
          </a:p>
          <a:p>
            <a:pPr lvl="0"/>
            <a:r>
              <a:rPr lang="en-GB" dirty="0" smtClean="0"/>
              <a:t>Afterwards… </a:t>
            </a:r>
            <a:endParaRPr lang="uk-UA" dirty="0" smtClean="0"/>
          </a:p>
          <a:p>
            <a:pPr lvl="0"/>
            <a:r>
              <a:rPr lang="en-GB" dirty="0" smtClean="0"/>
              <a:t>Meanwhile… </a:t>
            </a:r>
            <a:endParaRPr lang="uk-UA" dirty="0" smtClean="0"/>
          </a:p>
          <a:p>
            <a:pPr lvl="0"/>
            <a:r>
              <a:rPr lang="en-GB" dirty="0" smtClean="0"/>
              <a:t>During the next phase… </a:t>
            </a:r>
            <a:endParaRPr lang="uk-UA" dirty="0" smtClean="0"/>
          </a:p>
          <a:p>
            <a:pPr lvl="0"/>
            <a:endParaRPr lang="uk-UA" dirty="0" smtClean="0"/>
          </a:p>
          <a:p>
            <a:pPr>
              <a:buNone/>
            </a:pPr>
            <a:r>
              <a:rPr lang="en-GB" dirty="0" smtClean="0"/>
              <a:t>Ending</a:t>
            </a:r>
            <a:endParaRPr lang="uk-UA" dirty="0" smtClean="0"/>
          </a:p>
          <a:p>
            <a:pPr lvl="0"/>
            <a:r>
              <a:rPr lang="en-GB" dirty="0" smtClean="0"/>
              <a:t>Finally… </a:t>
            </a:r>
            <a:endParaRPr lang="uk-UA" dirty="0" smtClean="0"/>
          </a:p>
          <a:p>
            <a:pPr lvl="0"/>
            <a:r>
              <a:rPr lang="en-GB" dirty="0" smtClean="0"/>
              <a:t>Eventually… </a:t>
            </a:r>
            <a:endParaRPr lang="uk-UA" dirty="0" smtClean="0"/>
          </a:p>
          <a:p>
            <a:pPr lvl="0"/>
            <a:r>
              <a:rPr lang="en-GB" dirty="0" smtClean="0"/>
              <a:t>As a result… </a:t>
            </a:r>
            <a:endParaRPr lang="uk-UA" dirty="0" smtClean="0"/>
          </a:p>
          <a:p>
            <a:pPr lvl="0"/>
            <a:r>
              <a:rPr lang="en-GB" dirty="0" smtClean="0"/>
              <a:t>In conclusion… </a:t>
            </a:r>
            <a:endParaRPr lang="uk-UA" dirty="0" smtClean="0"/>
          </a:p>
          <a:p>
            <a:endParaRPr lang="uk-U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GB" dirty="0" smtClean="0"/>
              <a:t>Example of Academic Narration</a:t>
            </a:r>
            <a:r>
              <a:rPr lang="uk-UA" dirty="0" smtClean="0"/>
              <a:t/>
            </a:r>
            <a:br>
              <a:rPr lang="uk-UA" dirty="0" smtClean="0"/>
            </a:br>
            <a:endParaRPr lang="uk-UA" dirty="0"/>
          </a:p>
        </p:txBody>
      </p:sp>
      <p:sp>
        <p:nvSpPr>
          <p:cNvPr id="3" name="Содержимое 2"/>
          <p:cNvSpPr>
            <a:spLocks noGrp="1"/>
          </p:cNvSpPr>
          <p:nvPr>
            <p:ph idx="1"/>
          </p:nvPr>
        </p:nvSpPr>
        <p:spPr>
          <a:xfrm>
            <a:off x="251520" y="1196752"/>
            <a:ext cx="7704856" cy="5258984"/>
          </a:xfrm>
        </p:spPr>
        <p:txBody>
          <a:bodyPr>
            <a:normAutofit fontScale="92500" lnSpcReduction="10000"/>
          </a:bodyPr>
          <a:lstStyle/>
          <a:p>
            <a:pPr algn="just">
              <a:buNone/>
            </a:pPr>
            <a:r>
              <a:rPr lang="uk-UA" dirty="0" smtClean="0"/>
              <a:t>         </a:t>
            </a:r>
            <a:r>
              <a:rPr lang="en-GB" dirty="0" smtClean="0"/>
              <a:t>Our </a:t>
            </a:r>
            <a:r>
              <a:rPr lang="en-GB" dirty="0" smtClean="0"/>
              <a:t>project began in January 2025. First, we conducted a pilot study involving twenty participants. After analysing the preliminary data, we modified the questionnaire. We then recruited participants from three medical universities. By September, we had collected all the necessary data, and the statistical analysis was completed in November. The findings were presented at an international conference in December.</a:t>
            </a:r>
            <a:endParaRPr lang="uk-UA" dirty="0" smtClean="0"/>
          </a:p>
          <a:p>
            <a:endParaRPr lang="uk-UA" dirty="0" smtClean="0"/>
          </a:p>
          <a:p>
            <a:pPr>
              <a:buNone/>
            </a:pPr>
            <a:r>
              <a:rPr lang="en-GB" dirty="0" smtClean="0"/>
              <a:t>Notice </a:t>
            </a:r>
            <a:r>
              <a:rPr lang="en-GB" dirty="0" smtClean="0"/>
              <a:t>the use of:</a:t>
            </a:r>
            <a:endParaRPr lang="uk-UA" dirty="0" smtClean="0"/>
          </a:p>
          <a:p>
            <a:pPr lvl="0"/>
            <a:r>
              <a:rPr lang="en-GB" dirty="0" smtClean="0"/>
              <a:t>Past Simple; </a:t>
            </a:r>
            <a:endParaRPr lang="uk-UA" dirty="0" smtClean="0"/>
          </a:p>
          <a:p>
            <a:pPr lvl="0"/>
            <a:r>
              <a:rPr lang="en-GB" dirty="0" smtClean="0"/>
              <a:t>Past Perfect; </a:t>
            </a:r>
            <a:endParaRPr lang="uk-UA" dirty="0" smtClean="0"/>
          </a:p>
          <a:p>
            <a:r>
              <a:rPr lang="en-GB" dirty="0" smtClean="0"/>
              <a:t>sequencing expressions.</a:t>
            </a:r>
            <a:endParaRPr lang="uk-UA"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20040"/>
            <a:ext cx="7084640" cy="948720"/>
          </a:xfrm>
        </p:spPr>
        <p:txBody>
          <a:bodyPr>
            <a:normAutofit fontScale="90000"/>
          </a:bodyPr>
          <a:lstStyle/>
          <a:p>
            <a:pPr algn="ctr"/>
            <a:r>
              <a:rPr lang="en-GB" dirty="0" smtClean="0"/>
              <a:t>Sequence of Tenses</a:t>
            </a:r>
            <a:r>
              <a:rPr lang="uk-UA" dirty="0" smtClean="0"/>
              <a:t/>
            </a:r>
            <a:br>
              <a:rPr lang="uk-UA" dirty="0" smtClean="0"/>
            </a:br>
            <a:endParaRPr lang="uk-UA" dirty="0"/>
          </a:p>
        </p:txBody>
      </p:sp>
      <p:sp>
        <p:nvSpPr>
          <p:cNvPr id="3" name="Содержимое 2"/>
          <p:cNvSpPr>
            <a:spLocks noGrp="1"/>
          </p:cNvSpPr>
          <p:nvPr>
            <p:ph idx="1"/>
          </p:nvPr>
        </p:nvSpPr>
        <p:spPr>
          <a:xfrm>
            <a:off x="179512" y="1052736"/>
            <a:ext cx="7848872" cy="5403000"/>
          </a:xfrm>
        </p:spPr>
        <p:txBody>
          <a:bodyPr>
            <a:normAutofit fontScale="77500" lnSpcReduction="20000"/>
          </a:bodyPr>
          <a:lstStyle/>
          <a:p>
            <a:pPr>
              <a:buNone/>
            </a:pPr>
            <a:r>
              <a:rPr lang="uk-UA" dirty="0" smtClean="0"/>
              <a:t>        </a:t>
            </a:r>
            <a:r>
              <a:rPr lang="en-GB" dirty="0" smtClean="0"/>
              <a:t>When </a:t>
            </a:r>
            <a:r>
              <a:rPr lang="en-GB" dirty="0" smtClean="0"/>
              <a:t>reporting information, English often requires changes in tense</a:t>
            </a:r>
            <a:r>
              <a:rPr lang="en-GB" dirty="0" smtClean="0"/>
              <a:t>.</a:t>
            </a:r>
            <a:endParaRPr lang="uk-UA" dirty="0" smtClean="0"/>
          </a:p>
          <a:p>
            <a:pPr>
              <a:buNone/>
            </a:pPr>
            <a:endParaRPr lang="uk-UA" dirty="0" smtClean="0"/>
          </a:p>
          <a:p>
            <a:pPr>
              <a:buNone/>
            </a:pPr>
            <a:r>
              <a:rPr lang="en-GB" dirty="0" smtClean="0"/>
              <a:t>Example:</a:t>
            </a:r>
            <a:endParaRPr lang="uk-UA" dirty="0" smtClean="0"/>
          </a:p>
          <a:p>
            <a:r>
              <a:rPr lang="en-GB" dirty="0" smtClean="0"/>
              <a:t>Direct speech:</a:t>
            </a:r>
            <a:endParaRPr lang="uk-UA" dirty="0" smtClean="0"/>
          </a:p>
          <a:p>
            <a:r>
              <a:rPr lang="en-GB" dirty="0" smtClean="0"/>
              <a:t>Professor Brown said, "The results are promising."</a:t>
            </a:r>
            <a:endParaRPr lang="uk-UA" dirty="0" smtClean="0"/>
          </a:p>
          <a:p>
            <a:r>
              <a:rPr lang="en-GB" dirty="0" smtClean="0"/>
              <a:t>Reported speech:</a:t>
            </a:r>
            <a:endParaRPr lang="uk-UA" dirty="0" smtClean="0"/>
          </a:p>
          <a:p>
            <a:r>
              <a:rPr lang="en-GB" dirty="0" smtClean="0"/>
              <a:t>Professor Brown said that the results were promising.</a:t>
            </a:r>
            <a:endParaRPr lang="uk-UA" dirty="0" smtClean="0"/>
          </a:p>
          <a:p>
            <a:pPr>
              <a:buNone/>
            </a:pPr>
            <a:endParaRPr lang="uk-UA" dirty="0" smtClean="0"/>
          </a:p>
          <a:p>
            <a:pPr>
              <a:buNone/>
            </a:pPr>
            <a:r>
              <a:rPr lang="uk-UA" dirty="0" smtClean="0"/>
              <a:t>         </a:t>
            </a:r>
            <a:r>
              <a:rPr lang="en-GB" dirty="0" smtClean="0"/>
              <a:t>However</a:t>
            </a:r>
            <a:r>
              <a:rPr lang="en-GB" dirty="0" smtClean="0"/>
              <a:t>, when reporting generally accepted scientific facts, tense changes are often unnecessary</a:t>
            </a:r>
            <a:r>
              <a:rPr lang="en-GB" dirty="0" smtClean="0"/>
              <a:t>.</a:t>
            </a:r>
            <a:endParaRPr lang="uk-UA" dirty="0" smtClean="0"/>
          </a:p>
          <a:p>
            <a:pPr>
              <a:buNone/>
            </a:pPr>
            <a:endParaRPr lang="uk-UA" dirty="0" smtClean="0"/>
          </a:p>
          <a:p>
            <a:pPr>
              <a:buNone/>
            </a:pPr>
            <a:r>
              <a:rPr lang="en-GB" dirty="0" smtClean="0"/>
              <a:t>Example:</a:t>
            </a:r>
            <a:endParaRPr lang="uk-UA" dirty="0" smtClean="0"/>
          </a:p>
          <a:p>
            <a:r>
              <a:rPr lang="en-GB" dirty="0" smtClean="0"/>
              <a:t>Direct speech:</a:t>
            </a:r>
            <a:endParaRPr lang="uk-UA" dirty="0" smtClean="0"/>
          </a:p>
          <a:p>
            <a:r>
              <a:rPr lang="en-GB" dirty="0" smtClean="0"/>
              <a:t>The lecturer said, "Water boils at 100°C."</a:t>
            </a:r>
            <a:endParaRPr lang="uk-UA" dirty="0" smtClean="0"/>
          </a:p>
          <a:p>
            <a:r>
              <a:rPr lang="en-GB" dirty="0" smtClean="0"/>
              <a:t>Reported speech:</a:t>
            </a:r>
            <a:endParaRPr lang="uk-UA" dirty="0" smtClean="0"/>
          </a:p>
          <a:p>
            <a:r>
              <a:rPr lang="en-GB" dirty="0" smtClean="0"/>
              <a:t>The lecturer said that water boils at 100°C.</a:t>
            </a:r>
            <a:endParaRPr lang="uk-U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20040"/>
            <a:ext cx="7372672" cy="1524784"/>
          </a:xfrm>
        </p:spPr>
        <p:txBody>
          <a:bodyPr>
            <a:normAutofit fontScale="90000"/>
          </a:bodyPr>
          <a:lstStyle/>
          <a:p>
            <a:pPr algn="ctr"/>
            <a:r>
              <a:rPr lang="en-GB" sz="3300" dirty="0" smtClean="0"/>
              <a:t>Reported Speech </a:t>
            </a:r>
            <a:r>
              <a:rPr lang="uk-UA" sz="3300" dirty="0" smtClean="0"/>
              <a:t/>
            </a:r>
            <a:br>
              <a:rPr lang="uk-UA" sz="3300" dirty="0" smtClean="0"/>
            </a:br>
            <a:r>
              <a:rPr lang="en-GB" sz="3300" dirty="0" smtClean="0"/>
              <a:t>in </a:t>
            </a:r>
            <a:r>
              <a:rPr lang="en-GB" sz="3300" dirty="0" smtClean="0"/>
              <a:t>Academic Communication</a:t>
            </a:r>
            <a:r>
              <a:rPr lang="uk-UA" dirty="0" smtClean="0"/>
              <a:t/>
            </a:r>
            <a:br>
              <a:rPr lang="uk-UA" dirty="0" smtClean="0"/>
            </a:br>
            <a:endParaRPr lang="uk-UA" dirty="0"/>
          </a:p>
        </p:txBody>
      </p:sp>
      <p:sp>
        <p:nvSpPr>
          <p:cNvPr id="3" name="Содержимое 2"/>
          <p:cNvSpPr>
            <a:spLocks noGrp="1"/>
          </p:cNvSpPr>
          <p:nvPr>
            <p:ph idx="1"/>
          </p:nvPr>
        </p:nvSpPr>
        <p:spPr>
          <a:xfrm>
            <a:off x="323528" y="1340768"/>
            <a:ext cx="7704856" cy="5114968"/>
          </a:xfrm>
        </p:spPr>
        <p:txBody>
          <a:bodyPr>
            <a:normAutofit fontScale="55000" lnSpcReduction="20000"/>
          </a:bodyPr>
          <a:lstStyle/>
          <a:p>
            <a:pPr algn="ctr">
              <a:buNone/>
            </a:pPr>
            <a:r>
              <a:rPr lang="en-GB" b="1" dirty="0" smtClean="0"/>
              <a:t>Reported speech is frequently used when</a:t>
            </a:r>
            <a:r>
              <a:rPr lang="en-GB" b="1" dirty="0" smtClean="0"/>
              <a:t>:</a:t>
            </a:r>
            <a:endParaRPr lang="uk-UA" dirty="0" smtClean="0"/>
          </a:p>
          <a:p>
            <a:pPr lvl="0"/>
            <a:r>
              <a:rPr lang="en-GB" dirty="0" smtClean="0"/>
              <a:t>reviewing literature; </a:t>
            </a:r>
            <a:endParaRPr lang="uk-UA" dirty="0" smtClean="0"/>
          </a:p>
          <a:p>
            <a:pPr lvl="0"/>
            <a:r>
              <a:rPr lang="en-GB" dirty="0" smtClean="0"/>
              <a:t>summarising presentations; </a:t>
            </a:r>
            <a:endParaRPr lang="uk-UA" dirty="0" smtClean="0"/>
          </a:p>
          <a:p>
            <a:pPr lvl="0"/>
            <a:r>
              <a:rPr lang="en-GB" dirty="0" smtClean="0"/>
              <a:t>reporting expert opinions; </a:t>
            </a:r>
            <a:endParaRPr lang="uk-UA" dirty="0" smtClean="0"/>
          </a:p>
          <a:p>
            <a:pPr lvl="0"/>
            <a:r>
              <a:rPr lang="en-GB" dirty="0" smtClean="0"/>
              <a:t>discussing previous research. </a:t>
            </a:r>
            <a:endParaRPr lang="uk-UA" dirty="0" smtClean="0"/>
          </a:p>
          <a:p>
            <a:r>
              <a:rPr lang="en-GB" dirty="0" smtClean="0"/>
              <a:t>Useful reporting verbs include:</a:t>
            </a:r>
            <a:endParaRPr lang="uk-UA" dirty="0" smtClean="0"/>
          </a:p>
          <a:p>
            <a:pPr lvl="0"/>
            <a:r>
              <a:rPr lang="en-GB" dirty="0" smtClean="0"/>
              <a:t>argue; </a:t>
            </a:r>
            <a:endParaRPr lang="uk-UA" dirty="0" smtClean="0"/>
          </a:p>
          <a:p>
            <a:pPr lvl="0"/>
            <a:r>
              <a:rPr lang="en-GB" dirty="0" smtClean="0"/>
              <a:t>claim; </a:t>
            </a:r>
            <a:endParaRPr lang="uk-UA" dirty="0" smtClean="0"/>
          </a:p>
          <a:p>
            <a:pPr lvl="0"/>
            <a:r>
              <a:rPr lang="en-GB" dirty="0" smtClean="0"/>
              <a:t>suggest; </a:t>
            </a:r>
            <a:endParaRPr lang="uk-UA" dirty="0" smtClean="0"/>
          </a:p>
          <a:p>
            <a:pPr lvl="0"/>
            <a:r>
              <a:rPr lang="en-GB" dirty="0" smtClean="0"/>
              <a:t>report; </a:t>
            </a:r>
            <a:endParaRPr lang="uk-UA" dirty="0" smtClean="0"/>
          </a:p>
          <a:p>
            <a:pPr lvl="0"/>
            <a:r>
              <a:rPr lang="en-GB" dirty="0" smtClean="0"/>
              <a:t>demonstrate; </a:t>
            </a:r>
            <a:endParaRPr lang="uk-UA" dirty="0" smtClean="0"/>
          </a:p>
          <a:p>
            <a:pPr lvl="0"/>
            <a:r>
              <a:rPr lang="en-GB" dirty="0" smtClean="0"/>
              <a:t>conclude; </a:t>
            </a:r>
            <a:endParaRPr lang="uk-UA" dirty="0" smtClean="0"/>
          </a:p>
          <a:p>
            <a:pPr lvl="0"/>
            <a:r>
              <a:rPr lang="en-GB" dirty="0" smtClean="0"/>
              <a:t>emphasize; </a:t>
            </a:r>
            <a:endParaRPr lang="uk-UA" dirty="0" smtClean="0"/>
          </a:p>
          <a:p>
            <a:pPr lvl="0"/>
            <a:r>
              <a:rPr lang="en-GB" dirty="0" smtClean="0"/>
              <a:t>recommend; </a:t>
            </a:r>
            <a:endParaRPr lang="uk-UA" dirty="0" smtClean="0"/>
          </a:p>
          <a:p>
            <a:pPr lvl="0"/>
            <a:r>
              <a:rPr lang="en-GB" dirty="0" smtClean="0"/>
              <a:t>note; </a:t>
            </a:r>
            <a:endParaRPr lang="uk-UA" dirty="0" smtClean="0"/>
          </a:p>
          <a:p>
            <a:pPr lvl="0"/>
            <a:r>
              <a:rPr lang="en-GB" dirty="0" smtClean="0"/>
              <a:t>observe. </a:t>
            </a:r>
            <a:endParaRPr lang="uk-UA" dirty="0" smtClean="0"/>
          </a:p>
          <a:p>
            <a:pPr algn="ctr">
              <a:buNone/>
            </a:pPr>
            <a:r>
              <a:rPr lang="en-GB" b="1" dirty="0" smtClean="0"/>
              <a:t>Examples</a:t>
            </a:r>
            <a:r>
              <a:rPr lang="en-GB" b="1" dirty="0" smtClean="0"/>
              <a:t>:</a:t>
            </a:r>
            <a:endParaRPr lang="uk-UA" b="1" dirty="0" smtClean="0"/>
          </a:p>
          <a:p>
            <a:r>
              <a:rPr lang="en-GB" dirty="0" smtClean="0"/>
              <a:t>Smith (2023) argued that interdisciplinary collaboration improves innovation.</a:t>
            </a:r>
            <a:endParaRPr lang="uk-UA" dirty="0" smtClean="0"/>
          </a:p>
          <a:p>
            <a:r>
              <a:rPr lang="en-GB" dirty="0" smtClean="0"/>
              <a:t>Johnson (2024) suggested that communication skills influence employability.</a:t>
            </a:r>
            <a:endParaRPr lang="uk-UA" dirty="0" smtClean="0"/>
          </a:p>
          <a:p>
            <a:r>
              <a:rPr lang="en-GB" dirty="0" smtClean="0"/>
              <a:t>The authors concluded that additional research is required.</a:t>
            </a:r>
            <a:endParaRPr lang="uk-UA" dirty="0" smtClean="0"/>
          </a:p>
          <a:p>
            <a:endParaRPr lang="uk-U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20040"/>
            <a:ext cx="7228656" cy="1740808"/>
          </a:xfrm>
        </p:spPr>
        <p:txBody>
          <a:bodyPr>
            <a:normAutofit fontScale="90000"/>
          </a:bodyPr>
          <a:lstStyle/>
          <a:p>
            <a:pPr algn="ctr"/>
            <a:r>
              <a:rPr lang="uk-UA" dirty="0" smtClean="0"/>
              <a:t/>
            </a:r>
            <a:br>
              <a:rPr lang="uk-UA" dirty="0" smtClean="0"/>
            </a:br>
            <a:r>
              <a:rPr lang="en-GB" dirty="0" smtClean="0"/>
              <a:t>Choosing </a:t>
            </a:r>
            <a:r>
              <a:rPr lang="en-GB" dirty="0" smtClean="0"/>
              <a:t>Appropriate </a:t>
            </a:r>
            <a:r>
              <a:rPr lang="uk-UA" dirty="0" smtClean="0"/>
              <a:t/>
            </a:r>
            <a:br>
              <a:rPr lang="uk-UA" dirty="0" smtClean="0"/>
            </a:br>
            <a:r>
              <a:rPr lang="en-GB" dirty="0" smtClean="0"/>
              <a:t>Tenses </a:t>
            </a:r>
            <a:r>
              <a:rPr lang="en-GB" dirty="0" smtClean="0"/>
              <a:t>in Research </a:t>
            </a:r>
            <a:r>
              <a:rPr lang="en-GB" dirty="0" smtClean="0"/>
              <a:t>Papers</a:t>
            </a:r>
            <a:r>
              <a:rPr lang="uk-UA" dirty="0" smtClean="0"/>
              <a:t/>
            </a:r>
            <a:br>
              <a:rPr lang="uk-UA" dirty="0" smtClean="0"/>
            </a:br>
            <a:endParaRPr lang="uk-UA" dirty="0"/>
          </a:p>
        </p:txBody>
      </p:sp>
      <p:graphicFrame>
        <p:nvGraphicFramePr>
          <p:cNvPr id="4" name="Содержимое 3"/>
          <p:cNvGraphicFramePr>
            <a:graphicFrameLocks noGrp="1"/>
          </p:cNvGraphicFramePr>
          <p:nvPr>
            <p:ph idx="1"/>
          </p:nvPr>
        </p:nvGraphicFramePr>
        <p:xfrm>
          <a:off x="457200" y="1916831"/>
          <a:ext cx="7239000" cy="2943225"/>
        </p:xfrm>
        <a:graphic>
          <a:graphicData uri="http://schemas.openxmlformats.org/drawingml/2006/table">
            <a:tbl>
              <a:tblPr firstRow="1" bandRow="1">
                <a:tableStyleId>{5C22544A-7EE6-4342-B048-85BDC9FD1C3A}</a:tableStyleId>
              </a:tblPr>
              <a:tblGrid>
                <a:gridCol w="3619500"/>
                <a:gridCol w="3619500"/>
              </a:tblGrid>
              <a:tr h="209678">
                <a:tc>
                  <a:txBody>
                    <a:bodyPr/>
                    <a:lstStyle/>
                    <a:p>
                      <a:pPr algn="ctr">
                        <a:lnSpc>
                          <a:spcPct val="115000"/>
                        </a:lnSpc>
                        <a:spcAft>
                          <a:spcPts val="0"/>
                        </a:spcAft>
                      </a:pPr>
                      <a:r>
                        <a:rPr lang="en-GB" sz="2000" b="1" dirty="0">
                          <a:latin typeface="Times New Roman"/>
                          <a:ea typeface="Times New Roman"/>
                          <a:cs typeface="Times New Roman"/>
                        </a:rPr>
                        <a:t>Section</a:t>
                      </a:r>
                      <a:endParaRPr lang="uk-UA" sz="2000" dirty="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2000" b="1">
                          <a:latin typeface="Times New Roman"/>
                          <a:ea typeface="Times New Roman"/>
                          <a:cs typeface="Times New Roman"/>
                        </a:rPr>
                        <a:t>Preferred Tense</a:t>
                      </a:r>
                      <a:endParaRPr lang="uk-UA" sz="20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dirty="0">
                          <a:latin typeface="Times New Roman"/>
                          <a:ea typeface="Times New Roman"/>
                          <a:cs typeface="Times New Roman"/>
                        </a:rPr>
                        <a:t>Abstract</a:t>
                      </a:r>
                      <a:endParaRPr lang="uk-UA" sz="20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a:latin typeface="Times New Roman"/>
                          <a:ea typeface="Times New Roman"/>
                          <a:cs typeface="Times New Roman"/>
                        </a:rPr>
                        <a:t>Present Simple + Past Simple</a:t>
                      </a:r>
                      <a:endParaRPr lang="uk-UA" sz="20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dirty="0">
                          <a:latin typeface="Times New Roman"/>
                          <a:ea typeface="Times New Roman"/>
                          <a:cs typeface="Times New Roman"/>
                        </a:rPr>
                        <a:t>Introduction</a:t>
                      </a:r>
                      <a:endParaRPr lang="uk-UA" sz="20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Present Simple</a:t>
                      </a:r>
                      <a:endParaRPr lang="uk-UA" sz="20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a:latin typeface="Times New Roman"/>
                          <a:ea typeface="Times New Roman"/>
                          <a:cs typeface="Times New Roman"/>
                        </a:rPr>
                        <a:t>Literature Review</a:t>
                      </a:r>
                      <a:endParaRPr lang="uk-UA" sz="200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Present Perfect + Past Simple</a:t>
                      </a:r>
                      <a:endParaRPr lang="uk-UA" sz="20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a:latin typeface="Times New Roman"/>
                          <a:ea typeface="Times New Roman"/>
                          <a:cs typeface="Times New Roman"/>
                        </a:rPr>
                        <a:t>Methodology</a:t>
                      </a:r>
                      <a:endParaRPr lang="uk-UA" sz="200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Past Simple</a:t>
                      </a:r>
                      <a:endParaRPr lang="uk-UA" sz="20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dirty="0">
                          <a:latin typeface="Times New Roman"/>
                          <a:ea typeface="Times New Roman"/>
                          <a:cs typeface="Times New Roman"/>
                        </a:rPr>
                        <a:t>Results</a:t>
                      </a:r>
                      <a:endParaRPr lang="uk-UA" sz="20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Past Simple</a:t>
                      </a:r>
                      <a:endParaRPr lang="uk-UA" sz="20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a:latin typeface="Times New Roman"/>
                          <a:ea typeface="Times New Roman"/>
                          <a:cs typeface="Times New Roman"/>
                        </a:rPr>
                        <a:t>Discussion</a:t>
                      </a:r>
                      <a:endParaRPr lang="uk-UA" sz="200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Present Simple + Present Perfect</a:t>
                      </a:r>
                      <a:endParaRPr lang="uk-UA" sz="20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2000">
                          <a:latin typeface="Times New Roman"/>
                          <a:ea typeface="Times New Roman"/>
                          <a:cs typeface="Times New Roman"/>
                        </a:rPr>
                        <a:t>Conclusion</a:t>
                      </a:r>
                      <a:endParaRPr lang="uk-UA" sz="2000">
                        <a:latin typeface="Calibri"/>
                        <a:ea typeface="Calibri"/>
                        <a:cs typeface="Times New Roman"/>
                      </a:endParaRPr>
                    </a:p>
                  </a:txBody>
                  <a:tcPr marL="9525" marR="9525" marT="9525" marB="9525" anchor="ctr"/>
                </a:tc>
                <a:tc>
                  <a:txBody>
                    <a:bodyPr/>
                    <a:lstStyle/>
                    <a:p>
                      <a:pPr>
                        <a:lnSpc>
                          <a:spcPct val="115000"/>
                        </a:lnSpc>
                        <a:spcAft>
                          <a:spcPts val="0"/>
                        </a:spcAft>
                      </a:pPr>
                      <a:r>
                        <a:rPr lang="en-GB" sz="2000" dirty="0">
                          <a:latin typeface="Times New Roman"/>
                          <a:ea typeface="Times New Roman"/>
                          <a:cs typeface="Times New Roman"/>
                        </a:rPr>
                        <a:t>Present Simple + Future Simple</a:t>
                      </a:r>
                      <a:endParaRPr lang="uk-UA" sz="2000" dirty="0">
                        <a:latin typeface="Calibri"/>
                        <a:ea typeface="Calibri"/>
                        <a:cs typeface="Times New Roman"/>
                      </a:endParaRPr>
                    </a:p>
                  </a:txBody>
                  <a:tcPr marL="9525" marR="9525" marT="9525" marB="9525" anchor="ctr"/>
                </a:tc>
              </a:tr>
            </a:tbl>
          </a:graphicData>
        </a:graphic>
      </p:graphicFrame>
      <p:sp>
        <p:nvSpPr>
          <p:cNvPr id="1025" name="Rectangle 1"/>
          <p:cNvSpPr>
            <a:spLocks noChangeArrowheads="1"/>
          </p:cNvSpPr>
          <p:nvPr/>
        </p:nvSpPr>
        <p:spPr bwMode="auto">
          <a:xfrm>
            <a:off x="251520" y="5229200"/>
            <a:ext cx="6494085"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j-lt"/>
                <a:ea typeface="Times New Roman" pitchFamily="18" charset="0"/>
                <a:cs typeface="Times New Roman" pitchFamily="18" charset="0"/>
              </a:rPr>
              <a:t>Understanding these conventions improves the quality </a:t>
            </a:r>
            <a:endParaRPr kumimoji="0" lang="uk-UA" sz="2000" b="0" i="0" u="none" strike="noStrike" cap="none" normalizeH="0" baseline="0" dirty="0" smtClean="0">
              <a:ln>
                <a:noFill/>
              </a:ln>
              <a:solidFill>
                <a:schemeClr val="tx1"/>
              </a:solidFill>
              <a:effectLst/>
              <a:latin typeface="+mj-lt"/>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mj-lt"/>
                <a:ea typeface="Times New Roman" pitchFamily="18" charset="0"/>
                <a:cs typeface="Times New Roman" pitchFamily="18" charset="0"/>
              </a:rPr>
              <a:t>of academic writing.</a:t>
            </a:r>
            <a:endParaRPr kumimoji="0" lang="en-GB" sz="2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516688" cy="1524784"/>
          </a:xfrm>
        </p:spPr>
        <p:txBody>
          <a:bodyPr>
            <a:normAutofit fontScale="90000"/>
          </a:bodyPr>
          <a:lstStyle/>
          <a:p>
            <a:pPr algn="ctr"/>
            <a:r>
              <a:rPr lang="en-GB" dirty="0" smtClean="0"/>
              <a:t>Common Grammar Mistakes among Advanced Learners</a:t>
            </a:r>
            <a:r>
              <a:rPr lang="uk-UA" dirty="0" smtClean="0"/>
              <a:t/>
            </a:r>
            <a:br>
              <a:rPr lang="uk-UA" dirty="0" smtClean="0"/>
            </a:br>
            <a:endParaRPr lang="uk-UA" dirty="0"/>
          </a:p>
        </p:txBody>
      </p:sp>
      <p:sp>
        <p:nvSpPr>
          <p:cNvPr id="3" name="Содержимое 2"/>
          <p:cNvSpPr>
            <a:spLocks noGrp="1"/>
          </p:cNvSpPr>
          <p:nvPr>
            <p:ph idx="1"/>
          </p:nvPr>
        </p:nvSpPr>
        <p:spPr>
          <a:xfrm>
            <a:off x="179512" y="1412776"/>
            <a:ext cx="7776864" cy="5256584"/>
          </a:xfrm>
        </p:spPr>
        <p:txBody>
          <a:bodyPr>
            <a:normAutofit fontScale="55000" lnSpcReduction="20000"/>
          </a:bodyPr>
          <a:lstStyle/>
          <a:p>
            <a:pPr>
              <a:buNone/>
            </a:pPr>
            <a:r>
              <a:rPr lang="en-GB" dirty="0" smtClean="0"/>
              <a:t>PhD students often make predictable grammatical errors.</a:t>
            </a:r>
            <a:endParaRPr lang="uk-UA" dirty="0" smtClean="0"/>
          </a:p>
          <a:p>
            <a:pPr>
              <a:buNone/>
            </a:pPr>
            <a:r>
              <a:rPr lang="en-GB" b="1" dirty="0" smtClean="0"/>
              <a:t>Mistake 1</a:t>
            </a:r>
            <a:endParaRPr lang="uk-UA" dirty="0" smtClean="0"/>
          </a:p>
          <a:p>
            <a:pPr>
              <a:buNone/>
            </a:pPr>
            <a:r>
              <a:rPr lang="en-GB" dirty="0" smtClean="0"/>
              <a:t>❌ </a:t>
            </a:r>
            <a:r>
              <a:rPr lang="en-GB" i="1" dirty="0" smtClean="0"/>
              <a:t>The study has investigated 300 participants.</a:t>
            </a:r>
            <a:endParaRPr lang="uk-UA" dirty="0" smtClean="0"/>
          </a:p>
          <a:p>
            <a:r>
              <a:rPr lang="en-GB" dirty="0" smtClean="0"/>
              <a:t>✔ </a:t>
            </a:r>
            <a:r>
              <a:rPr lang="en-GB" b="1" dirty="0" smtClean="0"/>
              <a:t>The study investigated 300 participants.</a:t>
            </a:r>
            <a:endParaRPr lang="uk-UA" dirty="0" smtClean="0"/>
          </a:p>
          <a:p>
            <a:r>
              <a:rPr lang="en-GB" dirty="0" smtClean="0"/>
              <a:t>Completed research requires the Past Simple.</a:t>
            </a:r>
            <a:endParaRPr lang="uk-UA" dirty="0" smtClean="0"/>
          </a:p>
          <a:p>
            <a:pPr>
              <a:buNone/>
            </a:pPr>
            <a:r>
              <a:rPr lang="en-GB" b="1" dirty="0" smtClean="0"/>
              <a:t>Mistake 2</a:t>
            </a:r>
            <a:endParaRPr lang="uk-UA" dirty="0" smtClean="0"/>
          </a:p>
          <a:p>
            <a:pPr>
              <a:buNone/>
            </a:pPr>
            <a:r>
              <a:rPr lang="en-GB" dirty="0" smtClean="0"/>
              <a:t>❌ </a:t>
            </a:r>
            <a:r>
              <a:rPr lang="en-GB" i="1" dirty="0" smtClean="0"/>
              <a:t>By last year we finished the experiment.</a:t>
            </a:r>
            <a:endParaRPr lang="uk-UA" dirty="0" smtClean="0"/>
          </a:p>
          <a:p>
            <a:r>
              <a:rPr lang="en-GB" dirty="0" smtClean="0"/>
              <a:t>✔ </a:t>
            </a:r>
            <a:r>
              <a:rPr lang="en-GB" b="1" dirty="0" smtClean="0"/>
              <a:t>By last year we had finished the experiment.</a:t>
            </a:r>
            <a:endParaRPr lang="uk-UA" dirty="0" smtClean="0"/>
          </a:p>
          <a:p>
            <a:r>
              <a:rPr lang="en-GB" dirty="0" smtClean="0"/>
              <a:t>The Past Perfect shows completion before another past moment.</a:t>
            </a:r>
            <a:endParaRPr lang="uk-UA" dirty="0" smtClean="0"/>
          </a:p>
          <a:p>
            <a:pPr>
              <a:buNone/>
            </a:pPr>
            <a:r>
              <a:rPr lang="en-GB" b="1" dirty="0" smtClean="0"/>
              <a:t>Mistake 3</a:t>
            </a:r>
            <a:endParaRPr lang="uk-UA" dirty="0" smtClean="0"/>
          </a:p>
          <a:p>
            <a:pPr>
              <a:buNone/>
            </a:pPr>
            <a:r>
              <a:rPr lang="en-GB" dirty="0" smtClean="0"/>
              <a:t>❌ </a:t>
            </a:r>
            <a:r>
              <a:rPr lang="en-GB" i="1" dirty="0" smtClean="0"/>
              <a:t>Next year we conduct a larger study.</a:t>
            </a:r>
            <a:endParaRPr lang="uk-UA" dirty="0" smtClean="0"/>
          </a:p>
          <a:p>
            <a:r>
              <a:rPr lang="en-GB" dirty="0" smtClean="0"/>
              <a:t>✔ </a:t>
            </a:r>
            <a:r>
              <a:rPr lang="en-GB" b="1" dirty="0" smtClean="0"/>
              <a:t>Next year we will conduct a larger study.</a:t>
            </a:r>
            <a:endParaRPr lang="uk-UA" dirty="0" smtClean="0"/>
          </a:p>
          <a:p>
            <a:r>
              <a:rPr lang="en-GB" dirty="0" smtClean="0"/>
              <a:t>Future events require future forms.</a:t>
            </a:r>
            <a:endParaRPr lang="uk-UA" dirty="0" smtClean="0"/>
          </a:p>
          <a:p>
            <a:pPr>
              <a:buNone/>
            </a:pPr>
            <a:r>
              <a:rPr lang="en-GB" b="1" dirty="0" smtClean="0"/>
              <a:t>Mistake 4</a:t>
            </a:r>
            <a:endParaRPr lang="uk-UA" dirty="0" smtClean="0"/>
          </a:p>
          <a:p>
            <a:pPr>
              <a:buNone/>
            </a:pPr>
            <a:r>
              <a:rPr lang="en-GB" dirty="0" smtClean="0"/>
              <a:t>❌ </a:t>
            </a:r>
            <a:r>
              <a:rPr lang="en-GB" i="1" dirty="0" smtClean="0"/>
              <a:t>Smith said the experiment is successful.</a:t>
            </a:r>
            <a:endParaRPr lang="uk-UA" dirty="0" smtClean="0"/>
          </a:p>
          <a:p>
            <a:r>
              <a:rPr lang="en-GB" dirty="0" smtClean="0"/>
              <a:t>✔ </a:t>
            </a:r>
            <a:r>
              <a:rPr lang="en-GB" b="1" dirty="0" smtClean="0"/>
              <a:t>Smith said the experiment was successful.</a:t>
            </a:r>
            <a:endParaRPr lang="uk-UA" dirty="0" smtClean="0"/>
          </a:p>
          <a:p>
            <a:r>
              <a:rPr lang="en-GB" dirty="0" smtClean="0"/>
              <a:t>Reported speech usually requires </a:t>
            </a:r>
            <a:r>
              <a:rPr lang="en-GB" dirty="0" err="1" smtClean="0"/>
              <a:t>backshifting</a:t>
            </a:r>
            <a:r>
              <a:rPr lang="en-GB" dirty="0" smtClean="0"/>
              <a:t>.</a:t>
            </a:r>
            <a:endParaRPr lang="uk-UA" dirty="0" smtClean="0"/>
          </a:p>
          <a:p>
            <a:pPr>
              <a:buNone/>
            </a:pPr>
            <a:r>
              <a:rPr lang="en-GB" b="1" dirty="0" smtClean="0"/>
              <a:t>Mistake 5</a:t>
            </a:r>
            <a:endParaRPr lang="uk-UA" dirty="0" smtClean="0"/>
          </a:p>
          <a:p>
            <a:pPr>
              <a:buNone/>
            </a:pPr>
            <a:r>
              <a:rPr lang="en-GB" dirty="0" smtClean="0"/>
              <a:t>❌ </a:t>
            </a:r>
            <a:r>
              <a:rPr lang="en-GB" i="1" dirty="0" smtClean="0"/>
              <a:t>Researchers was analysing the data.</a:t>
            </a:r>
            <a:endParaRPr lang="uk-UA" dirty="0" smtClean="0"/>
          </a:p>
          <a:p>
            <a:r>
              <a:rPr lang="en-GB" dirty="0" smtClean="0"/>
              <a:t>✔ </a:t>
            </a:r>
            <a:r>
              <a:rPr lang="en-GB" b="1" dirty="0" smtClean="0"/>
              <a:t>Researchers were analysing the data.</a:t>
            </a:r>
            <a:endParaRPr lang="uk-UA" dirty="0" smtClean="0"/>
          </a:p>
          <a:p>
            <a:r>
              <a:rPr lang="en-GB" dirty="0" smtClean="0"/>
              <a:t>Remember subject–verb agreement.</a:t>
            </a:r>
            <a:endParaRPr lang="uk-UA" dirty="0" smtClean="0"/>
          </a:p>
          <a:p>
            <a:endParaRPr lang="uk-UA"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32656"/>
            <a:ext cx="7776864" cy="1512168"/>
          </a:xfrm>
        </p:spPr>
        <p:txBody>
          <a:bodyPr>
            <a:normAutofit fontScale="90000"/>
          </a:bodyPr>
          <a:lstStyle/>
          <a:p>
            <a:pPr algn="ctr"/>
            <a:r>
              <a:rPr lang="en-GB" dirty="0" smtClean="0"/>
              <a:t>Strategies for Improving Grammatical Accuracy</a:t>
            </a:r>
            <a:r>
              <a:rPr lang="uk-UA" dirty="0" smtClean="0"/>
              <a:t/>
            </a:r>
            <a:br>
              <a:rPr lang="uk-UA" dirty="0" smtClean="0"/>
            </a:br>
            <a:endParaRPr lang="ru-RU" dirty="0"/>
          </a:p>
        </p:txBody>
      </p:sp>
      <p:sp>
        <p:nvSpPr>
          <p:cNvPr id="3" name="Содержимое 2"/>
          <p:cNvSpPr>
            <a:spLocks noGrp="1"/>
          </p:cNvSpPr>
          <p:nvPr>
            <p:ph idx="1"/>
          </p:nvPr>
        </p:nvSpPr>
        <p:spPr>
          <a:xfrm>
            <a:off x="323528" y="1340768"/>
            <a:ext cx="7372672" cy="5400600"/>
          </a:xfrm>
        </p:spPr>
        <p:txBody>
          <a:bodyPr>
            <a:normAutofit fontScale="92500"/>
          </a:bodyPr>
          <a:lstStyle/>
          <a:p>
            <a:pPr>
              <a:buNone/>
            </a:pPr>
            <a:r>
              <a:rPr lang="en-GB" dirty="0" smtClean="0"/>
              <a:t>Advanced learners can improve grammar by:</a:t>
            </a:r>
            <a:endParaRPr lang="uk-UA" dirty="0" smtClean="0"/>
          </a:p>
          <a:p>
            <a:pPr lvl="0"/>
            <a:r>
              <a:rPr lang="en-GB" dirty="0" smtClean="0"/>
              <a:t>analysing authentic research articles; </a:t>
            </a:r>
            <a:endParaRPr lang="uk-UA" dirty="0" smtClean="0"/>
          </a:p>
          <a:p>
            <a:pPr lvl="0"/>
            <a:r>
              <a:rPr lang="en-GB" dirty="0" smtClean="0"/>
              <a:t>reading high-quality academic journals; </a:t>
            </a:r>
            <a:endParaRPr lang="uk-UA" dirty="0" smtClean="0"/>
          </a:p>
          <a:p>
            <a:pPr lvl="0"/>
            <a:r>
              <a:rPr lang="en-GB" dirty="0" smtClean="0"/>
              <a:t>keeping a grammar journal; </a:t>
            </a:r>
            <a:endParaRPr lang="uk-UA" dirty="0" smtClean="0"/>
          </a:p>
          <a:p>
            <a:pPr lvl="0"/>
            <a:r>
              <a:rPr lang="en-GB" dirty="0" smtClean="0"/>
              <a:t>editing their own writing critically; </a:t>
            </a:r>
            <a:endParaRPr lang="uk-UA" dirty="0" smtClean="0"/>
          </a:p>
          <a:p>
            <a:pPr lvl="0"/>
            <a:r>
              <a:rPr lang="en-GB" dirty="0" smtClean="0"/>
              <a:t>practising grammar through speaking activities; </a:t>
            </a:r>
            <a:endParaRPr lang="uk-UA" dirty="0" smtClean="0"/>
          </a:p>
          <a:p>
            <a:pPr lvl="0"/>
            <a:r>
              <a:rPr lang="en-GB" dirty="0" smtClean="0"/>
              <a:t>recording and analysing oral presentations; </a:t>
            </a:r>
            <a:endParaRPr lang="uk-UA" dirty="0" smtClean="0"/>
          </a:p>
          <a:p>
            <a:pPr lvl="0"/>
            <a:r>
              <a:rPr lang="en-GB" dirty="0" smtClean="0"/>
              <a:t>using corpus-based grammar resources; </a:t>
            </a:r>
            <a:endParaRPr lang="uk-UA" dirty="0" smtClean="0"/>
          </a:p>
          <a:p>
            <a:pPr lvl="0"/>
            <a:r>
              <a:rPr lang="en-GB" dirty="0" smtClean="0"/>
              <a:t>seeking feedback from supervisors and peers. </a:t>
            </a:r>
            <a:endParaRPr lang="uk-UA" dirty="0" smtClean="0"/>
          </a:p>
          <a:p>
            <a:pPr>
              <a:buNone/>
            </a:pPr>
            <a:r>
              <a:rPr lang="en-GB" dirty="0" smtClean="0"/>
              <a:t>Grammar should always be practised in meaningful communication rather than isolated exercises.</a:t>
            </a:r>
            <a:endParaRPr lang="uk-UA" dirty="0" smtClean="0"/>
          </a:p>
          <a:p>
            <a:pPr marL="0" indent="0">
              <a:buNone/>
            </a:pPr>
            <a:endParaRPr lang="en-US" dirty="0">
              <a:latin typeface="Bahnschrift Light" panose="020B0502040204020203" pitchFamily="34" charset="0"/>
            </a:endParaRPr>
          </a:p>
          <a:p>
            <a:pPr>
              <a:buNone/>
            </a:pP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Summary</a:t>
            </a:r>
            <a:r>
              <a:rPr lang="uk-UA" dirty="0" smtClean="0"/>
              <a:t/>
            </a:r>
            <a:br>
              <a:rPr lang="uk-UA" dirty="0" smtClean="0"/>
            </a:br>
            <a:endParaRPr lang="uk-UA" dirty="0"/>
          </a:p>
        </p:txBody>
      </p:sp>
      <p:sp>
        <p:nvSpPr>
          <p:cNvPr id="3" name="Содержимое 2"/>
          <p:cNvSpPr>
            <a:spLocks noGrp="1"/>
          </p:cNvSpPr>
          <p:nvPr>
            <p:ph idx="1"/>
          </p:nvPr>
        </p:nvSpPr>
        <p:spPr>
          <a:xfrm>
            <a:off x="395536" y="1124744"/>
            <a:ext cx="7300664" cy="5330992"/>
          </a:xfrm>
        </p:spPr>
        <p:txBody>
          <a:bodyPr>
            <a:normAutofit fontScale="77500" lnSpcReduction="20000"/>
          </a:bodyPr>
          <a:lstStyle/>
          <a:p>
            <a:pPr>
              <a:buNone/>
            </a:pPr>
            <a:r>
              <a:rPr lang="en-GB" dirty="0" smtClean="0"/>
              <a:t>Effective communication depends on selecting grammatical structures that accurately reflect meaning and context</a:t>
            </a:r>
            <a:r>
              <a:rPr lang="en-GB" dirty="0" smtClean="0"/>
              <a:t>.</a:t>
            </a:r>
            <a:endParaRPr lang="uk-UA" dirty="0" smtClean="0"/>
          </a:p>
          <a:p>
            <a:pPr>
              <a:buNone/>
            </a:pPr>
            <a:endParaRPr lang="uk-UA" dirty="0" smtClean="0"/>
          </a:p>
          <a:p>
            <a:pPr>
              <a:buNone/>
            </a:pPr>
            <a:r>
              <a:rPr lang="en-GB" dirty="0" smtClean="0"/>
              <a:t>Academic professionals use:</a:t>
            </a:r>
            <a:endParaRPr lang="uk-UA" dirty="0" smtClean="0"/>
          </a:p>
          <a:p>
            <a:pPr lvl="0"/>
            <a:r>
              <a:rPr lang="en-GB" dirty="0" smtClean="0"/>
              <a:t>Present tenses to discuss current knowledge and research aims; </a:t>
            </a:r>
            <a:endParaRPr lang="uk-UA" dirty="0" smtClean="0"/>
          </a:p>
          <a:p>
            <a:pPr lvl="0"/>
            <a:r>
              <a:rPr lang="en-GB" dirty="0" smtClean="0"/>
              <a:t>Past tenses to describe completed studies and professional experiences; </a:t>
            </a:r>
            <a:endParaRPr lang="uk-UA" dirty="0" smtClean="0"/>
          </a:p>
          <a:p>
            <a:pPr lvl="0"/>
            <a:r>
              <a:rPr lang="en-GB" dirty="0" smtClean="0"/>
              <a:t>Future forms to present plans and recommendations; </a:t>
            </a:r>
            <a:endParaRPr lang="uk-UA" dirty="0" smtClean="0"/>
          </a:p>
          <a:p>
            <a:pPr lvl="0"/>
            <a:r>
              <a:rPr lang="en-GB" dirty="0" smtClean="0"/>
              <a:t>Narrative tenses to explain research processes; </a:t>
            </a:r>
            <a:endParaRPr lang="uk-UA" dirty="0" smtClean="0"/>
          </a:p>
          <a:p>
            <a:pPr lvl="0"/>
            <a:r>
              <a:rPr lang="en-GB" dirty="0" smtClean="0"/>
              <a:t>Reported speech to summarize previous research and expert opinions. </a:t>
            </a:r>
            <a:endParaRPr lang="uk-UA" dirty="0" smtClean="0"/>
          </a:p>
          <a:p>
            <a:pPr lvl="0"/>
            <a:endParaRPr lang="uk-UA" dirty="0" smtClean="0"/>
          </a:p>
          <a:p>
            <a:pPr>
              <a:buNone/>
            </a:pPr>
            <a:r>
              <a:rPr lang="en-GB" dirty="0" smtClean="0"/>
              <a:t>Mastering these structures enables researchers to communicate confidently in international academic environments.</a:t>
            </a:r>
            <a:endParaRPr lang="uk-UA" dirty="0" smtClean="0"/>
          </a:p>
          <a:p>
            <a:endParaRPr lang="uk-UA"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20040"/>
            <a:ext cx="7156648" cy="1884824"/>
          </a:xfrm>
        </p:spPr>
        <p:txBody>
          <a:bodyPr>
            <a:normAutofit fontScale="90000"/>
          </a:bodyPr>
          <a:lstStyle/>
          <a:p>
            <a:pPr algn="ctr"/>
            <a:r>
              <a:rPr lang="en-GB" dirty="0" smtClean="0"/>
              <a:t>Grammar for Communication: Tenses and Narration</a:t>
            </a:r>
            <a:r>
              <a:rPr lang="uk-UA" dirty="0" smtClean="0"/>
              <a:t/>
            </a:r>
            <a:br>
              <a:rPr lang="uk-UA" dirty="0" smtClean="0"/>
            </a:br>
            <a:r>
              <a:rPr lang="en-GB" dirty="0" smtClean="0"/>
              <a:t>PRACTICAL PART</a:t>
            </a:r>
            <a:endParaRPr lang="uk-UA" dirty="0"/>
          </a:p>
        </p:txBody>
      </p:sp>
      <p:sp>
        <p:nvSpPr>
          <p:cNvPr id="3" name="Содержимое 2"/>
          <p:cNvSpPr>
            <a:spLocks noGrp="1"/>
          </p:cNvSpPr>
          <p:nvPr>
            <p:ph idx="1"/>
          </p:nvPr>
        </p:nvSpPr>
        <p:spPr>
          <a:xfrm>
            <a:off x="179512" y="2276872"/>
            <a:ext cx="7920880" cy="4178864"/>
          </a:xfrm>
        </p:spPr>
        <p:txBody>
          <a:bodyPr>
            <a:normAutofit fontScale="55000" lnSpcReduction="20000"/>
          </a:bodyPr>
          <a:lstStyle/>
          <a:p>
            <a:pPr>
              <a:buNone/>
            </a:pPr>
            <a:r>
              <a:rPr lang="en-GB" b="1" dirty="0" smtClean="0"/>
              <a:t>Read the dialogue.</a:t>
            </a:r>
            <a:endParaRPr lang="uk-UA" dirty="0" smtClean="0"/>
          </a:p>
          <a:p>
            <a:r>
              <a:rPr lang="en-GB" b="1" dirty="0" smtClean="0"/>
              <a:t>Chairperson:</a:t>
            </a:r>
            <a:r>
              <a:rPr lang="en-GB" dirty="0" smtClean="0"/>
              <a:t> Good morning, colleagues. Welcome to today's research seminar.</a:t>
            </a:r>
            <a:endParaRPr lang="uk-UA" dirty="0" smtClean="0"/>
          </a:p>
          <a:p>
            <a:r>
              <a:rPr lang="en-GB" b="1" dirty="0" smtClean="0"/>
              <a:t>Presenter:</a:t>
            </a:r>
            <a:r>
              <a:rPr lang="en-GB" dirty="0" smtClean="0"/>
              <a:t> Good morning. Today I would like to present the findings of our recent study on digital communication in higher education.</a:t>
            </a:r>
            <a:endParaRPr lang="uk-UA" dirty="0" smtClean="0"/>
          </a:p>
          <a:p>
            <a:r>
              <a:rPr lang="en-GB" b="1" dirty="0" smtClean="0"/>
              <a:t>Chairperson:</a:t>
            </a:r>
            <a:r>
              <a:rPr lang="en-GB" dirty="0" smtClean="0"/>
              <a:t> Please begin.</a:t>
            </a:r>
            <a:endParaRPr lang="uk-UA" dirty="0" smtClean="0"/>
          </a:p>
          <a:p>
            <a:r>
              <a:rPr lang="en-GB" b="1" dirty="0" smtClean="0"/>
              <a:t>Presenter:</a:t>
            </a:r>
            <a:r>
              <a:rPr lang="en-GB" dirty="0" smtClean="0"/>
              <a:t> Our research </a:t>
            </a:r>
            <a:r>
              <a:rPr lang="en-GB" b="1" dirty="0" smtClean="0"/>
              <a:t>investigated</a:t>
            </a:r>
            <a:r>
              <a:rPr lang="en-GB" dirty="0" smtClean="0"/>
              <a:t> communication strategies used by doctoral students during international online conferences. We </a:t>
            </a:r>
            <a:r>
              <a:rPr lang="en-GB" b="1" dirty="0" smtClean="0"/>
              <a:t>collected</a:t>
            </a:r>
            <a:r>
              <a:rPr lang="en-GB" dirty="0" smtClean="0"/>
              <a:t> data from 180 participants representing six universities.</a:t>
            </a:r>
            <a:endParaRPr lang="uk-UA" dirty="0" smtClean="0"/>
          </a:p>
          <a:p>
            <a:r>
              <a:rPr lang="en-GB" b="1" dirty="0" smtClean="0"/>
              <a:t>Audience Member:</a:t>
            </a:r>
            <a:r>
              <a:rPr lang="en-GB" dirty="0" smtClean="0"/>
              <a:t> Why </a:t>
            </a:r>
            <a:r>
              <a:rPr lang="en-GB" b="1" dirty="0" smtClean="0"/>
              <a:t>did you choose</a:t>
            </a:r>
            <a:r>
              <a:rPr lang="en-GB" dirty="0" smtClean="0"/>
              <a:t> qualitative analysis?</a:t>
            </a:r>
            <a:endParaRPr lang="uk-UA" dirty="0" smtClean="0"/>
          </a:p>
          <a:p>
            <a:r>
              <a:rPr lang="en-GB" b="1" dirty="0" smtClean="0"/>
              <a:t>Presenter:</a:t>
            </a:r>
            <a:r>
              <a:rPr lang="en-GB" dirty="0" smtClean="0"/>
              <a:t> We selected qualitative methods because they allowed us to explore participants' experiences in greater depth.</a:t>
            </a:r>
            <a:endParaRPr lang="uk-UA" dirty="0" smtClean="0"/>
          </a:p>
          <a:p>
            <a:r>
              <a:rPr lang="en-GB" b="1" dirty="0" smtClean="0"/>
              <a:t>Audience Member:</a:t>
            </a:r>
            <a:r>
              <a:rPr lang="en-GB" dirty="0" smtClean="0"/>
              <a:t> Have similar studies been conducted previously?</a:t>
            </a:r>
            <a:endParaRPr lang="uk-UA" dirty="0" smtClean="0"/>
          </a:p>
          <a:p>
            <a:r>
              <a:rPr lang="en-GB" b="1" dirty="0" smtClean="0"/>
              <a:t>Presenter:</a:t>
            </a:r>
            <a:r>
              <a:rPr lang="en-GB" dirty="0" smtClean="0"/>
              <a:t> Yes. Several researchers </a:t>
            </a:r>
            <a:r>
              <a:rPr lang="en-GB" b="1" dirty="0" smtClean="0"/>
              <a:t>have investigated</a:t>
            </a:r>
            <a:r>
              <a:rPr lang="en-GB" dirty="0" smtClean="0"/>
              <a:t> this topic in recent years; however, our study focuses specifically on intercultural academic communication.</a:t>
            </a:r>
            <a:endParaRPr lang="uk-UA" dirty="0" smtClean="0"/>
          </a:p>
          <a:p>
            <a:r>
              <a:rPr lang="en-GB" b="1" dirty="0" smtClean="0"/>
              <a:t>Chairperson:</a:t>
            </a:r>
            <a:r>
              <a:rPr lang="en-GB" dirty="0" smtClean="0"/>
              <a:t> What are your future research plans?</a:t>
            </a:r>
            <a:endParaRPr lang="uk-UA" dirty="0" smtClean="0"/>
          </a:p>
          <a:p>
            <a:r>
              <a:rPr lang="en-GB" b="1" dirty="0" smtClean="0"/>
              <a:t>Presenter:</a:t>
            </a:r>
            <a:r>
              <a:rPr lang="en-GB" dirty="0" smtClean="0"/>
              <a:t> Next year, we </a:t>
            </a:r>
            <a:r>
              <a:rPr lang="en-GB" b="1" dirty="0" smtClean="0"/>
              <a:t>will expand</a:t>
            </a:r>
            <a:r>
              <a:rPr lang="en-GB" dirty="0" smtClean="0"/>
              <a:t> the study to include universities from additional European countries.</a:t>
            </a:r>
            <a:endParaRPr lang="uk-UA" dirty="0" smtClean="0"/>
          </a:p>
          <a:p>
            <a:r>
              <a:rPr lang="en-GB" b="1" dirty="0" smtClean="0"/>
              <a:t>Chairperson:</a:t>
            </a:r>
            <a:r>
              <a:rPr lang="en-GB" dirty="0" smtClean="0"/>
              <a:t> Thank you for your excellent presentation.</a:t>
            </a:r>
            <a:endParaRPr lang="uk-UA" dirty="0" smtClean="0"/>
          </a:p>
          <a:p>
            <a:endParaRPr lang="uk-U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Part 1.1 Tasks</a:t>
            </a:r>
            <a:r>
              <a:rPr lang="uk-UA" dirty="0" smtClean="0"/>
              <a:t/>
            </a:r>
            <a:br>
              <a:rPr lang="uk-UA" dirty="0" smtClean="0"/>
            </a:br>
            <a:endParaRPr lang="uk-UA" dirty="0"/>
          </a:p>
        </p:txBody>
      </p:sp>
      <p:sp>
        <p:nvSpPr>
          <p:cNvPr id="3" name="Содержимое 2"/>
          <p:cNvSpPr>
            <a:spLocks noGrp="1"/>
          </p:cNvSpPr>
          <p:nvPr>
            <p:ph idx="1"/>
          </p:nvPr>
        </p:nvSpPr>
        <p:spPr>
          <a:xfrm>
            <a:off x="395536" y="1196752"/>
            <a:ext cx="7300664" cy="5258984"/>
          </a:xfrm>
        </p:spPr>
        <p:txBody>
          <a:bodyPr/>
          <a:lstStyle/>
          <a:p>
            <a:pPr>
              <a:buNone/>
            </a:pPr>
            <a:r>
              <a:rPr lang="en-GB" dirty="0" smtClean="0"/>
              <a:t>Identify in the dialogue</a:t>
            </a:r>
            <a:r>
              <a:rPr lang="en-GB" dirty="0" smtClean="0"/>
              <a:t>:</a:t>
            </a:r>
            <a:endParaRPr lang="uk-UA" dirty="0" smtClean="0"/>
          </a:p>
          <a:p>
            <a:pPr>
              <a:buNone/>
            </a:pPr>
            <a:endParaRPr lang="uk-UA" dirty="0" smtClean="0"/>
          </a:p>
          <a:p>
            <a:pPr lvl="0"/>
            <a:r>
              <a:rPr lang="en-GB" dirty="0" smtClean="0"/>
              <a:t>Examples of the </a:t>
            </a:r>
            <a:r>
              <a:rPr lang="en-GB" b="1" dirty="0" smtClean="0"/>
              <a:t>Present Simple</a:t>
            </a:r>
            <a:r>
              <a:rPr lang="en-GB" dirty="0" smtClean="0"/>
              <a:t>. </a:t>
            </a:r>
            <a:endParaRPr lang="uk-UA" dirty="0" smtClean="0"/>
          </a:p>
          <a:p>
            <a:pPr lvl="0"/>
            <a:r>
              <a:rPr lang="en-GB" dirty="0" smtClean="0"/>
              <a:t>Examples of the </a:t>
            </a:r>
            <a:r>
              <a:rPr lang="en-GB" b="1" dirty="0" smtClean="0"/>
              <a:t>Past Simple</a:t>
            </a:r>
            <a:r>
              <a:rPr lang="en-GB" dirty="0" smtClean="0"/>
              <a:t>. </a:t>
            </a:r>
            <a:endParaRPr lang="uk-UA" dirty="0" smtClean="0"/>
          </a:p>
          <a:p>
            <a:pPr lvl="0"/>
            <a:r>
              <a:rPr lang="en-GB" dirty="0" smtClean="0"/>
              <a:t>Examples of the </a:t>
            </a:r>
            <a:r>
              <a:rPr lang="en-GB" b="1" dirty="0" smtClean="0"/>
              <a:t>Present Perfect</a:t>
            </a:r>
            <a:r>
              <a:rPr lang="en-GB" dirty="0" smtClean="0"/>
              <a:t>. </a:t>
            </a:r>
            <a:endParaRPr lang="uk-UA" dirty="0" smtClean="0"/>
          </a:p>
          <a:p>
            <a:pPr lvl="0"/>
            <a:r>
              <a:rPr lang="en-GB" dirty="0" smtClean="0"/>
              <a:t>An example of the </a:t>
            </a:r>
            <a:r>
              <a:rPr lang="en-GB" b="1" dirty="0" smtClean="0"/>
              <a:t>Future Simple</a:t>
            </a:r>
            <a:r>
              <a:rPr lang="en-GB" dirty="0" smtClean="0"/>
              <a:t>. </a:t>
            </a:r>
            <a:endParaRPr lang="uk-UA" dirty="0" smtClean="0"/>
          </a:p>
          <a:p>
            <a:pPr lvl="0"/>
            <a:r>
              <a:rPr lang="en-GB" dirty="0" smtClean="0"/>
              <a:t>Academic reporting verbs. </a:t>
            </a:r>
            <a:endParaRPr lang="uk-UA" dirty="0" smtClean="0"/>
          </a:p>
          <a:p>
            <a:pPr lvl="0"/>
            <a:r>
              <a:rPr lang="en-GB" dirty="0" smtClean="0"/>
              <a:t>Signposting expressions. </a:t>
            </a:r>
            <a:endParaRPr lang="uk-UA" dirty="0" smtClean="0"/>
          </a:p>
          <a:p>
            <a:r>
              <a:rPr lang="en-GB" dirty="0" smtClean="0"/>
              <a:t>Expressions used to answer questions politely.</a:t>
            </a:r>
            <a:endParaRPr lang="uk-U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320040"/>
            <a:ext cx="7444680" cy="2028840"/>
          </a:xfrm>
        </p:spPr>
        <p:txBody>
          <a:bodyPr>
            <a:normAutofit fontScale="90000"/>
          </a:bodyPr>
          <a:lstStyle/>
          <a:p>
            <a:pPr algn="ctr"/>
            <a:r>
              <a:rPr lang="en-GB" dirty="0" smtClean="0"/>
              <a:t>Part 2. </a:t>
            </a:r>
            <a:r>
              <a:rPr lang="uk-UA" dirty="0" smtClean="0"/>
              <a:t/>
            </a:r>
            <a:br>
              <a:rPr lang="uk-UA" dirty="0" smtClean="0"/>
            </a:br>
            <a:r>
              <a:rPr lang="en-GB" dirty="0" smtClean="0"/>
              <a:t>Grammar </a:t>
            </a:r>
            <a:r>
              <a:rPr lang="en-GB" dirty="0" smtClean="0"/>
              <a:t>Transformation Task</a:t>
            </a:r>
            <a:r>
              <a:rPr lang="uk-UA" dirty="0" smtClean="0"/>
              <a:t/>
            </a:r>
            <a:br>
              <a:rPr lang="uk-UA" dirty="0" smtClean="0"/>
            </a:br>
            <a:endParaRPr lang="uk-UA" dirty="0"/>
          </a:p>
        </p:txBody>
      </p:sp>
      <p:sp>
        <p:nvSpPr>
          <p:cNvPr id="3" name="Содержимое 2"/>
          <p:cNvSpPr>
            <a:spLocks noGrp="1"/>
          </p:cNvSpPr>
          <p:nvPr>
            <p:ph idx="1"/>
          </p:nvPr>
        </p:nvSpPr>
        <p:spPr>
          <a:xfrm>
            <a:off x="0" y="1916832"/>
            <a:ext cx="8100392" cy="4752528"/>
          </a:xfrm>
        </p:spPr>
        <p:txBody>
          <a:bodyPr/>
          <a:lstStyle/>
          <a:p>
            <a:pPr>
              <a:buNone/>
            </a:pPr>
            <a:r>
              <a:rPr lang="en-GB" dirty="0" smtClean="0"/>
              <a:t>Rewrite the sentences using the tense indicated.</a:t>
            </a:r>
            <a:endParaRPr lang="uk-UA" dirty="0" smtClean="0"/>
          </a:p>
          <a:p>
            <a:endParaRPr lang="uk-UA" dirty="0"/>
          </a:p>
        </p:txBody>
      </p:sp>
      <p:graphicFrame>
        <p:nvGraphicFramePr>
          <p:cNvPr id="4" name="Таблица 3"/>
          <p:cNvGraphicFramePr>
            <a:graphicFrameLocks noGrp="1"/>
          </p:cNvGraphicFramePr>
          <p:nvPr/>
        </p:nvGraphicFramePr>
        <p:xfrm>
          <a:off x="755576" y="2492896"/>
          <a:ext cx="6096000" cy="222504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lnSpc>
                          <a:spcPct val="115000"/>
                        </a:lnSpc>
                        <a:spcAft>
                          <a:spcPts val="0"/>
                        </a:spcAft>
                      </a:pPr>
                      <a:r>
                        <a:rPr lang="en-GB" sz="1600" b="1" dirty="0">
                          <a:latin typeface="Times New Roman"/>
                          <a:ea typeface="Times New Roman"/>
                          <a:cs typeface="Times New Roman"/>
                        </a:rPr>
                        <a:t>Original sentence</a:t>
                      </a:r>
                      <a:endParaRPr lang="uk-UA" sz="1600" dirty="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a:latin typeface="Times New Roman"/>
                          <a:ea typeface="Times New Roman"/>
                          <a:cs typeface="Times New Roman"/>
                        </a:rPr>
                        <a:t>Required tense</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The researchers analyse patient data.</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Past Simple</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We completed the experiment.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Present Perfect</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They discuss the results.</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Present Continuous</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I present my research tomorrow.</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Future Simple</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The team collects questionnaires.</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Past Perfect</a:t>
                      </a:r>
                      <a:endParaRPr lang="uk-UA" sz="1600" dirty="0">
                        <a:latin typeface="Calibri"/>
                        <a:ea typeface="Calibri"/>
                        <a:cs typeface="Times New Roman"/>
                      </a:endParaRPr>
                    </a:p>
                  </a:txBody>
                  <a:tcPr marL="9525" marR="9525" marT="9525" marB="9525" anchor="ctr"/>
                </a:tc>
              </a:tr>
            </a:tbl>
          </a:graphicData>
        </a:graphic>
      </p:graphicFrame>
      <p:sp>
        <p:nvSpPr>
          <p:cNvPr id="59393" name="Rectangle 1"/>
          <p:cNvSpPr>
            <a:spLocks noChangeArrowheads="1"/>
          </p:cNvSpPr>
          <p:nvPr/>
        </p:nvSpPr>
        <p:spPr bwMode="auto">
          <a:xfrm>
            <a:off x="251520" y="4874314"/>
            <a:ext cx="676875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mj-lt"/>
                <a:ea typeface="Times New Roman" pitchFamily="18" charset="0"/>
                <a:cs typeface="Times New Roman" pitchFamily="18" charset="0"/>
              </a:rPr>
              <a:t>Suggested Answers</a:t>
            </a:r>
            <a:endParaRPr kumimoji="0" lang="uk-UA"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The researchers </a:t>
            </a:r>
            <a:r>
              <a:rPr kumimoji="0" lang="en-GB" sz="1600" b="1" i="0" u="none" strike="noStrike" cap="none" normalizeH="0" baseline="0" dirty="0" smtClean="0">
                <a:ln>
                  <a:noFill/>
                </a:ln>
                <a:solidFill>
                  <a:schemeClr val="tx1"/>
                </a:solidFill>
                <a:effectLst/>
                <a:latin typeface="+mj-lt"/>
                <a:ea typeface="Times New Roman" pitchFamily="18" charset="0"/>
                <a:cs typeface="Times New Roman" pitchFamily="18" charset="0"/>
              </a:rPr>
              <a:t>analysed</a:t>
            </a: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 patient data. </a:t>
            </a:r>
            <a:endParaRPr kumimoji="0" lang="uk-UA" sz="1600" b="0" i="0" u="none" strike="noStrike" cap="none" normalizeH="0" baseline="0" dirty="0" smtClean="0">
              <a:ln>
                <a:noFill/>
              </a:ln>
              <a:solidFill>
                <a:schemeClr val="tx1"/>
              </a:solidFill>
              <a:effectLst/>
              <a:latin typeface="+mj-l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We </a:t>
            </a:r>
            <a:r>
              <a:rPr kumimoji="0" lang="en-GB" sz="1600" b="1" i="0" u="none" strike="noStrike" cap="none" normalizeH="0" baseline="0" dirty="0" smtClean="0">
                <a:ln>
                  <a:noFill/>
                </a:ln>
                <a:solidFill>
                  <a:schemeClr val="tx1"/>
                </a:solidFill>
                <a:effectLst/>
                <a:latin typeface="+mj-lt"/>
                <a:ea typeface="Times New Roman" pitchFamily="18" charset="0"/>
                <a:cs typeface="Times New Roman" pitchFamily="18" charset="0"/>
              </a:rPr>
              <a:t>have completed</a:t>
            </a: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 the experiment. </a:t>
            </a:r>
            <a:endParaRPr kumimoji="0" lang="uk-UA" sz="1600" b="0" i="0" u="none" strike="noStrike" cap="none" normalizeH="0" baseline="0" dirty="0" smtClean="0">
              <a:ln>
                <a:noFill/>
              </a:ln>
              <a:solidFill>
                <a:schemeClr val="tx1"/>
              </a:solidFill>
              <a:effectLst/>
              <a:latin typeface="+mj-l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They </a:t>
            </a:r>
            <a:r>
              <a:rPr kumimoji="0" lang="en-GB" sz="1600" b="1" i="0" u="none" strike="noStrike" cap="none" normalizeH="0" baseline="0" dirty="0" smtClean="0">
                <a:ln>
                  <a:noFill/>
                </a:ln>
                <a:solidFill>
                  <a:schemeClr val="tx1"/>
                </a:solidFill>
                <a:effectLst/>
                <a:latin typeface="+mj-lt"/>
                <a:ea typeface="Times New Roman" pitchFamily="18" charset="0"/>
                <a:cs typeface="Times New Roman" pitchFamily="18" charset="0"/>
              </a:rPr>
              <a:t>are discussing</a:t>
            </a: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 the results. </a:t>
            </a:r>
            <a:endParaRPr kumimoji="0" lang="uk-UA" sz="1600" b="0" i="0" u="none" strike="noStrike" cap="none" normalizeH="0" baseline="0" dirty="0" smtClean="0">
              <a:ln>
                <a:noFill/>
              </a:ln>
              <a:solidFill>
                <a:schemeClr val="tx1"/>
              </a:solidFill>
              <a:effectLst/>
              <a:latin typeface="+mj-lt"/>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I </a:t>
            </a:r>
            <a:r>
              <a:rPr kumimoji="0" lang="en-GB" sz="1600" b="1" i="0" u="none" strike="noStrike" cap="none" normalizeH="0" baseline="0" dirty="0" smtClean="0">
                <a:ln>
                  <a:noFill/>
                </a:ln>
                <a:solidFill>
                  <a:schemeClr val="tx1"/>
                </a:solidFill>
                <a:effectLst/>
                <a:latin typeface="+mj-lt"/>
                <a:ea typeface="Times New Roman" pitchFamily="18" charset="0"/>
                <a:cs typeface="Times New Roman" pitchFamily="18" charset="0"/>
              </a:rPr>
              <a:t>will present</a:t>
            </a:r>
            <a:r>
              <a:rPr kumimoji="0" lang="en-GB" sz="1600" b="0" i="0" u="none" strike="noStrike" cap="none" normalizeH="0" baseline="0" dirty="0" smtClean="0">
                <a:ln>
                  <a:noFill/>
                </a:ln>
                <a:solidFill>
                  <a:schemeClr val="tx1"/>
                </a:solidFill>
                <a:effectLst/>
                <a:latin typeface="+mj-lt"/>
                <a:ea typeface="Times New Roman" pitchFamily="18" charset="0"/>
                <a:cs typeface="Times New Roman" pitchFamily="18" charset="0"/>
              </a:rPr>
              <a:t> my research tomorrow. </a:t>
            </a:r>
            <a:endParaRPr kumimoji="0" lang="uk-UA"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mj-lt"/>
                <a:ea typeface="Times New Roman" pitchFamily="18" charset="0"/>
                <a:cs typeface="Arial" pitchFamily="34" charset="0"/>
              </a:rPr>
              <a:t>The team </a:t>
            </a:r>
            <a:r>
              <a:rPr kumimoji="0" lang="en-GB" sz="1600" b="1" i="0" u="none" strike="noStrike" cap="none" normalizeH="0" baseline="0" dirty="0" smtClean="0">
                <a:ln>
                  <a:noFill/>
                </a:ln>
                <a:solidFill>
                  <a:schemeClr val="tx1"/>
                </a:solidFill>
                <a:effectLst/>
                <a:latin typeface="+mj-lt"/>
                <a:ea typeface="Times New Roman" pitchFamily="18" charset="0"/>
                <a:cs typeface="Arial" pitchFamily="34" charset="0"/>
              </a:rPr>
              <a:t>had collected</a:t>
            </a:r>
            <a:r>
              <a:rPr kumimoji="0" lang="en-GB" sz="1600" b="0" i="0" u="none" strike="noStrike" cap="none" normalizeH="0" baseline="0" dirty="0" smtClean="0">
                <a:ln>
                  <a:noFill/>
                </a:ln>
                <a:solidFill>
                  <a:schemeClr val="tx1"/>
                </a:solidFill>
                <a:effectLst/>
                <a:latin typeface="+mj-lt"/>
                <a:ea typeface="Times New Roman" pitchFamily="18" charset="0"/>
                <a:cs typeface="Arial" pitchFamily="34" charset="0"/>
              </a:rPr>
              <a:t> the questionnaires</a:t>
            </a:r>
            <a:r>
              <a:rPr kumimoji="0" lang="uk-UA" sz="1600" b="0" i="0" u="none" strike="noStrike" cap="none" normalizeH="0" baseline="0" dirty="0" smtClean="0">
                <a:ln>
                  <a:noFill/>
                </a:ln>
                <a:solidFill>
                  <a:schemeClr val="tx1"/>
                </a:solidFill>
                <a:effectLst/>
                <a:latin typeface="+mj-lt"/>
                <a:cs typeface="Arial" pitchFamily="34" charset="0"/>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20040"/>
            <a:ext cx="7516688" cy="1164744"/>
          </a:xfrm>
        </p:spPr>
        <p:txBody>
          <a:bodyPr>
            <a:normAutofit fontScale="90000"/>
          </a:bodyPr>
          <a:lstStyle/>
          <a:p>
            <a:pPr algn="ctr"/>
            <a:r>
              <a:rPr lang="en-GB" dirty="0" smtClean="0"/>
              <a:t>Part 3. </a:t>
            </a:r>
            <a:r>
              <a:rPr lang="en-GB" dirty="0" smtClean="0"/>
              <a:t>Error </a:t>
            </a:r>
            <a:r>
              <a:rPr lang="en-GB" dirty="0" smtClean="0"/>
              <a:t>Correction Task</a:t>
            </a:r>
            <a:r>
              <a:rPr lang="uk-UA" dirty="0" smtClean="0"/>
              <a:t/>
            </a:r>
            <a:br>
              <a:rPr lang="uk-UA" dirty="0" smtClean="0"/>
            </a:br>
            <a:endParaRPr lang="uk-UA" dirty="0"/>
          </a:p>
        </p:txBody>
      </p:sp>
      <p:sp>
        <p:nvSpPr>
          <p:cNvPr id="3" name="Содержимое 2"/>
          <p:cNvSpPr>
            <a:spLocks noGrp="1"/>
          </p:cNvSpPr>
          <p:nvPr>
            <p:ph idx="1"/>
          </p:nvPr>
        </p:nvSpPr>
        <p:spPr>
          <a:xfrm>
            <a:off x="251520" y="1196752"/>
            <a:ext cx="7444680" cy="5258984"/>
          </a:xfrm>
        </p:spPr>
        <p:txBody>
          <a:bodyPr>
            <a:normAutofit fontScale="92500" lnSpcReduction="20000"/>
          </a:bodyPr>
          <a:lstStyle/>
          <a:p>
            <a:pPr>
              <a:buNone/>
            </a:pPr>
            <a:r>
              <a:rPr lang="en-GB" dirty="0" smtClean="0"/>
              <a:t>Correct the grammatical mistakes.</a:t>
            </a:r>
            <a:endParaRPr lang="uk-UA" dirty="0" smtClean="0"/>
          </a:p>
          <a:p>
            <a:pPr lvl="0"/>
            <a:r>
              <a:rPr lang="en-GB" dirty="0" smtClean="0"/>
              <a:t>The researchers </a:t>
            </a:r>
            <a:r>
              <a:rPr lang="en-GB" b="1" dirty="0" smtClean="0"/>
              <a:t>has published</a:t>
            </a:r>
            <a:r>
              <a:rPr lang="en-GB" dirty="0" smtClean="0"/>
              <a:t> three articles. </a:t>
            </a:r>
            <a:endParaRPr lang="uk-UA" dirty="0" smtClean="0"/>
          </a:p>
          <a:p>
            <a:pPr lvl="0"/>
            <a:r>
              <a:rPr lang="en-GB" dirty="0" smtClean="0"/>
              <a:t>We </a:t>
            </a:r>
            <a:r>
              <a:rPr lang="en-GB" b="1" dirty="0" smtClean="0"/>
              <a:t>are conducted</a:t>
            </a:r>
            <a:r>
              <a:rPr lang="en-GB" dirty="0" smtClean="0"/>
              <a:t> the experiment last year. </a:t>
            </a:r>
            <a:endParaRPr lang="uk-UA" dirty="0" smtClean="0"/>
          </a:p>
          <a:p>
            <a:pPr lvl="0"/>
            <a:r>
              <a:rPr lang="en-GB" dirty="0" smtClean="0"/>
              <a:t>The participants </a:t>
            </a:r>
            <a:r>
              <a:rPr lang="en-GB" b="1" dirty="0" smtClean="0"/>
              <a:t>have completed</a:t>
            </a:r>
            <a:r>
              <a:rPr lang="en-GB" dirty="0" smtClean="0"/>
              <a:t> the survey yesterday. </a:t>
            </a:r>
            <a:endParaRPr lang="uk-UA" dirty="0" smtClean="0"/>
          </a:p>
          <a:p>
            <a:pPr lvl="0"/>
            <a:r>
              <a:rPr lang="en-GB" dirty="0" smtClean="0"/>
              <a:t>By June we </a:t>
            </a:r>
            <a:r>
              <a:rPr lang="en-GB" b="1" dirty="0" smtClean="0"/>
              <a:t>finished</a:t>
            </a:r>
            <a:r>
              <a:rPr lang="en-GB" dirty="0" smtClean="0"/>
              <a:t> the project. </a:t>
            </a:r>
            <a:endParaRPr lang="uk-UA" dirty="0" smtClean="0"/>
          </a:p>
          <a:p>
            <a:pPr lvl="0"/>
            <a:r>
              <a:rPr lang="en-GB" dirty="0" smtClean="0"/>
              <a:t>Next semester I </a:t>
            </a:r>
            <a:r>
              <a:rPr lang="en-GB" b="1" dirty="0" smtClean="0"/>
              <a:t>study</a:t>
            </a:r>
            <a:r>
              <a:rPr lang="en-GB" dirty="0" smtClean="0"/>
              <a:t> abroad. </a:t>
            </a:r>
            <a:endParaRPr lang="uk-UA" dirty="0" smtClean="0"/>
          </a:p>
          <a:p>
            <a:pPr lvl="0"/>
            <a:endParaRPr lang="uk-UA" dirty="0" smtClean="0"/>
          </a:p>
          <a:p>
            <a:pPr>
              <a:buNone/>
            </a:pPr>
            <a:r>
              <a:rPr lang="en-GB" b="1" dirty="0" smtClean="0"/>
              <a:t>Suggested Answers</a:t>
            </a:r>
            <a:endParaRPr lang="uk-UA" dirty="0" smtClean="0"/>
          </a:p>
          <a:p>
            <a:pPr lvl="0"/>
            <a:r>
              <a:rPr lang="en-GB" dirty="0" smtClean="0"/>
              <a:t>The researchers </a:t>
            </a:r>
            <a:r>
              <a:rPr lang="en-GB" b="1" dirty="0" smtClean="0"/>
              <a:t>have published</a:t>
            </a:r>
            <a:r>
              <a:rPr lang="en-GB" dirty="0" smtClean="0"/>
              <a:t> three articles. </a:t>
            </a:r>
            <a:endParaRPr lang="uk-UA" dirty="0" smtClean="0"/>
          </a:p>
          <a:p>
            <a:pPr lvl="0"/>
            <a:r>
              <a:rPr lang="en-GB" dirty="0" smtClean="0"/>
              <a:t>We </a:t>
            </a:r>
            <a:r>
              <a:rPr lang="en-GB" b="1" dirty="0" smtClean="0"/>
              <a:t>conducted</a:t>
            </a:r>
            <a:r>
              <a:rPr lang="en-GB" dirty="0" smtClean="0"/>
              <a:t> the experiment last year. </a:t>
            </a:r>
            <a:endParaRPr lang="uk-UA" dirty="0" smtClean="0"/>
          </a:p>
          <a:p>
            <a:pPr lvl="0"/>
            <a:r>
              <a:rPr lang="en-GB" dirty="0" smtClean="0"/>
              <a:t>The participants </a:t>
            </a:r>
            <a:r>
              <a:rPr lang="en-GB" b="1" dirty="0" smtClean="0"/>
              <a:t>completed</a:t>
            </a:r>
            <a:r>
              <a:rPr lang="en-GB" dirty="0" smtClean="0"/>
              <a:t> the survey yesterday. </a:t>
            </a:r>
            <a:endParaRPr lang="uk-UA" dirty="0" smtClean="0"/>
          </a:p>
          <a:p>
            <a:pPr lvl="0"/>
            <a:r>
              <a:rPr lang="en-GB" dirty="0" smtClean="0"/>
              <a:t>By June we </a:t>
            </a:r>
            <a:r>
              <a:rPr lang="en-GB" b="1" dirty="0" smtClean="0"/>
              <a:t>had finished</a:t>
            </a:r>
            <a:r>
              <a:rPr lang="en-GB" dirty="0" smtClean="0"/>
              <a:t> the project. </a:t>
            </a:r>
            <a:endParaRPr lang="uk-UA" dirty="0" smtClean="0"/>
          </a:p>
          <a:p>
            <a:pPr lvl="0"/>
            <a:r>
              <a:rPr lang="en-GB" dirty="0" smtClean="0"/>
              <a:t>Next semester I </a:t>
            </a:r>
            <a:r>
              <a:rPr lang="en-GB" b="1" dirty="0" smtClean="0"/>
              <a:t>will study</a:t>
            </a:r>
            <a:r>
              <a:rPr lang="en-GB" dirty="0" smtClean="0"/>
              <a:t> abroad. </a:t>
            </a:r>
            <a:endParaRPr lang="uk-UA" dirty="0" smtClean="0"/>
          </a:p>
          <a:p>
            <a:endParaRPr lang="uk-UA"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20040"/>
            <a:ext cx="7300664" cy="1380768"/>
          </a:xfrm>
        </p:spPr>
        <p:txBody>
          <a:bodyPr>
            <a:normAutofit fontScale="90000"/>
          </a:bodyPr>
          <a:lstStyle/>
          <a:p>
            <a:pPr algn="ctr"/>
            <a:r>
              <a:rPr lang="uk-UA" dirty="0" smtClean="0"/>
              <a:t/>
            </a:r>
            <a:br>
              <a:rPr lang="uk-UA" dirty="0" smtClean="0"/>
            </a:br>
            <a:r>
              <a:rPr lang="en-GB" dirty="0" smtClean="0"/>
              <a:t>Part </a:t>
            </a:r>
            <a:r>
              <a:rPr lang="en-GB" dirty="0" smtClean="0"/>
              <a:t>4. </a:t>
            </a:r>
            <a:r>
              <a:rPr lang="uk-UA" dirty="0" smtClean="0"/>
              <a:t/>
            </a:r>
            <a:br>
              <a:rPr lang="uk-UA" dirty="0" smtClean="0"/>
            </a:br>
            <a:r>
              <a:rPr lang="en-GB" dirty="0" smtClean="0"/>
              <a:t>Research </a:t>
            </a:r>
            <a:r>
              <a:rPr lang="en-GB" dirty="0" smtClean="0"/>
              <a:t>Narration Task</a:t>
            </a:r>
            <a:r>
              <a:rPr lang="uk-UA" dirty="0" smtClean="0"/>
              <a:t/>
            </a:r>
            <a:br>
              <a:rPr lang="uk-UA" dirty="0" smtClean="0"/>
            </a:br>
            <a:endParaRPr lang="uk-UA" dirty="0"/>
          </a:p>
        </p:txBody>
      </p:sp>
      <p:sp>
        <p:nvSpPr>
          <p:cNvPr id="3" name="Содержимое 2"/>
          <p:cNvSpPr>
            <a:spLocks noGrp="1"/>
          </p:cNvSpPr>
          <p:nvPr>
            <p:ph idx="1"/>
          </p:nvPr>
        </p:nvSpPr>
        <p:spPr>
          <a:xfrm>
            <a:off x="179512" y="1196752"/>
            <a:ext cx="7848872" cy="5258984"/>
          </a:xfrm>
        </p:spPr>
        <p:txBody>
          <a:bodyPr>
            <a:normAutofit fontScale="47500" lnSpcReduction="20000"/>
          </a:bodyPr>
          <a:lstStyle/>
          <a:p>
            <a:pPr>
              <a:buNone/>
            </a:pPr>
            <a:r>
              <a:rPr lang="en-GB" sz="3300" dirty="0" smtClean="0"/>
              <a:t>Read the notes and prepare a short research narrative using appropriate tense forms</a:t>
            </a:r>
            <a:r>
              <a:rPr lang="en-GB" sz="3300" dirty="0" smtClean="0"/>
              <a:t>.</a:t>
            </a:r>
            <a:endParaRPr lang="uk-UA" sz="3300" dirty="0" smtClean="0"/>
          </a:p>
          <a:p>
            <a:pPr>
              <a:buNone/>
            </a:pPr>
            <a:endParaRPr lang="uk-UA" sz="3300" dirty="0" smtClean="0"/>
          </a:p>
          <a:p>
            <a:pPr>
              <a:buNone/>
            </a:pPr>
            <a:r>
              <a:rPr lang="en-GB" sz="3300" b="1" dirty="0" smtClean="0"/>
              <a:t>Research Timeline</a:t>
            </a:r>
            <a:endParaRPr lang="uk-UA" sz="3300" dirty="0" smtClean="0"/>
          </a:p>
          <a:p>
            <a:pPr lvl="0"/>
            <a:r>
              <a:rPr lang="en-GB" sz="3300" dirty="0" smtClean="0"/>
              <a:t>January – formulate research question </a:t>
            </a:r>
            <a:endParaRPr lang="uk-UA" sz="3300" dirty="0" smtClean="0"/>
          </a:p>
          <a:p>
            <a:pPr lvl="0"/>
            <a:r>
              <a:rPr lang="en-GB" sz="3300" dirty="0" smtClean="0"/>
              <a:t>February – conduct literature review </a:t>
            </a:r>
            <a:endParaRPr lang="uk-UA" sz="3300" dirty="0" smtClean="0"/>
          </a:p>
          <a:p>
            <a:pPr lvl="0"/>
            <a:r>
              <a:rPr lang="en-GB" sz="3300" dirty="0" smtClean="0"/>
              <a:t>March – design questionnaire </a:t>
            </a:r>
            <a:endParaRPr lang="uk-UA" sz="3300" dirty="0" smtClean="0"/>
          </a:p>
          <a:p>
            <a:pPr lvl="0"/>
            <a:r>
              <a:rPr lang="en-GB" sz="3300" dirty="0" smtClean="0"/>
              <a:t>April–June – collect data </a:t>
            </a:r>
            <a:endParaRPr lang="uk-UA" sz="3300" dirty="0" smtClean="0"/>
          </a:p>
          <a:p>
            <a:pPr lvl="0"/>
            <a:r>
              <a:rPr lang="en-GB" sz="3300" dirty="0" smtClean="0"/>
              <a:t>July – analyse results </a:t>
            </a:r>
            <a:endParaRPr lang="uk-UA" sz="3300" dirty="0" smtClean="0"/>
          </a:p>
          <a:p>
            <a:pPr lvl="0"/>
            <a:r>
              <a:rPr lang="en-GB" sz="3300" dirty="0" smtClean="0"/>
              <a:t>August – write research article </a:t>
            </a:r>
            <a:endParaRPr lang="uk-UA" sz="3300" dirty="0" smtClean="0"/>
          </a:p>
          <a:p>
            <a:pPr lvl="0"/>
            <a:r>
              <a:rPr lang="en-GB" sz="3300" dirty="0" smtClean="0"/>
              <a:t>September – present findings at a conference </a:t>
            </a:r>
            <a:endParaRPr lang="uk-UA" sz="3300" dirty="0" smtClean="0"/>
          </a:p>
          <a:p>
            <a:pPr lvl="0"/>
            <a:endParaRPr lang="uk-UA" sz="3300" dirty="0" smtClean="0"/>
          </a:p>
          <a:p>
            <a:pPr>
              <a:buNone/>
            </a:pPr>
            <a:r>
              <a:rPr lang="en-GB" sz="3300" b="1" dirty="0" smtClean="0"/>
              <a:t>Model Answer</a:t>
            </a:r>
            <a:endParaRPr lang="uk-UA" sz="3300" dirty="0" smtClean="0"/>
          </a:p>
          <a:p>
            <a:pPr>
              <a:buNone/>
            </a:pPr>
            <a:r>
              <a:rPr lang="uk-UA" sz="3300" i="1" dirty="0" smtClean="0"/>
              <a:t>            </a:t>
            </a:r>
            <a:r>
              <a:rPr lang="en-GB" sz="3300" i="1" dirty="0" smtClean="0"/>
              <a:t>Our </a:t>
            </a:r>
            <a:r>
              <a:rPr lang="en-GB" sz="3300" i="1" dirty="0" smtClean="0"/>
              <a:t>research project began in January when we formulated the </a:t>
            </a:r>
            <a:r>
              <a:rPr lang="en-GB" sz="3300" i="1" dirty="0" smtClean="0"/>
              <a:t>research question</a:t>
            </a:r>
            <a:r>
              <a:rPr lang="en-GB" sz="3300" i="1" dirty="0" smtClean="0"/>
              <a:t>. In February, we conducted a comprehensive literature review to identify current trends and research gaps. During March, we designed and validated the questionnaire. Between April and June, data were collected from undergraduate and postgraduate students across three universities. After all responses had been gathered, we analysed the data using statistical software. In August, we prepared the research article, and in September </a:t>
            </a:r>
            <a:r>
              <a:rPr lang="en-GB" i="1" dirty="0" smtClean="0"/>
              <a:t>we presented our findings at an international scientific conference.</a:t>
            </a:r>
            <a:endParaRPr lang="uk-UA" dirty="0" smtClean="0"/>
          </a:p>
          <a:p>
            <a:endParaRPr lang="uk-U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Part 5. Academic Writing Task</a:t>
            </a:r>
            <a:r>
              <a:rPr lang="uk-UA" dirty="0" smtClean="0"/>
              <a:t/>
            </a:r>
            <a:br>
              <a:rPr lang="uk-UA" dirty="0" smtClean="0"/>
            </a:br>
            <a:endParaRPr lang="uk-UA" dirty="0"/>
          </a:p>
        </p:txBody>
      </p:sp>
      <p:sp>
        <p:nvSpPr>
          <p:cNvPr id="3" name="Содержимое 2"/>
          <p:cNvSpPr>
            <a:spLocks noGrp="1"/>
          </p:cNvSpPr>
          <p:nvPr>
            <p:ph idx="1"/>
          </p:nvPr>
        </p:nvSpPr>
        <p:spPr>
          <a:xfrm>
            <a:off x="395536" y="1124744"/>
            <a:ext cx="7704856" cy="5330992"/>
          </a:xfrm>
        </p:spPr>
        <p:txBody>
          <a:bodyPr>
            <a:normAutofit fontScale="85000" lnSpcReduction="20000"/>
          </a:bodyPr>
          <a:lstStyle/>
          <a:p>
            <a:pPr>
              <a:buNone/>
            </a:pPr>
            <a:r>
              <a:rPr lang="en-GB" dirty="0" smtClean="0"/>
              <a:t>Complete the paragraph using the correct tense forms of the verbs in brackets</a:t>
            </a:r>
            <a:r>
              <a:rPr lang="en-GB" dirty="0" smtClean="0"/>
              <a:t>.</a:t>
            </a:r>
            <a:endParaRPr lang="uk-UA" dirty="0" smtClean="0"/>
          </a:p>
          <a:p>
            <a:pPr>
              <a:buNone/>
            </a:pPr>
            <a:endParaRPr lang="uk-UA" dirty="0" smtClean="0"/>
          </a:p>
          <a:p>
            <a:pPr algn="just">
              <a:buNone/>
            </a:pPr>
            <a:r>
              <a:rPr lang="uk-UA" dirty="0" smtClean="0"/>
              <a:t>         </a:t>
            </a:r>
            <a:r>
              <a:rPr lang="en-GB" dirty="0" smtClean="0"/>
              <a:t>This </a:t>
            </a:r>
            <a:r>
              <a:rPr lang="en-GB" dirty="0" smtClean="0"/>
              <a:t>study __________ (investigate) the role of communication skills in doctoral education. Data __________ (collect) from 250 PhD students during the previous academic year. Several earlier studies __________ (demonstrate) that communication competence is associated with academic success. Based on these findings, future research __________ (focus) on interdisciplinary collaboration</a:t>
            </a:r>
            <a:r>
              <a:rPr lang="en-GB" dirty="0" smtClean="0"/>
              <a:t>.</a:t>
            </a:r>
            <a:endParaRPr lang="uk-UA" dirty="0" smtClean="0"/>
          </a:p>
          <a:p>
            <a:endParaRPr lang="uk-UA" dirty="0" smtClean="0"/>
          </a:p>
          <a:p>
            <a:pPr>
              <a:buNone/>
            </a:pPr>
            <a:r>
              <a:rPr lang="en-GB" b="1" dirty="0" smtClean="0"/>
              <a:t>Suggested Answers</a:t>
            </a:r>
            <a:endParaRPr lang="uk-UA" dirty="0" smtClean="0"/>
          </a:p>
          <a:p>
            <a:pPr lvl="0"/>
            <a:r>
              <a:rPr lang="en-GB" dirty="0" smtClean="0"/>
              <a:t>investigates </a:t>
            </a:r>
            <a:endParaRPr lang="uk-UA" dirty="0" smtClean="0"/>
          </a:p>
          <a:p>
            <a:pPr lvl="0"/>
            <a:r>
              <a:rPr lang="en-GB" dirty="0" smtClean="0"/>
              <a:t>were collected </a:t>
            </a:r>
            <a:endParaRPr lang="uk-UA" dirty="0" smtClean="0"/>
          </a:p>
          <a:p>
            <a:pPr lvl="0"/>
            <a:r>
              <a:rPr lang="en-GB" dirty="0" smtClean="0"/>
              <a:t>have demonstrated </a:t>
            </a:r>
            <a:endParaRPr lang="uk-UA" dirty="0" smtClean="0"/>
          </a:p>
          <a:p>
            <a:pPr lvl="0"/>
            <a:r>
              <a:rPr lang="en-GB" dirty="0" smtClean="0"/>
              <a:t>will focus </a:t>
            </a:r>
            <a:endParaRPr lang="uk-UA" dirty="0" smtClean="0"/>
          </a:p>
          <a:p>
            <a:endParaRPr lang="uk-U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Part 6. Reported Speech Task</a:t>
            </a:r>
            <a:r>
              <a:rPr lang="uk-UA" dirty="0" smtClean="0"/>
              <a:t/>
            </a:r>
            <a:br>
              <a:rPr lang="uk-UA" dirty="0" smtClean="0"/>
            </a:br>
            <a:endParaRPr lang="uk-UA" dirty="0"/>
          </a:p>
        </p:txBody>
      </p:sp>
      <p:sp>
        <p:nvSpPr>
          <p:cNvPr id="3" name="Содержимое 2"/>
          <p:cNvSpPr>
            <a:spLocks noGrp="1"/>
          </p:cNvSpPr>
          <p:nvPr>
            <p:ph idx="1"/>
          </p:nvPr>
        </p:nvSpPr>
        <p:spPr>
          <a:xfrm>
            <a:off x="251520" y="1124744"/>
            <a:ext cx="7848872" cy="5544616"/>
          </a:xfrm>
        </p:spPr>
        <p:txBody>
          <a:bodyPr>
            <a:normAutofit fontScale="55000" lnSpcReduction="20000"/>
          </a:bodyPr>
          <a:lstStyle/>
          <a:p>
            <a:pPr>
              <a:buNone/>
            </a:pPr>
            <a:r>
              <a:rPr lang="en-GB" dirty="0" smtClean="0"/>
              <a:t>Transform the direct quotations into reported speech.</a:t>
            </a:r>
            <a:endParaRPr lang="uk-UA" dirty="0" smtClean="0"/>
          </a:p>
          <a:p>
            <a:pPr>
              <a:buNone/>
            </a:pPr>
            <a:r>
              <a:rPr lang="en-GB" b="1" dirty="0" smtClean="0"/>
              <a:t>Direct Speech</a:t>
            </a:r>
            <a:endParaRPr lang="uk-UA" dirty="0" smtClean="0"/>
          </a:p>
          <a:p>
            <a:r>
              <a:rPr lang="en-GB" dirty="0" smtClean="0"/>
              <a:t>Professor Wilson said,</a:t>
            </a:r>
            <a:endParaRPr lang="uk-UA" dirty="0" smtClean="0"/>
          </a:p>
          <a:p>
            <a:r>
              <a:rPr lang="en-GB" dirty="0" smtClean="0"/>
              <a:t>"Our findings demonstrate significant improvement</a:t>
            </a:r>
            <a:r>
              <a:rPr lang="en-GB" dirty="0" smtClean="0"/>
              <a:t>.“</a:t>
            </a:r>
            <a:endParaRPr lang="uk-UA" dirty="0" smtClean="0"/>
          </a:p>
          <a:p>
            <a:pPr>
              <a:buNone/>
            </a:pPr>
            <a:r>
              <a:rPr lang="en-GB" b="1" dirty="0" smtClean="0"/>
              <a:t>Reported Speech</a:t>
            </a:r>
            <a:endParaRPr lang="uk-UA" dirty="0" smtClean="0"/>
          </a:p>
          <a:p>
            <a:r>
              <a:rPr lang="en-GB" dirty="0" smtClean="0"/>
              <a:t>Professor Wilson stated </a:t>
            </a:r>
            <a:r>
              <a:rPr lang="en-GB" dirty="0" smtClean="0"/>
              <a:t>that_________________________.</a:t>
            </a:r>
            <a:r>
              <a:rPr lang="en-GB" dirty="0" smtClean="0"/>
              <a:t> </a:t>
            </a:r>
            <a:endParaRPr lang="uk-UA" dirty="0" smtClean="0"/>
          </a:p>
          <a:p>
            <a:r>
              <a:rPr lang="en-GB" dirty="0" smtClean="0"/>
              <a:t>Researcher Brown said,</a:t>
            </a:r>
            <a:endParaRPr lang="uk-UA" dirty="0" smtClean="0"/>
          </a:p>
          <a:p>
            <a:r>
              <a:rPr lang="en-GB" dirty="0" smtClean="0"/>
              <a:t>"We collected the data in three hospitals."</a:t>
            </a:r>
            <a:endParaRPr lang="uk-UA" dirty="0" smtClean="0"/>
          </a:p>
          <a:p>
            <a:r>
              <a:rPr lang="en-GB" dirty="0" smtClean="0"/>
              <a:t>Reported Speech</a:t>
            </a:r>
            <a:endParaRPr lang="uk-UA" dirty="0" smtClean="0"/>
          </a:p>
          <a:p>
            <a:r>
              <a:rPr lang="en-GB" dirty="0" smtClean="0"/>
              <a:t>Researcher Brown explained </a:t>
            </a:r>
            <a:r>
              <a:rPr lang="en-GB" dirty="0" smtClean="0"/>
              <a:t>that ___________________.</a:t>
            </a:r>
            <a:endParaRPr lang="uk-UA" dirty="0" smtClean="0"/>
          </a:p>
          <a:p>
            <a:r>
              <a:rPr lang="en-GB" dirty="0" smtClean="0"/>
              <a:t>The conference speaker said,</a:t>
            </a:r>
            <a:endParaRPr lang="uk-UA" dirty="0" smtClean="0"/>
          </a:p>
          <a:p>
            <a:r>
              <a:rPr lang="en-GB" dirty="0" smtClean="0"/>
              <a:t>"</a:t>
            </a:r>
            <a:r>
              <a:rPr lang="en-GB" dirty="0" smtClean="0"/>
              <a:t>Future studies will examine larger populations."</a:t>
            </a:r>
            <a:endParaRPr lang="uk-UA" dirty="0" smtClean="0"/>
          </a:p>
          <a:p>
            <a:r>
              <a:rPr lang="en-GB" dirty="0" smtClean="0"/>
              <a:t>Reported Speech</a:t>
            </a:r>
            <a:endParaRPr lang="uk-UA" dirty="0" smtClean="0"/>
          </a:p>
          <a:p>
            <a:r>
              <a:rPr lang="en-GB" dirty="0" smtClean="0"/>
              <a:t>The conference speaker noted that </a:t>
            </a:r>
            <a:r>
              <a:rPr lang="en-GB" dirty="0" smtClean="0"/>
              <a:t>______________.</a:t>
            </a:r>
            <a:endParaRPr lang="uk-UA" dirty="0" smtClean="0"/>
          </a:p>
          <a:p>
            <a:endParaRPr lang="uk-UA" dirty="0" smtClean="0"/>
          </a:p>
          <a:p>
            <a:pPr>
              <a:buNone/>
            </a:pPr>
            <a:r>
              <a:rPr lang="en-GB" b="1" dirty="0" smtClean="0"/>
              <a:t>Suggested Answers</a:t>
            </a:r>
            <a:endParaRPr lang="uk-UA" dirty="0" smtClean="0"/>
          </a:p>
          <a:p>
            <a:pPr lvl="0"/>
            <a:r>
              <a:rPr lang="en-GB" dirty="0" smtClean="0"/>
              <a:t>Professor Wilson stated that </a:t>
            </a:r>
            <a:r>
              <a:rPr lang="en-GB" b="1" dirty="0" smtClean="0"/>
              <a:t>their findings demonstrated significant improvement.</a:t>
            </a:r>
            <a:r>
              <a:rPr lang="en-GB" dirty="0" smtClean="0"/>
              <a:t> </a:t>
            </a:r>
            <a:endParaRPr lang="uk-UA" dirty="0" smtClean="0"/>
          </a:p>
          <a:p>
            <a:pPr lvl="0"/>
            <a:r>
              <a:rPr lang="en-GB" dirty="0" smtClean="0"/>
              <a:t>Researcher Brown explained that </a:t>
            </a:r>
            <a:r>
              <a:rPr lang="en-GB" b="1" dirty="0" smtClean="0"/>
              <a:t>they had collected the data in three hospitals.</a:t>
            </a:r>
            <a:r>
              <a:rPr lang="en-GB" dirty="0" smtClean="0"/>
              <a:t> </a:t>
            </a:r>
            <a:endParaRPr lang="uk-UA" dirty="0" smtClean="0"/>
          </a:p>
          <a:p>
            <a:pPr lvl="0"/>
            <a:r>
              <a:rPr lang="en-GB" dirty="0" smtClean="0"/>
              <a:t>The conference speaker noted that </a:t>
            </a:r>
            <a:r>
              <a:rPr lang="en-GB" b="1" dirty="0" smtClean="0"/>
              <a:t>future studies would examine larger populations.</a:t>
            </a:r>
            <a:r>
              <a:rPr lang="en-GB" dirty="0" smtClean="0"/>
              <a:t> </a:t>
            </a:r>
            <a:endParaRPr lang="uk-UA" dirty="0" smtClean="0"/>
          </a:p>
          <a:p>
            <a:endParaRPr lang="uk-UA" dirty="0" smtClean="0"/>
          </a:p>
          <a:p>
            <a:endParaRPr lang="uk-UA" dirty="0" smtClean="0"/>
          </a:p>
          <a:p>
            <a:endParaRPr lang="uk-UA"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GB" dirty="0" smtClean="0"/>
              <a:t>Part </a:t>
            </a:r>
            <a:r>
              <a:rPr lang="uk-UA" dirty="0" smtClean="0"/>
              <a:t>7</a:t>
            </a:r>
            <a:r>
              <a:rPr lang="en-GB" dirty="0" smtClean="0"/>
              <a:t>. </a:t>
            </a:r>
            <a:r>
              <a:rPr lang="en-GB" dirty="0" smtClean="0"/>
              <a:t>Mini Presentation Task</a:t>
            </a:r>
            <a:r>
              <a:rPr lang="uk-UA" dirty="0" smtClean="0"/>
              <a:t/>
            </a:r>
            <a:br>
              <a:rPr lang="uk-UA" dirty="0" smtClean="0"/>
            </a:br>
            <a:endParaRPr lang="uk-UA" dirty="0"/>
          </a:p>
        </p:txBody>
      </p:sp>
      <p:sp>
        <p:nvSpPr>
          <p:cNvPr id="3" name="Содержимое 2"/>
          <p:cNvSpPr>
            <a:spLocks noGrp="1"/>
          </p:cNvSpPr>
          <p:nvPr>
            <p:ph idx="1"/>
          </p:nvPr>
        </p:nvSpPr>
        <p:spPr/>
        <p:txBody>
          <a:bodyPr>
            <a:normAutofit fontScale="62500" lnSpcReduction="20000"/>
          </a:bodyPr>
          <a:lstStyle/>
          <a:p>
            <a:pPr>
              <a:buNone/>
            </a:pPr>
            <a:r>
              <a:rPr lang="en-GB" b="1" dirty="0" smtClean="0"/>
              <a:t>Topic</a:t>
            </a:r>
            <a:r>
              <a:rPr lang="uk-UA" dirty="0" smtClean="0"/>
              <a:t> </a:t>
            </a:r>
            <a:r>
              <a:rPr lang="en-GB" b="1" dirty="0" smtClean="0"/>
              <a:t>"The </a:t>
            </a:r>
            <a:r>
              <a:rPr lang="en-GB" b="1" dirty="0" smtClean="0"/>
              <a:t>Development of My Research Project"</a:t>
            </a:r>
            <a:endParaRPr lang="uk-UA" dirty="0" smtClean="0"/>
          </a:p>
          <a:p>
            <a:pPr>
              <a:buNone/>
            </a:pPr>
            <a:r>
              <a:rPr lang="en-GB" dirty="0" smtClean="0"/>
              <a:t>Prepare a </a:t>
            </a:r>
            <a:r>
              <a:rPr lang="en-GB" b="1" dirty="0" smtClean="0"/>
              <a:t>5-minute presentation</a:t>
            </a:r>
            <a:r>
              <a:rPr lang="en-GB" dirty="0" smtClean="0"/>
              <a:t> describing:</a:t>
            </a:r>
            <a:endParaRPr lang="uk-UA" dirty="0" smtClean="0"/>
          </a:p>
          <a:p>
            <a:pPr lvl="0"/>
            <a:r>
              <a:rPr lang="en-GB" dirty="0" smtClean="0"/>
              <a:t>how your research started; </a:t>
            </a:r>
            <a:endParaRPr lang="uk-UA" dirty="0" smtClean="0"/>
          </a:p>
          <a:p>
            <a:pPr lvl="0"/>
            <a:r>
              <a:rPr lang="en-GB" dirty="0" smtClean="0"/>
              <a:t>what has already been completed; </a:t>
            </a:r>
            <a:endParaRPr lang="uk-UA" dirty="0" smtClean="0"/>
          </a:p>
          <a:p>
            <a:pPr lvl="0"/>
            <a:r>
              <a:rPr lang="en-GB" dirty="0" smtClean="0"/>
              <a:t>what you are currently doing; </a:t>
            </a:r>
            <a:endParaRPr lang="uk-UA" dirty="0" smtClean="0"/>
          </a:p>
          <a:p>
            <a:pPr lvl="0"/>
            <a:r>
              <a:rPr lang="en-GB" dirty="0" smtClean="0"/>
              <a:t>what you will do next; </a:t>
            </a:r>
            <a:endParaRPr lang="uk-UA" dirty="0" smtClean="0"/>
          </a:p>
          <a:p>
            <a:pPr lvl="0"/>
            <a:r>
              <a:rPr lang="en-GB" dirty="0" smtClean="0"/>
              <a:t>expected contribution of your study. </a:t>
            </a:r>
            <a:endParaRPr lang="uk-UA" dirty="0" smtClean="0"/>
          </a:p>
          <a:p>
            <a:pPr lvl="0"/>
            <a:endParaRPr lang="uk-UA" dirty="0" smtClean="0"/>
          </a:p>
          <a:p>
            <a:pPr>
              <a:buNone/>
            </a:pPr>
            <a:r>
              <a:rPr lang="en-GB" dirty="0" smtClean="0"/>
              <a:t>Try to use all major tense groups appropriately.</a:t>
            </a:r>
            <a:endParaRPr lang="uk-UA" dirty="0" smtClean="0"/>
          </a:p>
          <a:p>
            <a:pPr>
              <a:buNone/>
            </a:pPr>
            <a:r>
              <a:rPr lang="en-GB" dirty="0" smtClean="0"/>
              <a:t>Useful expressions:</a:t>
            </a:r>
            <a:endParaRPr lang="uk-UA" dirty="0" smtClean="0"/>
          </a:p>
          <a:p>
            <a:pPr lvl="0"/>
            <a:r>
              <a:rPr lang="en-GB" dirty="0" smtClean="0"/>
              <a:t>My research focuses on... </a:t>
            </a:r>
            <a:endParaRPr lang="uk-UA" dirty="0" smtClean="0"/>
          </a:p>
          <a:p>
            <a:pPr lvl="0"/>
            <a:r>
              <a:rPr lang="en-GB" dirty="0" smtClean="0"/>
              <a:t>We have already completed... </a:t>
            </a:r>
            <a:endParaRPr lang="uk-UA" dirty="0" smtClean="0"/>
          </a:p>
          <a:p>
            <a:pPr lvl="0"/>
            <a:r>
              <a:rPr lang="en-GB" dirty="0" smtClean="0"/>
              <a:t>At present, I am analysing... </a:t>
            </a:r>
            <a:endParaRPr lang="uk-UA" dirty="0" smtClean="0"/>
          </a:p>
          <a:p>
            <a:pPr lvl="0"/>
            <a:r>
              <a:rPr lang="en-GB" dirty="0" smtClean="0"/>
              <a:t>The study investigated... </a:t>
            </a:r>
            <a:endParaRPr lang="uk-UA" dirty="0" smtClean="0"/>
          </a:p>
          <a:p>
            <a:pPr lvl="0"/>
            <a:r>
              <a:rPr lang="en-GB" dirty="0" smtClean="0"/>
              <a:t>Future research will explore... </a:t>
            </a:r>
            <a:endParaRPr lang="uk-UA" dirty="0" smtClean="0"/>
          </a:p>
          <a:p>
            <a:pPr lvl="0"/>
            <a:r>
              <a:rPr lang="en-GB" dirty="0" smtClean="0"/>
              <a:t>Our findings suggest... </a:t>
            </a:r>
            <a:endParaRPr lang="uk-UA" dirty="0" smtClean="0"/>
          </a:p>
          <a:p>
            <a:pPr lvl="0"/>
            <a:r>
              <a:rPr lang="en-GB" dirty="0" smtClean="0"/>
              <a:t>In conclusion... </a:t>
            </a:r>
            <a:endParaRPr lang="uk-UA" dirty="0" smtClean="0"/>
          </a:p>
          <a:p>
            <a:endParaRPr lang="uk-UA"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Self-Assessment Checklist</a:t>
            </a:r>
            <a:r>
              <a:rPr lang="uk-UA" dirty="0" smtClean="0"/>
              <a:t/>
            </a:r>
            <a:br>
              <a:rPr lang="uk-UA" dirty="0" smtClean="0"/>
            </a:br>
            <a:endParaRPr lang="uk-UA" dirty="0"/>
          </a:p>
        </p:txBody>
      </p:sp>
      <p:sp>
        <p:nvSpPr>
          <p:cNvPr id="3" name="Содержимое 2"/>
          <p:cNvSpPr>
            <a:spLocks noGrp="1"/>
          </p:cNvSpPr>
          <p:nvPr>
            <p:ph idx="1"/>
          </p:nvPr>
        </p:nvSpPr>
        <p:spPr>
          <a:xfrm>
            <a:off x="467544" y="1124744"/>
            <a:ext cx="7228656" cy="5330992"/>
          </a:xfrm>
        </p:spPr>
        <p:txBody>
          <a:bodyPr/>
          <a:lstStyle/>
          <a:p>
            <a:pPr>
              <a:buNone/>
            </a:pPr>
            <a:r>
              <a:rPr lang="en-GB" dirty="0" smtClean="0"/>
              <a:t>After completing today's lecture, can you:</a:t>
            </a:r>
            <a:endParaRPr lang="uk-UA" dirty="0" smtClean="0"/>
          </a:p>
          <a:p>
            <a:endParaRPr lang="uk-UA" dirty="0"/>
          </a:p>
        </p:txBody>
      </p:sp>
      <p:graphicFrame>
        <p:nvGraphicFramePr>
          <p:cNvPr id="5" name="Таблица 4"/>
          <p:cNvGraphicFramePr>
            <a:graphicFrameLocks noGrp="1"/>
          </p:cNvGraphicFramePr>
          <p:nvPr/>
        </p:nvGraphicFramePr>
        <p:xfrm>
          <a:off x="323528" y="1844824"/>
          <a:ext cx="7416824" cy="2595880"/>
        </p:xfrm>
        <a:graphic>
          <a:graphicData uri="http://schemas.openxmlformats.org/drawingml/2006/table">
            <a:tbl>
              <a:tblPr firstRow="1" bandRow="1">
                <a:tableStyleId>{5C22544A-7EE6-4342-B048-85BDC9FD1C3A}</a:tableStyleId>
              </a:tblPr>
              <a:tblGrid>
                <a:gridCol w="5519431"/>
                <a:gridCol w="700880"/>
                <a:gridCol w="700880"/>
                <a:gridCol w="495633"/>
              </a:tblGrid>
              <a:tr h="370840">
                <a:tc>
                  <a:txBody>
                    <a:bodyPr/>
                    <a:lstStyle/>
                    <a:p>
                      <a:pPr algn="ctr">
                        <a:lnSpc>
                          <a:spcPct val="115000"/>
                        </a:lnSpc>
                        <a:spcAft>
                          <a:spcPts val="0"/>
                        </a:spcAft>
                      </a:pPr>
                      <a:r>
                        <a:rPr lang="en-GB" sz="1600" b="1" dirty="0">
                          <a:latin typeface="Times New Roman"/>
                          <a:ea typeface="Times New Roman"/>
                          <a:cs typeface="Times New Roman"/>
                        </a:rPr>
                        <a:t>Statement</a:t>
                      </a:r>
                      <a:endParaRPr lang="uk-UA" sz="1600" dirty="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a:latin typeface="Times New Roman"/>
                          <a:ea typeface="Times New Roman"/>
                          <a:cs typeface="Times New Roman"/>
                        </a:rPr>
                        <a:t>Yes</a:t>
                      </a:r>
                      <a:endParaRPr lang="uk-UA" sz="160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a:latin typeface="Times New Roman"/>
                          <a:ea typeface="Times New Roman"/>
                          <a:cs typeface="Times New Roman"/>
                        </a:rPr>
                        <a:t>Partly</a:t>
                      </a:r>
                      <a:endParaRPr lang="uk-UA" sz="1600">
                        <a:latin typeface="Calibri"/>
                        <a:ea typeface="Calibri"/>
                        <a:cs typeface="Times New Roman"/>
                      </a:endParaRPr>
                    </a:p>
                  </a:txBody>
                  <a:tcPr marL="9525" marR="9525" marT="9525" marB="9525" anchor="ctr"/>
                </a:tc>
                <a:tc>
                  <a:txBody>
                    <a:bodyPr/>
                    <a:lstStyle/>
                    <a:p>
                      <a:pPr algn="ctr">
                        <a:lnSpc>
                          <a:spcPct val="115000"/>
                        </a:lnSpc>
                        <a:spcAft>
                          <a:spcPts val="0"/>
                        </a:spcAft>
                      </a:pPr>
                      <a:r>
                        <a:rPr lang="en-GB" sz="1600" b="1" dirty="0">
                          <a:latin typeface="Times New Roman"/>
                          <a:ea typeface="Times New Roman"/>
                          <a:cs typeface="Times New Roman"/>
                        </a:rPr>
                        <a:t>No</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I can explain the communicative functions of English tenses.</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I can describe my research using appropriate tense forms.</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I can distinguish between Present Perfect and Past Simple.</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dirty="0">
                          <a:latin typeface="Times New Roman"/>
                          <a:ea typeface="Times New Roman"/>
                          <a:cs typeface="Times New Roman"/>
                        </a:rPr>
                        <a:t>I can narrate professional events logically.</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I can use reported speech in academic discussions.</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r>
              <a:tr h="370840">
                <a:tc>
                  <a:txBody>
                    <a:bodyPr/>
                    <a:lstStyle/>
                    <a:p>
                      <a:pPr>
                        <a:lnSpc>
                          <a:spcPct val="115000"/>
                        </a:lnSpc>
                        <a:spcAft>
                          <a:spcPts val="0"/>
                        </a:spcAft>
                      </a:pPr>
                      <a:r>
                        <a:rPr lang="en-GB" sz="1600">
                          <a:latin typeface="Times New Roman"/>
                          <a:ea typeface="Times New Roman"/>
                          <a:cs typeface="Times New Roman"/>
                        </a:rPr>
                        <a:t>I can edit common grammatical mistakes.</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a:latin typeface="Times New Roman"/>
                          <a:ea typeface="Times New Roman"/>
                          <a:cs typeface="Times New Roman"/>
                        </a:rPr>
                        <a:t>□</a:t>
                      </a:r>
                      <a:endParaRPr lang="uk-UA" sz="1600">
                        <a:latin typeface="Calibri"/>
                        <a:ea typeface="Calibri"/>
                        <a:cs typeface="Times New Roman"/>
                      </a:endParaRPr>
                    </a:p>
                  </a:txBody>
                  <a:tcPr marL="9525" marR="9525" marT="9525" marB="9525" anchor="ctr"/>
                </a:tc>
                <a:tc>
                  <a:txBody>
                    <a:bodyPr/>
                    <a:lstStyle/>
                    <a:p>
                      <a:pPr>
                        <a:lnSpc>
                          <a:spcPct val="115000"/>
                        </a:lnSpc>
                        <a:spcAft>
                          <a:spcPts val="0"/>
                        </a:spcAft>
                      </a:pPr>
                      <a:r>
                        <a:rPr lang="en-GB" sz="1600" dirty="0">
                          <a:latin typeface="Times New Roman"/>
                          <a:ea typeface="Times New Roman"/>
                          <a:cs typeface="Times New Roman"/>
                        </a:rPr>
                        <a:t>□</a:t>
                      </a:r>
                      <a:endParaRPr lang="uk-UA" sz="1600" dirty="0">
                        <a:latin typeface="Calibri"/>
                        <a:ea typeface="Calibri"/>
                        <a:cs typeface="Times New Roman"/>
                      </a:endParaRPr>
                    </a:p>
                  </a:txBody>
                  <a:tcPr marL="9525" marR="9525" marT="9525" marB="9525" anchor="ctr"/>
                </a:tc>
              </a:tr>
            </a:tbl>
          </a:graphicData>
        </a:graphic>
      </p:graphicFrame>
      <p:sp>
        <p:nvSpPr>
          <p:cNvPr id="64513" name="Rectangle 1"/>
          <p:cNvSpPr>
            <a:spLocks noChangeArrowheads="1"/>
          </p:cNvSpPr>
          <p:nvPr/>
        </p:nvSpPr>
        <p:spPr bwMode="auto">
          <a:xfrm>
            <a:off x="323528" y="4725144"/>
            <a:ext cx="792088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Key Takeaways</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After completing this lecture, students should remember that:</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grammar supports successful communication rather than simply demonstrating language knowledge; </a:t>
            </a:r>
            <a:endParaRPr kumimoji="0" lang="uk-U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tense selection depends on communicative purpose rather than memorized rules; </a:t>
            </a:r>
            <a:endParaRPr kumimoji="0" lang="uk-U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academic discourse follows internationally accepted conventions regarding tense usage; </a:t>
            </a:r>
            <a:endParaRPr kumimoji="0" lang="uk-U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narrative structures improve the clarity and coherence of professional presentations; </a:t>
            </a:r>
            <a:endParaRPr kumimoji="0" lang="uk-U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grammatical accuracy enhances credibility in research communication; </a:t>
            </a:r>
            <a:endParaRPr kumimoji="0" lang="uk-UA" sz="14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1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continuous practice with authentic academic materials is essential for developing advanced grammatical competence. </a:t>
            </a:r>
            <a:endParaRPr kumimoji="0" lang="uk-UA"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GB" dirty="0" smtClean="0"/>
              <a:t>Lecture Summary</a:t>
            </a:r>
            <a:r>
              <a:rPr lang="uk-UA" dirty="0" smtClean="0"/>
              <a:t/>
            </a:r>
            <a:br>
              <a:rPr lang="uk-UA" dirty="0" smtClean="0"/>
            </a:br>
            <a:endParaRPr lang="uk-UA" dirty="0"/>
          </a:p>
        </p:txBody>
      </p:sp>
      <p:sp>
        <p:nvSpPr>
          <p:cNvPr id="3" name="Содержимое 2"/>
          <p:cNvSpPr>
            <a:spLocks noGrp="1"/>
          </p:cNvSpPr>
          <p:nvPr>
            <p:ph idx="1"/>
          </p:nvPr>
        </p:nvSpPr>
        <p:spPr>
          <a:xfrm>
            <a:off x="251520" y="1609416"/>
            <a:ext cx="7704856" cy="4846320"/>
          </a:xfrm>
        </p:spPr>
        <p:txBody>
          <a:bodyPr>
            <a:normAutofit fontScale="85000" lnSpcReduction="10000"/>
          </a:bodyPr>
          <a:lstStyle/>
          <a:p>
            <a:pPr algn="just">
              <a:buNone/>
            </a:pPr>
            <a:r>
              <a:rPr lang="uk-UA" dirty="0" smtClean="0"/>
              <a:t>           </a:t>
            </a:r>
            <a:r>
              <a:rPr lang="en-GB" dirty="0" smtClean="0"/>
              <a:t>Grammar </a:t>
            </a:r>
            <a:r>
              <a:rPr lang="en-GB" dirty="0" smtClean="0"/>
              <a:t>is an essential component of successful academic and professional communication. Rather than being a collection of isolated rules, grammar provides the framework through which ideas are organized, relationships between events are expressed, and meaning is conveyed accurately. Mastery of English tense forms enables doctoral students to describe research processes, interpret scientific evidence, present findings, and communicate confidently in international academic and professional environments.</a:t>
            </a:r>
            <a:endParaRPr lang="uk-UA" dirty="0" smtClean="0"/>
          </a:p>
          <a:p>
            <a:pPr algn="just">
              <a:buNone/>
            </a:pPr>
            <a:r>
              <a:rPr lang="uk-UA" dirty="0" smtClean="0"/>
              <a:t>            </a:t>
            </a:r>
            <a:r>
              <a:rPr lang="en-GB" dirty="0" smtClean="0"/>
              <a:t>By </a:t>
            </a:r>
            <a:r>
              <a:rPr lang="en-GB" dirty="0" smtClean="0"/>
              <a:t>integrating grammatical knowledge with authentic communicative practice, learners strengthen both their linguistic competence and their ability to participate effectively in the global academic community.</a:t>
            </a:r>
            <a:endParaRPr lang="uk-U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5DA2927-2359-4109-83B0-EA7DCFA62546}"/>
              </a:ext>
            </a:extLst>
          </p:cNvPr>
          <p:cNvSpPr>
            <a:spLocks noGrp="1"/>
          </p:cNvSpPr>
          <p:nvPr>
            <p:ph type="title"/>
          </p:nvPr>
        </p:nvSpPr>
        <p:spPr/>
        <p:txBody>
          <a:bodyPr/>
          <a:lstStyle/>
          <a:p>
            <a:r>
              <a:rPr lang="en-US" dirty="0"/>
              <a:t>Recommended Literature</a:t>
            </a:r>
            <a:endParaRPr lang="ru-RU" dirty="0"/>
          </a:p>
        </p:txBody>
      </p:sp>
      <p:sp>
        <p:nvSpPr>
          <p:cNvPr id="3" name="Объект 2">
            <a:extLst>
              <a:ext uri="{FF2B5EF4-FFF2-40B4-BE49-F238E27FC236}">
                <a16:creationId xmlns:a16="http://schemas.microsoft.com/office/drawing/2014/main" xmlns="" id="{F861ECAC-8857-4879-858F-3CD57F200764}"/>
              </a:ext>
            </a:extLst>
          </p:cNvPr>
          <p:cNvSpPr>
            <a:spLocks noGrp="1"/>
          </p:cNvSpPr>
          <p:nvPr>
            <p:ph idx="1"/>
          </p:nvPr>
        </p:nvSpPr>
        <p:spPr/>
        <p:txBody>
          <a:bodyPr>
            <a:normAutofit lnSpcReduction="10000"/>
          </a:bodyPr>
          <a:lstStyle/>
          <a:p>
            <a:pPr marL="0" indent="0">
              <a:buNone/>
            </a:pPr>
            <a:r>
              <a:rPr lang="en-US" b="1" dirty="0">
                <a:latin typeface="Bahnschrift Light" panose="020B0502040204020203" pitchFamily="34" charset="0"/>
              </a:rPr>
              <a:t>Basic Literature</a:t>
            </a:r>
          </a:p>
          <a:p>
            <a:pPr lvl="0"/>
            <a:r>
              <a:rPr lang="en-GB" dirty="0" err="1" smtClean="0"/>
              <a:t>Hewings</a:t>
            </a:r>
            <a:r>
              <a:rPr lang="en-GB" dirty="0" smtClean="0"/>
              <a:t>, M. (2021). </a:t>
            </a:r>
            <a:r>
              <a:rPr lang="en-GB" i="1" dirty="0" smtClean="0"/>
              <a:t>Advanced Grammar in Use</a:t>
            </a:r>
            <a:r>
              <a:rPr lang="en-GB" dirty="0" smtClean="0"/>
              <a:t> (4th ed.). Cambridge University Press. </a:t>
            </a:r>
            <a:endParaRPr lang="uk-UA" dirty="0" smtClean="0"/>
          </a:p>
          <a:p>
            <a:pPr lvl="0"/>
            <a:r>
              <a:rPr lang="en-GB" dirty="0" smtClean="0"/>
              <a:t>Murphy, R. (2024). </a:t>
            </a:r>
            <a:r>
              <a:rPr lang="en-GB" i="1" dirty="0" smtClean="0"/>
              <a:t>English Grammar in Use</a:t>
            </a:r>
            <a:r>
              <a:rPr lang="en-GB" dirty="0" smtClean="0"/>
              <a:t> (6th ed.). Cambridge University Press. </a:t>
            </a:r>
            <a:endParaRPr lang="uk-UA" dirty="0" smtClean="0"/>
          </a:p>
          <a:p>
            <a:pPr lvl="0"/>
            <a:r>
              <a:rPr lang="en-GB" dirty="0" smtClean="0"/>
              <a:t>Swan, M. (2021). </a:t>
            </a:r>
            <a:r>
              <a:rPr lang="en-GB" i="1" dirty="0" smtClean="0"/>
              <a:t>Practical English Usage</a:t>
            </a:r>
            <a:r>
              <a:rPr lang="en-GB" dirty="0" smtClean="0"/>
              <a:t> (5th ed.). Oxford University Press. </a:t>
            </a:r>
            <a:endParaRPr lang="uk-UA" dirty="0" smtClean="0"/>
          </a:p>
          <a:p>
            <a:pPr lvl="0"/>
            <a:r>
              <a:rPr lang="en-GB" dirty="0" smtClean="0"/>
              <a:t>Larsen-Freeman, D. (2022). </a:t>
            </a:r>
            <a:r>
              <a:rPr lang="en-GB" i="1" dirty="0" smtClean="0"/>
              <a:t>Complexity Theory and Language Development</a:t>
            </a:r>
            <a:r>
              <a:rPr lang="en-GB" dirty="0" smtClean="0"/>
              <a:t>. Springer. </a:t>
            </a:r>
            <a:endParaRPr lang="uk-UA" dirty="0" smtClean="0"/>
          </a:p>
          <a:p>
            <a:pPr lvl="0"/>
            <a:r>
              <a:rPr lang="en-GB" dirty="0" err="1" smtClean="0"/>
              <a:t>Biber</a:t>
            </a:r>
            <a:r>
              <a:rPr lang="en-GB" dirty="0" smtClean="0"/>
              <a:t>, D., Conrad, S., &amp; Leech, G. (2021). </a:t>
            </a:r>
            <a:r>
              <a:rPr lang="en-GB" i="1" dirty="0" smtClean="0"/>
              <a:t>Longman Student Grammar of Spoken and Written English</a:t>
            </a:r>
            <a:r>
              <a:rPr lang="en-GB" dirty="0" smtClean="0"/>
              <a:t> (2nd ed.). Pearson. </a:t>
            </a:r>
            <a:endParaRPr lang="uk-UA" dirty="0" smtClean="0"/>
          </a:p>
          <a:p>
            <a:pPr marL="0" indent="0">
              <a:buNone/>
            </a:pPr>
            <a:endParaRPr lang="ru-RU" dirty="0"/>
          </a:p>
        </p:txBody>
      </p:sp>
    </p:spTree>
    <p:extLst>
      <p:ext uri="{BB962C8B-B14F-4D97-AF65-F5344CB8AC3E}">
        <p14:creationId xmlns:p14="http://schemas.microsoft.com/office/powerpoint/2010/main" xmlns="" val="420974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EAFD0AB-41AE-4E16-BA6C-B09B5E93D713}"/>
              </a:ext>
            </a:extLst>
          </p:cNvPr>
          <p:cNvSpPr>
            <a:spLocks noGrp="1"/>
          </p:cNvSpPr>
          <p:nvPr>
            <p:ph type="title"/>
          </p:nvPr>
        </p:nvSpPr>
        <p:spPr/>
        <p:txBody>
          <a:bodyPr/>
          <a:lstStyle/>
          <a:p>
            <a:r>
              <a:rPr lang="en-US" dirty="0"/>
              <a:t>Additional Literature</a:t>
            </a:r>
            <a:endParaRPr lang="ru-RU" dirty="0"/>
          </a:p>
        </p:txBody>
      </p:sp>
      <p:sp>
        <p:nvSpPr>
          <p:cNvPr id="3" name="Объект 2">
            <a:extLst>
              <a:ext uri="{FF2B5EF4-FFF2-40B4-BE49-F238E27FC236}">
                <a16:creationId xmlns:a16="http://schemas.microsoft.com/office/drawing/2014/main" xmlns="" id="{7D201C4F-7AED-4EEF-A68C-A2E265EF7D61}"/>
              </a:ext>
            </a:extLst>
          </p:cNvPr>
          <p:cNvSpPr>
            <a:spLocks noGrp="1"/>
          </p:cNvSpPr>
          <p:nvPr>
            <p:ph idx="1"/>
          </p:nvPr>
        </p:nvSpPr>
        <p:spPr/>
        <p:txBody>
          <a:bodyPr>
            <a:normAutofit fontScale="92500" lnSpcReduction="20000"/>
          </a:bodyPr>
          <a:lstStyle/>
          <a:p>
            <a:pPr lvl="0"/>
            <a:r>
              <a:rPr lang="en-GB" dirty="0" err="1" smtClean="0"/>
              <a:t>Celce</a:t>
            </a:r>
            <a:r>
              <a:rPr lang="en-GB" dirty="0" smtClean="0"/>
              <a:t>-Murcia, M., Brinton, D. M., &amp; Snow, M. A. (2022). </a:t>
            </a:r>
            <a:r>
              <a:rPr lang="en-GB" i="1" dirty="0" smtClean="0"/>
              <a:t>Teaching English as a Second or Foreign Language</a:t>
            </a:r>
            <a:r>
              <a:rPr lang="en-GB" dirty="0" smtClean="0"/>
              <a:t> (5th ed.). National Geographic Learning. </a:t>
            </a:r>
            <a:endParaRPr lang="uk-UA" dirty="0" smtClean="0"/>
          </a:p>
          <a:p>
            <a:pPr lvl="0"/>
            <a:r>
              <a:rPr lang="en-GB" dirty="0" smtClean="0"/>
              <a:t>McCarthy, M., &amp; O'Dell, F. (2022). </a:t>
            </a:r>
            <a:r>
              <a:rPr lang="en-GB" i="1" dirty="0" smtClean="0"/>
              <a:t>Grammar for Business</a:t>
            </a:r>
            <a:r>
              <a:rPr lang="en-GB" dirty="0" smtClean="0"/>
              <a:t> (Cambridge University Press). </a:t>
            </a:r>
            <a:endParaRPr lang="uk-UA" dirty="0" smtClean="0"/>
          </a:p>
          <a:p>
            <a:pPr lvl="0"/>
            <a:r>
              <a:rPr lang="en-GB" i="1" dirty="0" smtClean="0"/>
              <a:t>Journal of English for Academic Purposes</a:t>
            </a:r>
            <a:r>
              <a:rPr lang="en-GB" dirty="0" smtClean="0"/>
              <a:t> (2021–2026). Elsevier. </a:t>
            </a:r>
            <a:endParaRPr lang="uk-UA" dirty="0" smtClean="0"/>
          </a:p>
          <a:p>
            <a:pPr lvl="0"/>
            <a:r>
              <a:rPr lang="en-GB" i="1" dirty="0" smtClean="0"/>
              <a:t>TESOL Quarterly</a:t>
            </a:r>
            <a:r>
              <a:rPr lang="en-GB" dirty="0" smtClean="0"/>
              <a:t> (2021–2026). Wiley. </a:t>
            </a:r>
            <a:endParaRPr lang="uk-UA" dirty="0" smtClean="0"/>
          </a:p>
          <a:p>
            <a:pPr lvl="0"/>
            <a:r>
              <a:rPr lang="en-GB" i="1" dirty="0" smtClean="0"/>
              <a:t>Language Teaching</a:t>
            </a:r>
            <a:r>
              <a:rPr lang="en-GB" dirty="0" smtClean="0"/>
              <a:t> (2021–2026). Cambridge University Press. </a:t>
            </a:r>
            <a:endParaRPr lang="uk-UA" dirty="0" smtClean="0"/>
          </a:p>
          <a:p>
            <a:pPr lvl="0"/>
            <a:r>
              <a:rPr lang="en-GB" i="1" dirty="0" smtClean="0"/>
              <a:t>System</a:t>
            </a:r>
            <a:r>
              <a:rPr lang="en-GB" dirty="0" smtClean="0"/>
              <a:t> (2021–2026). Elsevier. </a:t>
            </a:r>
            <a:endParaRPr lang="uk-UA" dirty="0" smtClean="0"/>
          </a:p>
          <a:p>
            <a:pPr lvl="0"/>
            <a:r>
              <a:rPr lang="en-GB" i="1" dirty="0" smtClean="0"/>
              <a:t>Applied Linguistics</a:t>
            </a:r>
            <a:r>
              <a:rPr lang="en-GB" dirty="0" smtClean="0"/>
              <a:t> (2021–2026). Oxford University Press. </a:t>
            </a:r>
            <a:endParaRPr lang="uk-UA" dirty="0" smtClean="0"/>
          </a:p>
          <a:p>
            <a:endParaRPr lang="ru-RU" dirty="0"/>
          </a:p>
        </p:txBody>
      </p:sp>
    </p:spTree>
    <p:extLst>
      <p:ext uri="{BB962C8B-B14F-4D97-AF65-F5344CB8AC3E}">
        <p14:creationId xmlns:p14="http://schemas.microsoft.com/office/powerpoint/2010/main" xmlns="" val="299887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TotalTime>
  <Words>3933</Words>
  <Application>Microsoft Office PowerPoint</Application>
  <PresentationFormat>Экран (4:3)</PresentationFormat>
  <Paragraphs>668</Paragraphs>
  <Slides>49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49</vt:i4>
      </vt:variant>
    </vt:vector>
  </HeadingPairs>
  <TitlesOfParts>
    <vt:vector size="50" baseType="lpstr">
      <vt:lpstr>Изящная</vt:lpstr>
      <vt:lpstr>    Вінницький національний медичний університет ім.М.І.пирогова  кафедра філології ДИСЦИПЛІНА “ АНЛІЙСЬКА МОВА ” СПЕЦІАЛЬНІСТЬ і2 “мЕДИЦИНА”</vt:lpstr>
      <vt:lpstr>Learning Objectives</vt:lpstr>
      <vt:lpstr>Why Does Grammar Matter in Professional Communication? </vt:lpstr>
      <vt:lpstr>What Is Grammatical Competence? </vt:lpstr>
      <vt:lpstr>For example, compare the following sentences: </vt:lpstr>
      <vt:lpstr>Grammar for Effective Communication </vt:lpstr>
      <vt:lpstr>For example: </vt:lpstr>
      <vt:lpstr>The Role of Verb Tenses in Academic Communication </vt:lpstr>
      <vt:lpstr>Present Tenses in Academic and Professional Communication</vt:lpstr>
      <vt:lpstr>Common Academic Verbs in Present Simple </vt:lpstr>
      <vt:lpstr>Useful Academic Expressions </vt:lpstr>
      <vt:lpstr>Present Continuous </vt:lpstr>
      <vt:lpstr>Academic Signposting </vt:lpstr>
      <vt:lpstr>Present Perfect </vt:lpstr>
      <vt:lpstr>Present Perfect  in Literature Reviews </vt:lpstr>
      <vt:lpstr>Present Perfect Continuous </vt:lpstr>
      <vt:lpstr>Choosing the  Correct Present Tense </vt:lpstr>
      <vt:lpstr>Common Errors  with Present Tenses </vt:lpstr>
      <vt:lpstr>Communicative Practice </vt:lpstr>
      <vt:lpstr>Part II Past Tenses in Academic and Professional Communication </vt:lpstr>
      <vt:lpstr>Past Simple </vt:lpstr>
      <vt:lpstr>Academic Verbs  Frequently Used in Past Simple </vt:lpstr>
      <vt:lpstr>Past Continuous </vt:lpstr>
      <vt:lpstr>Past Perfect </vt:lpstr>
      <vt:lpstr>Past Perfect Continuous </vt:lpstr>
      <vt:lpstr>Future Forms  in Professional Communication </vt:lpstr>
      <vt:lpstr>Be Going To </vt:lpstr>
      <vt:lpstr>Future Forms  in Professional Communication</vt:lpstr>
      <vt:lpstr>Narration in Professional   and Academic Communication </vt:lpstr>
      <vt:lpstr>Useful Sequencing Expressions </vt:lpstr>
      <vt:lpstr>Example of Academic Narration </vt:lpstr>
      <vt:lpstr>Sequence of Tenses </vt:lpstr>
      <vt:lpstr>Reported Speech  in Academic Communication </vt:lpstr>
      <vt:lpstr> Choosing Appropriate  Tenses in Research Papers </vt:lpstr>
      <vt:lpstr>Common Grammar Mistakes among Advanced Learners </vt:lpstr>
      <vt:lpstr>Strategies for Improving Grammatical Accuracy </vt:lpstr>
      <vt:lpstr>Summary </vt:lpstr>
      <vt:lpstr>Grammar for Communication: Tenses and Narration PRACTICAL PART</vt:lpstr>
      <vt:lpstr>Part 1.1 Tasks </vt:lpstr>
      <vt:lpstr>Part 2.  Grammar Transformation Task </vt:lpstr>
      <vt:lpstr>Part 3. Error Correction Task </vt:lpstr>
      <vt:lpstr> Part 4.  Research Narration Task </vt:lpstr>
      <vt:lpstr>Part 5. Academic Writing Task </vt:lpstr>
      <vt:lpstr>Part 6. Reported Speech Task </vt:lpstr>
      <vt:lpstr>Part 7. Mini Presentation Task </vt:lpstr>
      <vt:lpstr>Self-Assessment Checklist </vt:lpstr>
      <vt:lpstr>Lecture Summary </vt:lpstr>
      <vt:lpstr>Recommended Literature</vt:lpstr>
      <vt:lpstr>Additional Literature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Вінницький національний медичний університет ім.М.І.пирогова  кафедра філології</dc:title>
  <dc:creator>Alla</dc:creator>
  <cp:lastModifiedBy>Andy</cp:lastModifiedBy>
  <cp:revision>87</cp:revision>
  <dcterms:created xsi:type="dcterms:W3CDTF">2026-06-25T21:12:49Z</dcterms:created>
  <dcterms:modified xsi:type="dcterms:W3CDTF">2026-06-30T03:02:32Z</dcterms:modified>
</cp:coreProperties>
</file>