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4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4442" y="764704"/>
            <a:ext cx="5033392" cy="2775160"/>
          </a:xfrm>
        </p:spPr>
        <p:txBody>
          <a:bodyPr/>
          <a:lstStyle/>
          <a:p>
            <a:pPr algn="ctr"/>
            <a:r>
              <a:rPr lang="uk-UA" dirty="0"/>
              <a:t/>
            </a:r>
            <a:br>
              <a:rPr lang="uk-UA" dirty="0"/>
            </a:br>
            <a:r>
              <a:rPr lang="uk-UA" sz="2000" noProof="1" smtClean="0">
                <a:latin typeface="Arial Narrow" pitchFamily="34" charset="0"/>
              </a:rPr>
              <a:t>Вінницький національний медичний </a:t>
            </a:r>
            <a:r>
              <a:rPr lang="uk-UA" sz="2000" noProof="1" smtClean="0">
                <a:latin typeface="Arial Narrow" pitchFamily="34" charset="0"/>
              </a:rPr>
              <a:t>університет </a:t>
            </a:r>
            <a:r>
              <a:rPr lang="uk-UA" sz="2000" noProof="1" smtClean="0">
                <a:latin typeface="Arial Narrow" pitchFamily="34" charset="0"/>
              </a:rPr>
              <a:t>ім.М.І.пирогова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кафедра </a:t>
            </a:r>
            <a:r>
              <a:rPr lang="uk-UA" sz="2000" noProof="1" smtClean="0">
                <a:latin typeface="Arial Narrow" pitchFamily="34" charset="0"/>
              </a:rPr>
              <a:t>філології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ДИСЦИПЛІНА “ АНЛІЙСЬКА </a:t>
            </a:r>
            <a:r>
              <a:rPr lang="uk-UA" sz="2000" noProof="1" smtClean="0">
                <a:latin typeface="Arial Narrow" pitchFamily="34" charset="0"/>
              </a:rPr>
              <a:t>МОВА”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СПЕЦІАЛЬНІСТЬ </a:t>
            </a:r>
            <a:r>
              <a:rPr lang="uk-UA" sz="2000" noProof="1" smtClean="0">
                <a:latin typeface="Arial Narrow" pitchFamily="34" charset="0"/>
              </a:rPr>
              <a:t>і2 </a:t>
            </a:r>
            <a:r>
              <a:rPr lang="uk-UA" sz="2000" noProof="1" smtClean="0">
                <a:latin typeface="Arial Narrow" pitchFamily="34" charset="0"/>
              </a:rPr>
              <a:t>“мЕДИЦИНА”</a:t>
            </a:r>
            <a:endParaRPr lang="uk-UA" sz="2000" noProof="1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250006" cy="3024336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sz="12800" dirty="0">
              <a:latin typeface="Bahnschrift Light" panose="020B0502040204020203" pitchFamily="34" charset="0"/>
            </a:endParaRPr>
          </a:p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uk-UA" sz="12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№</a:t>
            </a:r>
            <a:r>
              <a:rPr lang="en-US" sz="12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1</a:t>
            </a:r>
            <a:r>
              <a:rPr lang="uk-UA" sz="12800" dirty="0" smtClean="0">
                <a:latin typeface="Bahnschrift Light" panose="020B0502040204020203" pitchFamily="34" charset="0"/>
              </a:rPr>
              <a:t>:</a:t>
            </a:r>
          </a:p>
          <a:p>
            <a:pPr algn="ctr"/>
            <a:r>
              <a:rPr lang="ru-RU" sz="11100" b="1" dirty="0" smtClean="0"/>
              <a:t>ENGLISH FOR ACADEMIC COMMUNICATION AND SELF-PRESENTATION.</a:t>
            </a:r>
            <a:endParaRPr lang="uk-UA" sz="11100" dirty="0">
              <a:latin typeface="Bahnschrift Light" panose="020B0502040204020203" pitchFamily="34" charset="0"/>
            </a:endParaRPr>
          </a:p>
          <a:p>
            <a:pPr algn="just"/>
            <a:endParaRPr lang="uk-UA" sz="12800" dirty="0">
              <a:latin typeface="Bahnschrift Light" panose="020B0502040204020203" pitchFamily="34" charset="0"/>
            </a:endParaRPr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By the end of this lecture, students will be able to:</a:t>
            </a:r>
          </a:p>
          <a:p>
            <a:pPr lvl="0"/>
            <a:r>
              <a:rPr lang="en-US" sz="2000" dirty="0" smtClean="0"/>
              <a:t>define academic communication and self-presentation in English; </a:t>
            </a:r>
          </a:p>
          <a:p>
            <a:pPr lvl="0"/>
            <a:r>
              <a:rPr lang="en-US" sz="2000" dirty="0" smtClean="0"/>
              <a:t>identify key features of formal academic discourse; </a:t>
            </a:r>
          </a:p>
          <a:p>
            <a:pPr lvl="0"/>
            <a:r>
              <a:rPr lang="en-US" sz="2000" dirty="0" smtClean="0"/>
              <a:t>apply strategies for effective oral academic presentation; </a:t>
            </a:r>
          </a:p>
          <a:p>
            <a:pPr lvl="0"/>
            <a:r>
              <a:rPr lang="en-US" sz="2000" dirty="0" smtClean="0"/>
              <a:t>structure academic talks using clear logical progression; </a:t>
            </a:r>
          </a:p>
          <a:p>
            <a:pPr lvl="0"/>
            <a:r>
              <a:rPr lang="en-US" sz="2000" dirty="0" smtClean="0"/>
              <a:t>use language for introducing, emphasizing and concluding ideas; </a:t>
            </a:r>
          </a:p>
          <a:p>
            <a:pPr lvl="0"/>
            <a:r>
              <a:rPr lang="en-US" sz="2000" dirty="0" smtClean="0"/>
              <a:t>demonstrate confidence in self-presentation in academic contexts. </a:t>
            </a:r>
          </a:p>
          <a:p>
            <a:endParaRPr lang="en-US" sz="2000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28384" cy="792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academic communication?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Academic communication refers to:</a:t>
            </a:r>
          </a:p>
          <a:p>
            <a:pPr lvl="0"/>
            <a:r>
              <a:rPr lang="en-US" dirty="0" smtClean="0"/>
              <a:t>structured exchange of scientific information; </a:t>
            </a:r>
          </a:p>
          <a:p>
            <a:pPr lvl="0"/>
            <a:r>
              <a:rPr lang="en-US" dirty="0" smtClean="0"/>
              <a:t>formal spoken and written interaction in academic settings; </a:t>
            </a:r>
          </a:p>
          <a:p>
            <a:pPr lvl="0"/>
            <a:r>
              <a:rPr lang="en-US" dirty="0" smtClean="0"/>
              <a:t>presentation and justification of research findings. </a:t>
            </a:r>
          </a:p>
          <a:p>
            <a:pPr>
              <a:buNone/>
            </a:pPr>
            <a:r>
              <a:rPr lang="en-US" dirty="0" smtClean="0"/>
              <a:t>It includes:</a:t>
            </a:r>
          </a:p>
          <a:p>
            <a:pPr lvl="0"/>
            <a:r>
              <a:rPr lang="en-US" dirty="0" smtClean="0"/>
              <a:t>lectures and seminars; </a:t>
            </a:r>
          </a:p>
          <a:p>
            <a:pPr lvl="0"/>
            <a:r>
              <a:rPr lang="en-US" dirty="0" smtClean="0"/>
              <a:t>conference presentations; </a:t>
            </a:r>
          </a:p>
          <a:p>
            <a:pPr lvl="0"/>
            <a:r>
              <a:rPr lang="en-US" dirty="0" smtClean="0"/>
              <a:t>research discussions; </a:t>
            </a:r>
          </a:p>
          <a:p>
            <a:pPr lvl="0"/>
            <a:r>
              <a:rPr lang="en-US" dirty="0" smtClean="0"/>
              <a:t>academic posters; </a:t>
            </a:r>
          </a:p>
          <a:p>
            <a:pPr lvl="0"/>
            <a:r>
              <a:rPr lang="en-US" dirty="0" smtClean="0"/>
              <a:t>journal articles. 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uk-UA" dirty="0" smtClean="0"/>
              <a:t>Self-</a:t>
            </a:r>
            <a:r>
              <a:rPr lang="uk-UA" dirty="0" err="1" smtClean="0"/>
              <a:t>presentation</a:t>
            </a:r>
            <a:r>
              <a:rPr lang="uk-UA" dirty="0" smtClean="0"/>
              <a:t> </a:t>
            </a:r>
            <a:r>
              <a:rPr lang="uk-UA" dirty="0" err="1" smtClean="0"/>
              <a:t>is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ability</a:t>
            </a:r>
            <a:r>
              <a:rPr lang="uk-UA" dirty="0" smtClean="0"/>
              <a:t> </a:t>
            </a:r>
            <a:r>
              <a:rPr lang="uk-UA" dirty="0" err="1" smtClean="0"/>
              <a:t>to</a:t>
            </a:r>
            <a:r>
              <a:rPr lang="uk-UA" dirty="0" smtClean="0"/>
              <a:t>:</a:t>
            </a:r>
          </a:p>
          <a:p>
            <a:pPr lvl="0"/>
            <a:r>
              <a:rPr lang="uk-UA" dirty="0" err="1" smtClean="0"/>
              <a:t>introduce</a:t>
            </a:r>
            <a:r>
              <a:rPr lang="uk-UA" dirty="0" smtClean="0"/>
              <a:t> </a:t>
            </a:r>
            <a:r>
              <a:rPr lang="uk-UA" dirty="0" err="1" smtClean="0"/>
              <a:t>yourself</a:t>
            </a:r>
            <a:r>
              <a:rPr lang="uk-UA" dirty="0" smtClean="0"/>
              <a:t> </a:t>
            </a:r>
            <a:r>
              <a:rPr lang="uk-UA" dirty="0" err="1" smtClean="0"/>
              <a:t>professionally</a:t>
            </a:r>
            <a:r>
              <a:rPr lang="uk-UA" dirty="0" smtClean="0"/>
              <a:t>; </a:t>
            </a:r>
          </a:p>
          <a:p>
            <a:pPr lvl="0"/>
            <a:r>
              <a:rPr lang="uk-UA" dirty="0" err="1" smtClean="0"/>
              <a:t>present</a:t>
            </a:r>
            <a:r>
              <a:rPr lang="uk-UA" dirty="0" smtClean="0"/>
              <a:t> </a:t>
            </a:r>
            <a:r>
              <a:rPr lang="uk-UA" dirty="0" err="1" smtClean="0"/>
              <a:t>your</a:t>
            </a:r>
            <a:r>
              <a:rPr lang="uk-UA" dirty="0" smtClean="0"/>
              <a:t> </a:t>
            </a:r>
            <a:r>
              <a:rPr lang="uk-UA" dirty="0" err="1" smtClean="0"/>
              <a:t>research</a:t>
            </a:r>
            <a:r>
              <a:rPr lang="uk-UA" dirty="0" smtClean="0"/>
              <a:t> </a:t>
            </a:r>
            <a:r>
              <a:rPr lang="uk-UA" dirty="0" err="1" smtClean="0"/>
              <a:t>clearly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confidently</a:t>
            </a:r>
            <a:r>
              <a:rPr lang="uk-UA" dirty="0" smtClean="0"/>
              <a:t>; </a:t>
            </a:r>
          </a:p>
          <a:p>
            <a:pPr lvl="0"/>
            <a:r>
              <a:rPr lang="uk-UA" dirty="0" err="1" smtClean="0"/>
              <a:t>demonstrate</a:t>
            </a:r>
            <a:r>
              <a:rPr lang="uk-UA" dirty="0" smtClean="0"/>
              <a:t> </a:t>
            </a:r>
            <a:r>
              <a:rPr lang="uk-UA" dirty="0" err="1" smtClean="0"/>
              <a:t>credibility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expertise</a:t>
            </a:r>
            <a:r>
              <a:rPr lang="uk-UA" dirty="0" smtClean="0"/>
              <a:t>; </a:t>
            </a:r>
          </a:p>
          <a:p>
            <a:pPr lvl="0"/>
            <a:r>
              <a:rPr lang="uk-UA" dirty="0" err="1" smtClean="0"/>
              <a:t>engage</a:t>
            </a:r>
            <a:r>
              <a:rPr lang="uk-UA" dirty="0" smtClean="0"/>
              <a:t> </a:t>
            </a:r>
            <a:r>
              <a:rPr lang="uk-UA" dirty="0" err="1" smtClean="0"/>
              <a:t>the</a:t>
            </a:r>
            <a:r>
              <a:rPr lang="uk-UA" dirty="0" smtClean="0"/>
              <a:t> </a:t>
            </a:r>
            <a:r>
              <a:rPr lang="uk-UA" dirty="0" err="1" smtClean="0"/>
              <a:t>audience</a:t>
            </a:r>
            <a:r>
              <a:rPr lang="uk-UA" dirty="0" smtClean="0"/>
              <a:t> </a:t>
            </a:r>
            <a:r>
              <a:rPr lang="uk-UA" dirty="0" err="1" smtClean="0"/>
              <a:t>effectively</a:t>
            </a:r>
            <a:r>
              <a:rPr lang="uk-UA" dirty="0" smtClean="0"/>
              <a:t>. </a:t>
            </a:r>
          </a:p>
          <a:p>
            <a:pPr>
              <a:buNone/>
            </a:pPr>
            <a:r>
              <a:rPr lang="uk-UA" dirty="0" err="1" smtClean="0"/>
              <a:t>Key</a:t>
            </a:r>
            <a:r>
              <a:rPr lang="uk-UA" dirty="0" smtClean="0"/>
              <a:t> </a:t>
            </a:r>
            <a:r>
              <a:rPr lang="uk-UA" dirty="0" err="1" smtClean="0"/>
              <a:t>elements</a:t>
            </a:r>
            <a:r>
              <a:rPr lang="uk-UA" dirty="0" smtClean="0"/>
              <a:t>:</a:t>
            </a:r>
          </a:p>
          <a:p>
            <a:pPr lvl="0"/>
            <a:r>
              <a:rPr lang="uk-UA" dirty="0" err="1" smtClean="0"/>
              <a:t>verbal</a:t>
            </a:r>
            <a:r>
              <a:rPr lang="uk-UA" dirty="0" smtClean="0"/>
              <a:t> </a:t>
            </a:r>
            <a:r>
              <a:rPr lang="uk-UA" dirty="0" err="1" smtClean="0"/>
              <a:t>communication</a:t>
            </a:r>
            <a:r>
              <a:rPr lang="uk-UA" dirty="0" smtClean="0"/>
              <a:t>; </a:t>
            </a:r>
          </a:p>
          <a:p>
            <a:pPr lvl="0"/>
            <a:r>
              <a:rPr lang="uk-UA" dirty="0" smtClean="0"/>
              <a:t>non-</a:t>
            </a:r>
            <a:r>
              <a:rPr lang="uk-UA" dirty="0" err="1" smtClean="0"/>
              <a:t>verbal</a:t>
            </a:r>
            <a:r>
              <a:rPr lang="uk-UA" dirty="0" smtClean="0"/>
              <a:t> </a:t>
            </a:r>
            <a:r>
              <a:rPr lang="uk-UA" dirty="0" err="1" smtClean="0"/>
              <a:t>behaviour</a:t>
            </a:r>
            <a:r>
              <a:rPr lang="uk-UA" dirty="0" smtClean="0"/>
              <a:t>; </a:t>
            </a:r>
          </a:p>
          <a:p>
            <a:pPr lvl="0"/>
            <a:r>
              <a:rPr lang="uk-UA" dirty="0" err="1" smtClean="0"/>
              <a:t>structure</a:t>
            </a:r>
            <a:r>
              <a:rPr lang="uk-UA" dirty="0" smtClean="0"/>
              <a:t> </a:t>
            </a:r>
            <a:r>
              <a:rPr lang="uk-UA" dirty="0" err="1" smtClean="0"/>
              <a:t>of</a:t>
            </a:r>
            <a:r>
              <a:rPr lang="uk-UA" dirty="0" smtClean="0"/>
              <a:t> </a:t>
            </a:r>
            <a:r>
              <a:rPr lang="uk-UA" dirty="0" err="1" smtClean="0"/>
              <a:t>speech</a:t>
            </a:r>
            <a:r>
              <a:rPr lang="uk-UA" dirty="0" smtClean="0"/>
              <a:t>; </a:t>
            </a:r>
          </a:p>
          <a:p>
            <a:pPr lvl="0"/>
            <a:r>
              <a:rPr lang="uk-UA" dirty="0" err="1" smtClean="0"/>
              <a:t>academic</a:t>
            </a:r>
            <a:r>
              <a:rPr lang="uk-UA" dirty="0" smtClean="0"/>
              <a:t> </a:t>
            </a:r>
            <a:r>
              <a:rPr lang="uk-UA" dirty="0" err="1" smtClean="0"/>
              <a:t>tone</a:t>
            </a:r>
            <a:r>
              <a:rPr lang="uk-UA" dirty="0" smtClean="0"/>
              <a:t> </a:t>
            </a:r>
            <a:r>
              <a:rPr lang="uk-UA" dirty="0" err="1" smtClean="0"/>
              <a:t>and</a:t>
            </a:r>
            <a:r>
              <a:rPr lang="uk-UA" dirty="0" smtClean="0"/>
              <a:t> </a:t>
            </a:r>
            <a:r>
              <a:rPr lang="uk-UA" dirty="0" err="1" smtClean="0"/>
              <a:t>vocabulary</a:t>
            </a:r>
            <a:r>
              <a:rPr lang="uk-UA" dirty="0" smtClean="0"/>
              <a:t>. 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88924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en-US" dirty="0" smtClean="0"/>
              <a:t> </a:t>
            </a:r>
            <a:r>
              <a:rPr lang="en-US" dirty="0" smtClean="0"/>
              <a:t>the self</a:t>
            </a:r>
            <a:r>
              <a:rPr lang="uk-UA" dirty="0" smtClean="0"/>
              <a:t>-Presentation 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uk-UA" dirty="0" err="1" smtClean="0"/>
              <a:t>in</a:t>
            </a:r>
            <a:r>
              <a:rPr lang="uk-UA" dirty="0" smtClean="0"/>
              <a:t> </a:t>
            </a:r>
            <a:r>
              <a:rPr lang="uk-UA" dirty="0" err="1" smtClean="0"/>
              <a:t>Academia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643192" cy="181281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noProof="1" smtClean="0"/>
              <a:t>Structure </a:t>
            </a:r>
            <a:br>
              <a:rPr lang="en-US" noProof="1" smtClean="0"/>
            </a:br>
            <a:r>
              <a:rPr lang="en-US" noProof="1" smtClean="0"/>
              <a:t>of </a:t>
            </a:r>
            <a:r>
              <a:rPr lang="en-US" noProof="1" smtClean="0"/>
              <a:t>Academic </a:t>
            </a:r>
            <a:r>
              <a:rPr lang="en-US" noProof="1" smtClean="0"/>
              <a:t>Presentation 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7416824" cy="4538904"/>
          </a:xfrm>
        </p:spPr>
        <p:txBody>
          <a:bodyPr numCol="2">
            <a:normAutofit fontScale="25000" lnSpcReduction="20000"/>
          </a:bodyPr>
          <a:lstStyle/>
          <a:p>
            <a:pPr>
              <a:buNone/>
            </a:pPr>
            <a:r>
              <a:rPr lang="en-US" sz="6200" noProof="1" smtClean="0"/>
              <a:t>A typical academic presentation </a:t>
            </a:r>
            <a:r>
              <a:rPr lang="en-US" sz="6200" noProof="1" smtClean="0"/>
              <a:t>includes:</a:t>
            </a:r>
            <a:endParaRPr lang="en-US" sz="6200" noProof="1" smtClean="0"/>
          </a:p>
          <a:p>
            <a:pPr>
              <a:buNone/>
            </a:pPr>
            <a:r>
              <a:rPr lang="en-US" sz="6200" b="1" noProof="1" smtClean="0"/>
              <a:t>1</a:t>
            </a:r>
            <a:r>
              <a:rPr lang="en-US" sz="6200" b="1" noProof="1" smtClean="0"/>
              <a:t>. </a:t>
            </a:r>
            <a:r>
              <a:rPr lang="en-US" sz="6200" b="1" noProof="1" smtClean="0"/>
              <a:t>Introduction</a:t>
            </a:r>
            <a:endParaRPr lang="en-US" sz="6200" noProof="1" smtClean="0"/>
          </a:p>
          <a:p>
            <a:r>
              <a:rPr lang="en-US" sz="6200" noProof="1" smtClean="0"/>
              <a:t>greeting the audience </a:t>
            </a:r>
            <a:endParaRPr lang="en-US" sz="6200" noProof="1" smtClean="0"/>
          </a:p>
          <a:p>
            <a:r>
              <a:rPr lang="en-US" sz="6200" noProof="1" smtClean="0"/>
              <a:t>stating topic and purpose </a:t>
            </a:r>
            <a:endParaRPr lang="en-US" sz="6200" noProof="1" smtClean="0"/>
          </a:p>
          <a:p>
            <a:r>
              <a:rPr lang="en-US" sz="6200" noProof="1" smtClean="0"/>
              <a:t>outlining structure </a:t>
            </a:r>
            <a:endParaRPr lang="en-US" sz="6200" noProof="1" smtClean="0"/>
          </a:p>
          <a:p>
            <a:pPr>
              <a:buNone/>
            </a:pPr>
            <a:endParaRPr lang="en-US" sz="6200" b="1" noProof="1" smtClean="0"/>
          </a:p>
          <a:p>
            <a:pPr>
              <a:buNone/>
            </a:pPr>
            <a:r>
              <a:rPr lang="en-US" sz="6200" b="1" noProof="1" smtClean="0"/>
              <a:t>Example:</a:t>
            </a:r>
            <a:r>
              <a:rPr lang="en-US" sz="6200" noProof="1" smtClean="0"/>
              <a:t/>
            </a:r>
            <a:br>
              <a:rPr lang="en-US" sz="6200" noProof="1" smtClean="0"/>
            </a:br>
            <a:r>
              <a:rPr lang="en-US" sz="6200" noProof="1" smtClean="0"/>
              <a:t>“</a:t>
            </a:r>
            <a:r>
              <a:rPr lang="en-US" sz="6200" noProof="1" smtClean="0"/>
              <a:t>Good morning </a:t>
            </a:r>
            <a:r>
              <a:rPr lang="en-US" sz="6200" noProof="1" smtClean="0"/>
              <a:t>everyone</a:t>
            </a:r>
            <a:r>
              <a:rPr lang="en-US" sz="6200" noProof="1" smtClean="0"/>
              <a:t>. Today I would like to present my research on antimicrobial </a:t>
            </a:r>
            <a:r>
              <a:rPr lang="en-US" sz="6200" noProof="1" smtClean="0"/>
              <a:t>resistance.”</a:t>
            </a:r>
            <a:endParaRPr lang="en-US" sz="6200" noProof="1" smtClean="0"/>
          </a:p>
          <a:p>
            <a:pPr>
              <a:buNone/>
            </a:pPr>
            <a:r>
              <a:rPr lang="en-US" sz="6200" noProof="1" smtClean="0"/>
              <a:t> </a:t>
            </a:r>
          </a:p>
          <a:p>
            <a:pPr>
              <a:buNone/>
            </a:pPr>
            <a:r>
              <a:rPr lang="en-US" sz="6200" b="1" noProof="1" smtClean="0"/>
              <a:t>2</a:t>
            </a:r>
            <a:r>
              <a:rPr lang="en-US" sz="6200" b="1" noProof="1" smtClean="0"/>
              <a:t>. Main </a:t>
            </a:r>
            <a:r>
              <a:rPr lang="en-US" sz="6200" b="1" noProof="1" smtClean="0"/>
              <a:t>Body</a:t>
            </a:r>
            <a:endParaRPr lang="en-US" sz="6200" noProof="1" smtClean="0"/>
          </a:p>
          <a:p>
            <a:r>
              <a:rPr lang="en-US" sz="6200" noProof="1" smtClean="0"/>
              <a:t>presenting key points </a:t>
            </a:r>
            <a:endParaRPr lang="en-US" sz="6200" noProof="1" smtClean="0"/>
          </a:p>
          <a:p>
            <a:r>
              <a:rPr lang="en-US" sz="6200" noProof="1" smtClean="0"/>
              <a:t>supporting arguments </a:t>
            </a:r>
            <a:endParaRPr lang="en-US" sz="6200" noProof="1" smtClean="0"/>
          </a:p>
          <a:p>
            <a:r>
              <a:rPr lang="en-US" sz="6200" noProof="1" smtClean="0"/>
              <a:t>using examples and data </a:t>
            </a:r>
            <a:endParaRPr lang="en-US" sz="6200" noProof="1" smtClean="0"/>
          </a:p>
          <a:p>
            <a:pPr>
              <a:buNone/>
            </a:pPr>
            <a:endParaRPr lang="en-US" sz="6200" b="1" noProof="1" smtClean="0"/>
          </a:p>
          <a:p>
            <a:pPr>
              <a:buNone/>
            </a:pPr>
            <a:r>
              <a:rPr lang="en-US" sz="6200" b="1" noProof="1" smtClean="0"/>
              <a:t>Linking </a:t>
            </a:r>
            <a:r>
              <a:rPr lang="en-US" sz="6200" b="1" noProof="1" smtClean="0"/>
              <a:t>phrases:</a:t>
            </a:r>
            <a:endParaRPr lang="en-US" sz="6200" noProof="1" smtClean="0"/>
          </a:p>
          <a:p>
            <a:r>
              <a:rPr lang="en-US" sz="6200" noProof="1" smtClean="0"/>
              <a:t>First of </a:t>
            </a:r>
            <a:r>
              <a:rPr lang="en-US" sz="6200" noProof="1" smtClean="0"/>
              <a:t>all</a:t>
            </a:r>
            <a:r>
              <a:rPr lang="en-US" sz="6200" noProof="1" smtClean="0"/>
              <a:t>… </a:t>
            </a:r>
            <a:endParaRPr lang="en-US" sz="6200" noProof="1" smtClean="0"/>
          </a:p>
          <a:p>
            <a:r>
              <a:rPr lang="en-US" sz="6200" noProof="1" smtClean="0"/>
              <a:t>In </a:t>
            </a:r>
            <a:r>
              <a:rPr lang="en-US" sz="6200" noProof="1" smtClean="0"/>
              <a:t>addition</a:t>
            </a:r>
            <a:r>
              <a:rPr lang="en-US" sz="6200" noProof="1" smtClean="0"/>
              <a:t>… </a:t>
            </a:r>
            <a:endParaRPr lang="en-US" sz="6200" noProof="1" smtClean="0"/>
          </a:p>
          <a:p>
            <a:r>
              <a:rPr lang="en-US" sz="6200" noProof="1" smtClean="0"/>
              <a:t>Moreover</a:t>
            </a:r>
            <a:r>
              <a:rPr lang="en-US" sz="6200" noProof="1" smtClean="0"/>
              <a:t>… </a:t>
            </a:r>
            <a:endParaRPr lang="en-US" sz="6200" noProof="1" smtClean="0"/>
          </a:p>
          <a:p>
            <a:r>
              <a:rPr lang="en-US" sz="6200" noProof="1" smtClean="0"/>
              <a:t>This suggests </a:t>
            </a:r>
            <a:r>
              <a:rPr lang="en-US" sz="6200" noProof="1" smtClean="0"/>
              <a:t>that</a:t>
            </a:r>
            <a:r>
              <a:rPr lang="en-US" sz="6200" noProof="1" smtClean="0"/>
              <a:t>… </a:t>
            </a:r>
            <a:endParaRPr lang="en-US" sz="6200" noProof="1" smtClean="0"/>
          </a:p>
          <a:p>
            <a:pPr>
              <a:buNone/>
            </a:pPr>
            <a:r>
              <a:rPr lang="en-US" sz="6200" noProof="1" smtClean="0"/>
              <a:t> </a:t>
            </a:r>
          </a:p>
          <a:p>
            <a:pPr>
              <a:buNone/>
            </a:pPr>
            <a:r>
              <a:rPr lang="en-US" sz="6200" b="1" noProof="1" smtClean="0"/>
              <a:t>3</a:t>
            </a:r>
            <a:r>
              <a:rPr lang="en-US" sz="6200" b="1" noProof="1" smtClean="0"/>
              <a:t>. </a:t>
            </a:r>
            <a:r>
              <a:rPr lang="en-US" sz="6200" b="1" noProof="1" smtClean="0"/>
              <a:t>Conclusion</a:t>
            </a:r>
            <a:endParaRPr lang="en-US" sz="6200" noProof="1" smtClean="0"/>
          </a:p>
          <a:p>
            <a:r>
              <a:rPr lang="en-US" sz="6200" noProof="1" smtClean="0"/>
              <a:t>summarising findings </a:t>
            </a:r>
            <a:endParaRPr lang="en-US" sz="6200" noProof="1" smtClean="0"/>
          </a:p>
          <a:p>
            <a:r>
              <a:rPr lang="en-US" sz="6200" noProof="1" smtClean="0"/>
              <a:t>highlighting significance </a:t>
            </a:r>
            <a:endParaRPr lang="en-US" sz="6200" noProof="1" smtClean="0"/>
          </a:p>
          <a:p>
            <a:r>
              <a:rPr lang="en-US" sz="6200" noProof="1" smtClean="0"/>
              <a:t>inviting questions </a:t>
            </a:r>
            <a:endParaRPr lang="en-US" sz="6200" noProof="1" smtClean="0"/>
          </a:p>
          <a:p>
            <a:pPr>
              <a:buNone/>
            </a:pPr>
            <a:r>
              <a:rPr lang="en-US" sz="6200" b="1" noProof="1" smtClean="0"/>
              <a:t>Example:</a:t>
            </a:r>
            <a:r>
              <a:rPr lang="en-US" sz="6200" noProof="1" smtClean="0"/>
              <a:t/>
            </a:r>
            <a:br>
              <a:rPr lang="en-US" sz="6200" noProof="1" smtClean="0"/>
            </a:br>
            <a:r>
              <a:rPr lang="en-US" sz="6200" noProof="1" smtClean="0"/>
              <a:t>“</a:t>
            </a:r>
            <a:r>
              <a:rPr lang="en-US" sz="6200" noProof="1" smtClean="0"/>
              <a:t>To </a:t>
            </a:r>
            <a:r>
              <a:rPr lang="en-US" sz="6200" noProof="1" smtClean="0"/>
              <a:t>conclude</a:t>
            </a:r>
            <a:r>
              <a:rPr lang="en-US" sz="6200" noProof="1" smtClean="0"/>
              <a:t>, these findings highlight the importance of early </a:t>
            </a:r>
            <a:r>
              <a:rPr lang="en-US" sz="6200" noProof="1" smtClean="0"/>
              <a:t>diagnosis.”</a:t>
            </a:r>
            <a:endParaRPr lang="en-US" sz="6200" noProof="1" smtClean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66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Empathy versus </a:t>
            </a:r>
            <a:r>
              <a:rPr lang="en-US" dirty="0" smtClean="0"/>
              <a:t>Sympathy</a:t>
            </a:r>
            <a:r>
              <a:rPr lang="uk-UA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noProof="1" smtClean="0"/>
              <a:t>Language</a:t>
            </a:r>
            <a:r>
              <a:rPr lang="en-US" noProof="1" smtClean="0"/>
              <a:t>  </a:t>
            </a:r>
            <a:r>
              <a:rPr lang="en-US" noProof="1" smtClean="0"/>
              <a:t>for</a:t>
            </a:r>
            <a:r>
              <a:rPr lang="en-US" noProof="1" smtClean="0"/>
              <a:t>  Academic </a:t>
            </a:r>
            <a:br>
              <a:rPr lang="en-US" noProof="1" smtClean="0"/>
            </a:br>
            <a:r>
              <a:rPr lang="en-US" noProof="1" smtClean="0"/>
              <a:t>Self-Presentation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7372672" cy="47549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uk-UA" sz="1800" b="1" noProof="1" smtClean="0"/>
              <a:t>Introducing</a:t>
            </a:r>
            <a:r>
              <a:rPr lang="uk-UA" sz="1800" b="1" noProof="1" smtClean="0"/>
              <a:t> </a:t>
            </a:r>
            <a:r>
              <a:rPr lang="uk-UA" sz="1800" b="1" noProof="1" smtClean="0"/>
              <a:t>yourself:</a:t>
            </a:r>
            <a:endParaRPr lang="uk-UA" sz="1800" noProof="1" smtClean="0"/>
          </a:p>
          <a:p>
            <a:pPr lvl="0"/>
            <a:r>
              <a:rPr lang="uk-UA" sz="1800" noProof="1" smtClean="0"/>
              <a:t>My name </a:t>
            </a:r>
            <a:r>
              <a:rPr lang="uk-UA" sz="1800" noProof="1" smtClean="0"/>
              <a:t>is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lvl="0"/>
            <a:r>
              <a:rPr lang="uk-UA" sz="1800" noProof="1" smtClean="0"/>
              <a:t>I am a researcher </a:t>
            </a:r>
            <a:r>
              <a:rPr lang="uk-UA" sz="1800" noProof="1" smtClean="0"/>
              <a:t>in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lvl="0"/>
            <a:r>
              <a:rPr lang="uk-UA" sz="1800" noProof="1" smtClean="0"/>
              <a:t>I specialize </a:t>
            </a:r>
            <a:r>
              <a:rPr lang="uk-UA" sz="1800" noProof="1" smtClean="0"/>
              <a:t>in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>
              <a:buNone/>
            </a:pPr>
            <a:r>
              <a:rPr lang="uk-UA" sz="1800" b="1" noProof="1" smtClean="0"/>
              <a:t>Emphasising </a:t>
            </a:r>
            <a:r>
              <a:rPr lang="uk-UA" sz="1800" b="1" noProof="1" smtClean="0"/>
              <a:t>points:</a:t>
            </a:r>
            <a:endParaRPr lang="uk-UA" sz="1800" noProof="1" smtClean="0"/>
          </a:p>
          <a:p>
            <a:pPr lvl="0"/>
            <a:r>
              <a:rPr lang="uk-UA" sz="1800" noProof="1" smtClean="0"/>
              <a:t>It is important to note </a:t>
            </a:r>
            <a:r>
              <a:rPr lang="uk-UA" sz="1800" noProof="1" smtClean="0"/>
              <a:t>that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lvl="0"/>
            <a:r>
              <a:rPr lang="uk-UA" sz="1800" noProof="1" smtClean="0"/>
              <a:t>I would like to </a:t>
            </a:r>
            <a:r>
              <a:rPr lang="uk-UA" sz="1800" noProof="1" smtClean="0"/>
              <a:t>highlight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lvl="0"/>
            <a:r>
              <a:rPr lang="uk-UA" sz="1800" noProof="1" smtClean="0"/>
              <a:t>This clearly shows </a:t>
            </a:r>
            <a:r>
              <a:rPr lang="uk-UA" sz="1800" noProof="1" smtClean="0"/>
              <a:t>that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>
              <a:buNone/>
            </a:pPr>
            <a:r>
              <a:rPr lang="uk-UA" sz="1800" b="1" noProof="1" smtClean="0"/>
              <a:t>Structuring </a:t>
            </a:r>
            <a:r>
              <a:rPr lang="uk-UA" sz="1800" b="1" noProof="1" smtClean="0"/>
              <a:t>speech:</a:t>
            </a:r>
            <a:endParaRPr lang="uk-UA" sz="1800" noProof="1" smtClean="0"/>
          </a:p>
          <a:p>
            <a:pPr lvl="0"/>
            <a:r>
              <a:rPr lang="uk-UA" sz="1800" noProof="1" smtClean="0"/>
              <a:t>Firstly / secondly / finally </a:t>
            </a:r>
            <a:endParaRPr lang="uk-UA" sz="1800" noProof="1" smtClean="0"/>
          </a:p>
          <a:p>
            <a:pPr lvl="0"/>
            <a:r>
              <a:rPr lang="uk-UA" sz="1800" noProof="1" smtClean="0"/>
              <a:t>Moving on </a:t>
            </a:r>
            <a:r>
              <a:rPr lang="uk-UA" sz="1800" noProof="1" smtClean="0"/>
              <a:t>to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lvl="0"/>
            <a:r>
              <a:rPr lang="uk-UA" sz="1800" noProof="1" smtClean="0"/>
              <a:t>Let us now </a:t>
            </a:r>
            <a:r>
              <a:rPr lang="uk-UA" sz="1800" noProof="1" smtClean="0"/>
              <a:t>consider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>
              <a:buNone/>
            </a:pPr>
            <a:r>
              <a:rPr lang="uk-UA" sz="1800" b="1" noProof="1" smtClean="0"/>
              <a:t>Engaging </a:t>
            </a:r>
            <a:r>
              <a:rPr lang="uk-UA" sz="1800" b="1" noProof="1" smtClean="0"/>
              <a:t>audience:</a:t>
            </a:r>
            <a:endParaRPr lang="uk-UA" sz="1800" noProof="1" smtClean="0"/>
          </a:p>
          <a:p>
            <a:pPr lvl="0"/>
            <a:r>
              <a:rPr lang="uk-UA" sz="1800" noProof="1" smtClean="0"/>
              <a:t>As you may </a:t>
            </a:r>
            <a:r>
              <a:rPr lang="uk-UA" sz="1800" noProof="1" smtClean="0"/>
              <a:t>know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lvl="0"/>
            <a:r>
              <a:rPr lang="uk-UA" sz="1800" noProof="1" smtClean="0"/>
              <a:t>You might be interested to learn </a:t>
            </a:r>
            <a:r>
              <a:rPr lang="uk-UA" sz="1800" noProof="1" smtClean="0"/>
              <a:t>that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lvl="0"/>
            <a:r>
              <a:rPr lang="uk-UA" sz="1800" noProof="1" smtClean="0"/>
              <a:t>Let me draw your attention </a:t>
            </a:r>
            <a:r>
              <a:rPr lang="uk-UA" sz="1800" noProof="1" smtClean="0"/>
              <a:t>to</a:t>
            </a:r>
            <a:r>
              <a:rPr lang="uk-UA" sz="1800" noProof="1" smtClean="0"/>
              <a:t>… </a:t>
            </a:r>
            <a:endParaRPr lang="uk-UA" sz="1800" noProof="1" smtClean="0"/>
          </a:p>
          <a:p>
            <a:pPr marL="0" indent="0">
              <a:buNone/>
            </a:pPr>
            <a:endParaRPr lang="en-US" sz="1700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en-US" sz="1900" dirty="0">
              <a:latin typeface="Bahnschrift" panose="020B05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Non-</a:t>
            </a:r>
            <a:r>
              <a:rPr lang="uk-UA" dirty="0" err="1" smtClean="0"/>
              <a:t>verbal</a:t>
            </a:r>
            <a:r>
              <a:rPr lang="uk-UA" dirty="0" smtClean="0"/>
              <a:t> </a:t>
            </a:r>
            <a:r>
              <a:rPr lang="uk-UA" dirty="0" err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noProof="1" smtClean="0"/>
              <a:t>Effective</a:t>
            </a:r>
            <a:r>
              <a:rPr lang="en-US" noProof="1" smtClean="0"/>
              <a:t> academic self-presentation </a:t>
            </a:r>
            <a:r>
              <a:rPr lang="en-US" noProof="1" smtClean="0"/>
              <a:t>includes:</a:t>
            </a:r>
            <a:endParaRPr lang="en-US" noProof="1" smtClean="0"/>
          </a:p>
          <a:p>
            <a:pPr lvl="0"/>
            <a:r>
              <a:rPr lang="en-US" noProof="1" smtClean="0"/>
              <a:t>eye contact with </a:t>
            </a:r>
            <a:r>
              <a:rPr lang="en-US" noProof="1" smtClean="0"/>
              <a:t>audience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controlled </a:t>
            </a:r>
            <a:r>
              <a:rPr lang="en-US" noProof="1" smtClean="0"/>
              <a:t>gestures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confident </a:t>
            </a:r>
            <a:r>
              <a:rPr lang="en-US" noProof="1" smtClean="0"/>
              <a:t>posture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clear voice and </a:t>
            </a:r>
            <a:r>
              <a:rPr lang="en-US" noProof="1" smtClean="0"/>
              <a:t>pacing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appropriate facial </a:t>
            </a:r>
            <a:r>
              <a:rPr lang="en-US" noProof="1" smtClean="0"/>
              <a:t>expressions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noProof="1" smtClean="0"/>
              <a:t>Non-verbal cues significantly influence credibility perception in academic </a:t>
            </a:r>
            <a:r>
              <a:rPr lang="en-US" noProof="1" smtClean="0"/>
              <a:t>environments.</a:t>
            </a:r>
            <a:endParaRPr lang="en-US" noProof="1" smtClean="0"/>
          </a:p>
          <a:p>
            <a:pPr marL="0" indent="0">
              <a:buNone/>
            </a:pPr>
            <a:endParaRPr lang="en-US" dirty="0">
              <a:latin typeface="Bahnschrift Light" panose="020B0502040204020203" pitchFamily="34" charset="0"/>
            </a:endParaRPr>
          </a:p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Common</a:t>
            </a:r>
            <a:r>
              <a:rPr lang="en-US" noProof="1" smtClean="0"/>
              <a:t> Mistakes </a:t>
            </a:r>
            <a:br>
              <a:rPr lang="en-US" noProof="1" smtClean="0"/>
            </a:br>
            <a:r>
              <a:rPr lang="en-US" noProof="1" smtClean="0"/>
              <a:t>in Academic </a:t>
            </a:r>
            <a:r>
              <a:rPr lang="en-US" noProof="1" smtClean="0"/>
              <a:t>Presentations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7084640" cy="4896544"/>
          </a:xfrm>
        </p:spPr>
        <p:txBody>
          <a:bodyPr numCol="2">
            <a:normAutofit/>
          </a:bodyPr>
          <a:lstStyle/>
          <a:p>
            <a:pPr lvl="0"/>
            <a:r>
              <a:rPr lang="en-US" sz="1800" noProof="1" smtClean="0"/>
              <a:t>reading</a:t>
            </a:r>
            <a:r>
              <a:rPr lang="en-US" sz="1800" noProof="1" smtClean="0"/>
              <a:t> slides </a:t>
            </a:r>
            <a:r>
              <a:rPr lang="en-US" sz="1800" noProof="1" smtClean="0"/>
              <a:t>word-for-word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overloading slides with </a:t>
            </a:r>
            <a:r>
              <a:rPr lang="en-US" sz="1800" noProof="1" smtClean="0"/>
              <a:t>text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lack of </a:t>
            </a:r>
            <a:r>
              <a:rPr lang="en-US" sz="1800" noProof="1" smtClean="0"/>
              <a:t>structure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weak introduction or </a:t>
            </a:r>
            <a:r>
              <a:rPr lang="en-US" sz="1800" noProof="1" smtClean="0"/>
              <a:t>conclusion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excessive use of informal </a:t>
            </a:r>
            <a:r>
              <a:rPr lang="en-US" sz="1800" noProof="1" smtClean="0"/>
              <a:t>language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low eye </a:t>
            </a:r>
            <a:r>
              <a:rPr lang="en-US" sz="1800" noProof="1" smtClean="0"/>
              <a:t>contact</a:t>
            </a:r>
            <a:r>
              <a:rPr lang="en-US" sz="1800" noProof="1" smtClean="0"/>
              <a:t>. </a:t>
            </a:r>
            <a:endParaRPr lang="en-US" sz="1800" noProof="1" smtClean="0"/>
          </a:p>
          <a:p>
            <a:endParaRPr lang="en-US" sz="1800" dirty="0">
              <a:latin typeface="Bahnschrift" panose="020B0502040204020203" pitchFamily="34" charset="0"/>
            </a:endParaRPr>
          </a:p>
          <a:p>
            <a:endParaRPr lang="en-US" sz="1800" dirty="0">
              <a:latin typeface="Bahnschrift" panose="020B0502040204020203" pitchFamily="34" charset="0"/>
            </a:endParaRPr>
          </a:p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19568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Strategies for </a:t>
            </a:r>
            <a:br>
              <a:rPr lang="en-US" dirty="0" smtClean="0"/>
            </a:br>
            <a:r>
              <a:rPr lang="en-US" dirty="0" smtClean="0"/>
              <a:t>Effective Self-Presentation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564904"/>
            <a:ext cx="6868616" cy="3890832"/>
          </a:xfrm>
        </p:spPr>
        <p:txBody>
          <a:bodyPr>
            <a:normAutofit/>
          </a:bodyPr>
          <a:lstStyle/>
          <a:p>
            <a:pPr lvl="0"/>
            <a:r>
              <a:rPr lang="en-US" sz="1800" noProof="1" smtClean="0"/>
              <a:t>rehearse</a:t>
            </a:r>
            <a:r>
              <a:rPr lang="en-US" sz="1800" noProof="1" smtClean="0"/>
              <a:t> presentation multiple </a:t>
            </a:r>
            <a:r>
              <a:rPr lang="en-US" sz="1800" noProof="1" smtClean="0"/>
              <a:t>times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use cue cards instead of full </a:t>
            </a:r>
            <a:r>
              <a:rPr lang="en-US" sz="1800" noProof="1" smtClean="0"/>
              <a:t>text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simplify visual </a:t>
            </a:r>
            <a:r>
              <a:rPr lang="en-US" sz="1800" noProof="1" smtClean="0"/>
              <a:t>slides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use signposting </a:t>
            </a:r>
            <a:r>
              <a:rPr lang="en-US" sz="1800" noProof="1" smtClean="0"/>
              <a:t>language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control speaking </a:t>
            </a:r>
            <a:r>
              <a:rPr lang="en-US" sz="1800" noProof="1" smtClean="0"/>
              <a:t>speed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prepare answers for possible </a:t>
            </a:r>
            <a:r>
              <a:rPr lang="en-US" sz="1800" noProof="1" smtClean="0"/>
              <a:t>questions</a:t>
            </a:r>
            <a:r>
              <a:rPr lang="en-US" sz="1800" noProof="1" smtClean="0"/>
              <a:t>. </a:t>
            </a:r>
            <a:endParaRPr lang="en-US" sz="1800" noProof="1" smtClean="0"/>
          </a:p>
          <a:p>
            <a:endParaRPr lang="en-US" sz="1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9416"/>
            <a:ext cx="7704856" cy="48463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Academic communication: </a:t>
            </a:r>
            <a:r>
              <a:rPr lang="en-US" sz="1800" dirty="0" smtClean="0"/>
              <a:t>formal </a:t>
            </a:r>
            <a:r>
              <a:rPr lang="en-US" sz="1800" dirty="0" smtClean="0"/>
              <a:t>exchange of research information.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Purpose: clear communication, collaboration, publication, professional growth. </a:t>
            </a:r>
          </a:p>
          <a:p>
            <a:pPr>
              <a:buNone/>
            </a:pPr>
            <a:r>
              <a:rPr lang="en-US" sz="1800" dirty="0" smtClean="0"/>
              <a:t>Self-presentation: introduce yourself and present research confidently. </a:t>
            </a:r>
          </a:p>
          <a:p>
            <a:pPr>
              <a:buNone/>
            </a:pPr>
            <a:r>
              <a:rPr lang="en-US" sz="1800" dirty="0" smtClean="0"/>
              <a:t>Presentation structure: </a:t>
            </a:r>
          </a:p>
          <a:p>
            <a:r>
              <a:rPr lang="en-US" sz="1600" dirty="0" smtClean="0"/>
              <a:t>Introduction</a:t>
            </a:r>
          </a:p>
          <a:p>
            <a:r>
              <a:rPr lang="en-US" sz="1600" dirty="0" smtClean="0"/>
              <a:t>Main Body </a:t>
            </a:r>
          </a:p>
          <a:p>
            <a:r>
              <a:rPr lang="en-US" sz="1600" dirty="0" smtClean="0"/>
              <a:t>Conclusion </a:t>
            </a:r>
          </a:p>
          <a:p>
            <a:pPr>
              <a:buNone/>
            </a:pPr>
            <a:r>
              <a:rPr lang="en-US" sz="1800" dirty="0" smtClean="0"/>
              <a:t>Key skills: clear language, logical organization, audience engagement. </a:t>
            </a:r>
          </a:p>
          <a:p>
            <a:pPr>
              <a:buNone/>
            </a:pPr>
            <a:r>
              <a:rPr lang="en-US" sz="1800" dirty="0" smtClean="0"/>
              <a:t>Non-verbal communication: eye contact, posture, gestures, voice. </a:t>
            </a:r>
          </a:p>
          <a:p>
            <a:pPr>
              <a:buNone/>
            </a:pPr>
            <a:r>
              <a:rPr lang="en-US" sz="1800" dirty="0" smtClean="0"/>
              <a:t>Common mistakes: reading slides, too much text, poor structure, informal language. </a:t>
            </a:r>
          </a:p>
          <a:p>
            <a:pPr>
              <a:buNone/>
            </a:pPr>
            <a:r>
              <a:rPr lang="en-US" sz="1800" dirty="0" smtClean="0"/>
              <a:t>Success strategies: rehearse, use simple slides, signposting language, prepare for questions.</a:t>
            </a:r>
            <a:endParaRPr lang="ru-RU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EAB1EC-54BC-4802-9DA9-0A5FF74C3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10BD6CE-5EE0-4E30-A4B2-98B0509EA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00808"/>
            <a:ext cx="7776864" cy="4987936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en-US" sz="6000" b="1" noProof="1" smtClean="0"/>
              <a:t>Part</a:t>
            </a:r>
            <a:r>
              <a:rPr lang="en-US" sz="6000" b="1" noProof="1" smtClean="0"/>
              <a:t> </a:t>
            </a:r>
            <a:r>
              <a:rPr lang="en-US" sz="6000" b="1" noProof="1" smtClean="0"/>
              <a:t>1</a:t>
            </a:r>
            <a:r>
              <a:rPr lang="en-US" sz="6000" b="1" noProof="1" smtClean="0"/>
              <a:t>. Dialogue </a:t>
            </a:r>
            <a:r>
              <a:rPr lang="en-US" sz="6000" b="1" noProof="1" smtClean="0"/>
              <a:t>Analysis</a:t>
            </a:r>
            <a:endParaRPr lang="en-US" sz="6000" noProof="1" smtClean="0"/>
          </a:p>
          <a:p>
            <a:pPr>
              <a:buNone/>
            </a:pPr>
            <a:r>
              <a:rPr lang="en-US" sz="6000" noProof="1" smtClean="0"/>
              <a:t>Read the </a:t>
            </a:r>
            <a:r>
              <a:rPr lang="en-US" sz="6000" noProof="1" smtClean="0"/>
              <a:t>dialogue:</a:t>
            </a:r>
            <a:endParaRPr lang="en-US" sz="6000" noProof="1" smtClean="0"/>
          </a:p>
          <a:p>
            <a:r>
              <a:rPr lang="en-US" sz="6000" b="1" noProof="1" smtClean="0"/>
              <a:t>Presenter:</a:t>
            </a:r>
            <a:r>
              <a:rPr lang="en-US" sz="6000" noProof="1" smtClean="0"/>
              <a:t> Good </a:t>
            </a:r>
            <a:r>
              <a:rPr lang="en-US" sz="6000" noProof="1" smtClean="0"/>
              <a:t>morning</a:t>
            </a:r>
            <a:r>
              <a:rPr lang="en-US" sz="6000" noProof="1" smtClean="0"/>
              <a:t>, </a:t>
            </a:r>
            <a:r>
              <a:rPr lang="en-US" sz="6000" noProof="1" smtClean="0"/>
              <a:t>colleagues</a:t>
            </a:r>
            <a:r>
              <a:rPr lang="en-US" sz="6000" noProof="1" smtClean="0"/>
              <a:t>. My name is Anna </a:t>
            </a:r>
            <a:r>
              <a:rPr lang="en-US" sz="6000" noProof="1" smtClean="0"/>
              <a:t>Kovalenko</a:t>
            </a:r>
            <a:r>
              <a:rPr lang="en-US" sz="6000" noProof="1" smtClean="0"/>
              <a:t>, and I will present my research on stress factors among medical </a:t>
            </a:r>
            <a:r>
              <a:rPr lang="en-US" sz="6000" noProof="1" smtClean="0"/>
              <a:t>students.</a:t>
            </a:r>
            <a:endParaRPr lang="en-US" sz="6000" noProof="1" smtClean="0"/>
          </a:p>
          <a:p>
            <a:r>
              <a:rPr lang="en-US" sz="6000" b="1" noProof="1" smtClean="0"/>
              <a:t>Audience:</a:t>
            </a:r>
            <a:r>
              <a:rPr lang="en-US" sz="6000" noProof="1" smtClean="0"/>
              <a:t> Good </a:t>
            </a:r>
            <a:r>
              <a:rPr lang="en-US" sz="6000" noProof="1" smtClean="0"/>
              <a:t>morning.</a:t>
            </a:r>
            <a:endParaRPr lang="en-US" sz="6000" noProof="1" smtClean="0"/>
          </a:p>
          <a:p>
            <a:r>
              <a:rPr lang="en-US" sz="6000" b="1" noProof="1" smtClean="0"/>
              <a:t>Presenter:</a:t>
            </a:r>
            <a:r>
              <a:rPr lang="en-US" sz="6000" noProof="1" smtClean="0"/>
              <a:t> The aim of this study is to identify main academic stress </a:t>
            </a:r>
            <a:r>
              <a:rPr lang="en-US" sz="6000" noProof="1" smtClean="0"/>
              <a:t>triggers</a:t>
            </a:r>
            <a:r>
              <a:rPr lang="en-US" sz="6000" noProof="1" smtClean="0"/>
              <a:t>. </a:t>
            </a:r>
            <a:r>
              <a:rPr lang="en-US" sz="6000" noProof="1" smtClean="0"/>
              <a:t>First</a:t>
            </a:r>
            <a:r>
              <a:rPr lang="en-US" sz="6000" noProof="1" smtClean="0"/>
              <a:t>, I will discuss </a:t>
            </a:r>
            <a:r>
              <a:rPr lang="en-US" sz="6000" noProof="1" smtClean="0"/>
              <a:t>methodology</a:t>
            </a:r>
            <a:r>
              <a:rPr lang="en-US" sz="6000" noProof="1" smtClean="0"/>
              <a:t>, then </a:t>
            </a:r>
            <a:r>
              <a:rPr lang="en-US" sz="6000" noProof="1" smtClean="0"/>
              <a:t>results</a:t>
            </a:r>
            <a:r>
              <a:rPr lang="en-US" sz="6000" noProof="1" smtClean="0"/>
              <a:t>, and finally </a:t>
            </a:r>
            <a:r>
              <a:rPr lang="en-US" sz="6000" noProof="1" smtClean="0"/>
              <a:t>conclusions.</a:t>
            </a:r>
            <a:endParaRPr lang="en-US" sz="6000" noProof="1" smtClean="0"/>
          </a:p>
          <a:p>
            <a:r>
              <a:rPr lang="en-US" sz="6000" b="1" noProof="1" smtClean="0"/>
              <a:t>Audience:</a:t>
            </a:r>
            <a:r>
              <a:rPr lang="en-US" sz="6000" noProof="1" smtClean="0"/>
              <a:t> Thank </a:t>
            </a:r>
            <a:r>
              <a:rPr lang="en-US" sz="6000" noProof="1" smtClean="0"/>
              <a:t>you.</a:t>
            </a:r>
            <a:endParaRPr lang="en-US" sz="6000" noProof="1" smtClean="0"/>
          </a:p>
          <a:p>
            <a:r>
              <a:rPr lang="en-US" sz="6000" b="1" noProof="1" smtClean="0"/>
              <a:t>Presenter:</a:t>
            </a:r>
            <a:r>
              <a:rPr lang="en-US" sz="6000" noProof="1" smtClean="0"/>
              <a:t> Let us begin with the </a:t>
            </a:r>
            <a:r>
              <a:rPr lang="en-US" sz="6000" noProof="1" smtClean="0"/>
              <a:t>methodology</a:t>
            </a:r>
            <a:r>
              <a:rPr lang="en-US" sz="6000" noProof="1" smtClean="0"/>
              <a:t>. The study involved 120 </a:t>
            </a:r>
            <a:r>
              <a:rPr lang="en-US" sz="6000" noProof="1" smtClean="0"/>
              <a:t>students…</a:t>
            </a:r>
            <a:endParaRPr lang="en-US" sz="6000" noProof="1" smtClean="0"/>
          </a:p>
          <a:p>
            <a:r>
              <a:rPr lang="en-US" sz="6000" b="1" noProof="1" smtClean="0"/>
              <a:t>Audience:</a:t>
            </a:r>
            <a:r>
              <a:rPr lang="en-US" sz="6000" noProof="1" smtClean="0"/>
              <a:t> Could you clarify the sample </a:t>
            </a:r>
            <a:r>
              <a:rPr lang="en-US" sz="6000" noProof="1" smtClean="0"/>
              <a:t>size?</a:t>
            </a:r>
            <a:endParaRPr lang="en-US" sz="6000" noProof="1" smtClean="0"/>
          </a:p>
          <a:p>
            <a:r>
              <a:rPr lang="en-US" sz="6000" b="1" noProof="1" smtClean="0"/>
              <a:t>Presenter:</a:t>
            </a:r>
            <a:r>
              <a:rPr lang="en-US" sz="6000" noProof="1" smtClean="0"/>
              <a:t> </a:t>
            </a:r>
            <a:r>
              <a:rPr lang="en-US" sz="6000" noProof="1" smtClean="0"/>
              <a:t>Yes</a:t>
            </a:r>
            <a:r>
              <a:rPr lang="en-US" sz="6000" noProof="1" smtClean="0"/>
              <a:t>, thank you for the </a:t>
            </a:r>
            <a:r>
              <a:rPr lang="en-US" sz="6000" noProof="1" smtClean="0"/>
              <a:t>question</a:t>
            </a:r>
            <a:r>
              <a:rPr lang="en-US" sz="6000" noProof="1" smtClean="0"/>
              <a:t>. The sample included 120 participants from three faculties.To </a:t>
            </a:r>
            <a:r>
              <a:rPr lang="en-US" sz="6000" noProof="1" smtClean="0"/>
              <a:t>conclude</a:t>
            </a:r>
            <a:r>
              <a:rPr lang="en-US" sz="6000" noProof="1" smtClean="0"/>
              <a:t>, academic stress is strongly influenced by workload and sleep </a:t>
            </a:r>
            <a:r>
              <a:rPr lang="en-US" sz="6000" noProof="1" smtClean="0"/>
              <a:t>quality</a:t>
            </a:r>
            <a:r>
              <a:rPr lang="en-US" sz="6000" noProof="1" smtClean="0"/>
              <a:t>. Thank you for your </a:t>
            </a:r>
            <a:r>
              <a:rPr lang="en-US" sz="6000" noProof="1" smtClean="0"/>
              <a:t>attention.</a:t>
            </a:r>
            <a:endParaRPr lang="en-US" sz="6000" noProof="1" smtClean="0"/>
          </a:p>
          <a:p>
            <a:pPr marL="0" indent="0">
              <a:buNone/>
            </a:pPr>
            <a:endParaRPr lang="en-US" sz="5500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8547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E7D97F-73B0-408E-97FE-A33266C3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1.1. Practical Task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0FF595-884E-48E5-91AF-7C8BA41D1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algn="ctr">
              <a:buNone/>
            </a:pPr>
            <a:r>
              <a:rPr lang="en-US" sz="2400" noProof="1" smtClean="0"/>
              <a:t>Identify</a:t>
            </a:r>
            <a:r>
              <a:rPr lang="en-US" sz="2400" noProof="1" smtClean="0"/>
              <a:t> in the </a:t>
            </a:r>
            <a:r>
              <a:rPr lang="en-US" sz="2400" noProof="1" smtClean="0"/>
              <a:t>dialogue:</a:t>
            </a:r>
            <a:endParaRPr lang="en-US" sz="2400" noProof="1" smtClean="0"/>
          </a:p>
          <a:p>
            <a:pPr>
              <a:buNone/>
            </a:pPr>
            <a:endParaRPr lang="en-US" sz="2400" noProof="1" smtClean="0"/>
          </a:p>
          <a:p>
            <a:pPr lvl="0"/>
            <a:r>
              <a:rPr lang="en-US" sz="2400" b="1" noProof="1" smtClean="0"/>
              <a:t>Introduction </a:t>
            </a:r>
            <a:r>
              <a:rPr lang="en-US" sz="2400" b="1" noProof="1" smtClean="0"/>
              <a:t>phrases</a:t>
            </a:r>
            <a:r>
              <a:rPr lang="en-US" sz="2400" noProof="1" smtClean="0"/>
              <a:t> </a:t>
            </a:r>
            <a:endParaRPr lang="en-US" sz="2400" noProof="1" smtClean="0"/>
          </a:p>
          <a:p>
            <a:pPr lvl="0"/>
            <a:r>
              <a:rPr lang="en-US" sz="2400" b="1" noProof="1" smtClean="0"/>
              <a:t>Signposting </a:t>
            </a:r>
            <a:r>
              <a:rPr lang="en-US" sz="2400" b="1" noProof="1" smtClean="0"/>
              <a:t>language</a:t>
            </a:r>
            <a:r>
              <a:rPr lang="en-US" sz="2400" noProof="1" smtClean="0"/>
              <a:t> </a:t>
            </a:r>
            <a:endParaRPr lang="en-US" sz="2400" noProof="1" smtClean="0"/>
          </a:p>
          <a:p>
            <a:pPr lvl="0"/>
            <a:r>
              <a:rPr lang="en-US" sz="2400" b="1" noProof="1" smtClean="0"/>
              <a:t>Audience engagement </a:t>
            </a:r>
            <a:r>
              <a:rPr lang="en-US" sz="2400" b="1" noProof="1" smtClean="0"/>
              <a:t>expressions</a:t>
            </a:r>
            <a:r>
              <a:rPr lang="en-US" sz="2400" noProof="1" smtClean="0"/>
              <a:t> </a:t>
            </a:r>
            <a:endParaRPr lang="en-US" sz="2400" noProof="1" smtClean="0"/>
          </a:p>
          <a:p>
            <a:pPr lvl="0"/>
            <a:r>
              <a:rPr lang="en-US" sz="2400" b="1" noProof="1" smtClean="0"/>
              <a:t>Question handling </a:t>
            </a:r>
            <a:r>
              <a:rPr lang="en-US" sz="2400" b="1" noProof="1" smtClean="0"/>
              <a:t>strategies</a:t>
            </a:r>
            <a:r>
              <a:rPr lang="en-US" sz="2400" noProof="1" smtClean="0"/>
              <a:t> </a:t>
            </a:r>
            <a:endParaRPr lang="en-US" sz="2400" noProof="1" smtClean="0"/>
          </a:p>
          <a:p>
            <a:r>
              <a:rPr lang="en-US" sz="2400" b="1" noProof="1" smtClean="0"/>
              <a:t>Conclusion </a:t>
            </a:r>
            <a:r>
              <a:rPr lang="en-US" sz="2400" b="1" noProof="1" smtClean="0"/>
              <a:t>markers</a:t>
            </a:r>
            <a:r>
              <a:rPr lang="en-US" sz="2400" noProof="1" smtClean="0"/>
              <a:t> </a:t>
            </a:r>
            <a:endParaRPr lang="en-US" sz="2400" noProof="1"/>
          </a:p>
        </p:txBody>
      </p:sp>
    </p:spTree>
    <p:extLst>
      <p:ext uri="{BB962C8B-B14F-4D97-AF65-F5344CB8AC3E}">
        <p14:creationId xmlns:p14="http://schemas.microsoft.com/office/powerpoint/2010/main" xmlns="" val="766256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B7D7B7-CD71-4F6A-B220-DBCDAF27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20040"/>
            <a:ext cx="7632848" cy="1956832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Part 2</a:t>
            </a:r>
            <a:r>
              <a:rPr lang="en-US" noProof="1" smtClean="0"/>
              <a:t>. </a:t>
            </a:r>
            <a:br>
              <a:rPr lang="en-US" noProof="1" smtClean="0"/>
            </a:br>
            <a:r>
              <a:rPr lang="en-US" noProof="1" smtClean="0"/>
              <a:t>Language  Transformation  </a:t>
            </a:r>
            <a:r>
              <a:rPr lang="en-US" noProof="1" smtClean="0"/>
              <a:t>Task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87ACE053-2C99-4687-BC41-9B80D436CB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3784555"/>
              </p:ext>
            </p:extLst>
          </p:nvPr>
        </p:nvGraphicFramePr>
        <p:xfrm>
          <a:off x="1619672" y="1772816"/>
          <a:ext cx="5058086" cy="2156079"/>
        </p:xfrm>
        <a:graphic>
          <a:graphicData uri="http://schemas.openxmlformats.org/drawingml/2006/table">
            <a:tbl>
              <a:tblPr/>
              <a:tblGrid>
                <a:gridCol w="2529043">
                  <a:extLst>
                    <a:ext uri="{9D8B030D-6E8A-4147-A177-3AD203B41FA5}">
                      <a16:colId xmlns:a16="http://schemas.microsoft.com/office/drawing/2014/main" xmlns="" val="959460933"/>
                    </a:ext>
                  </a:extLst>
                </a:gridCol>
                <a:gridCol w="2529043">
                  <a:extLst>
                    <a:ext uri="{9D8B030D-6E8A-4147-A177-3AD203B41FA5}">
                      <a16:colId xmlns:a16="http://schemas.microsoft.com/office/drawing/2014/main" xmlns="" val="3765022868"/>
                    </a:ext>
                  </a:extLst>
                </a:gridCol>
              </a:tblGrid>
              <a:tr h="419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Informal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noProof="1" smtClean="0">
                          <a:latin typeface="Times New Roman"/>
                          <a:ea typeface="Times New Roman"/>
                          <a:cs typeface="Times New Roman"/>
                        </a:rPr>
                        <a:t>Academic style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78474476"/>
                  </a:ext>
                </a:extLst>
              </a:tr>
              <a:tr h="290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I think this is important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MS Mincho"/>
                          <a:ea typeface="Calibri"/>
                          <a:cs typeface="MS Mincho"/>
                        </a:rPr>
                        <a:t>❑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We did a survey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MS Mincho"/>
                          <a:ea typeface="Calibri"/>
                          <a:cs typeface="MS Mincho"/>
                        </a:rPr>
                        <a:t>❑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71399557"/>
                  </a:ext>
                </a:extLst>
              </a:tr>
              <a:tr h="2319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This is a big problem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MS Mincho"/>
                          <a:ea typeface="Calibri"/>
                          <a:cs typeface="MS Mincho"/>
                        </a:rPr>
                        <a:t>❑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68514158"/>
                  </a:ext>
                </a:extLst>
              </a:tr>
              <a:tr h="3015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I will talk about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MS Mincho"/>
                          <a:ea typeface="Calibri"/>
                          <a:cs typeface="MS Mincho"/>
                        </a:rPr>
                        <a:t>❑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05364669"/>
                  </a:ext>
                </a:extLst>
              </a:tr>
              <a:tr h="3015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Times New Roman"/>
                          <a:ea typeface="Times New Roman"/>
                          <a:cs typeface="Times New Roman"/>
                        </a:rPr>
                        <a:t>You can see here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noProof="1" smtClean="0">
                          <a:latin typeface="MS Mincho"/>
                          <a:ea typeface="Calibri"/>
                          <a:cs typeface="MS Mincho"/>
                        </a:rPr>
                        <a:t>❑</a:t>
                      </a:r>
                      <a:endParaRPr lang="en-US" sz="20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501426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D57F4212-48D6-4DD8-AD51-24C415721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24" y="13871"/>
            <a:ext cx="2055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4158952"/>
            <a:ext cx="518457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Suggested</a:t>
            </a:r>
            <a:r>
              <a:rPr kumimoji="0" lang="en-US" sz="20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answers:</a:t>
            </a:r>
            <a:endParaRPr kumimoji="0" lang="en-US" sz="20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This issue is of significant 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importance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20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 survey was 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conducted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20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This represents a major 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challenge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20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 will 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discuss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20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As illustrated in this 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figure</a:t>
            </a: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… </a:t>
            </a:r>
            <a:endParaRPr kumimoji="0" lang="en-US" sz="2000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06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82DBEF-FEB2-433F-A2C4-A9A3F2D3B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20040"/>
            <a:ext cx="7228656" cy="109273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Part </a:t>
            </a:r>
            <a:r>
              <a:rPr lang="en-US" b="1" dirty="0" smtClean="0"/>
              <a:t>3. </a:t>
            </a:r>
            <a:r>
              <a:rPr lang="en-US" noProof="1" smtClean="0"/>
              <a:t>Role-</a:t>
            </a:r>
            <a:r>
              <a:rPr lang="en-US" noProof="1" smtClean="0"/>
              <a:t>play </a:t>
            </a:r>
            <a:r>
              <a:rPr lang="en-US" noProof="1" smtClean="0"/>
              <a:t>Activity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23769D-C82C-4575-B7A4-7725ABF9D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340768"/>
            <a:ext cx="7228656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noProof="1" smtClean="0"/>
              <a:t>Student</a:t>
            </a:r>
            <a:r>
              <a:rPr lang="en-US" b="1" noProof="1" smtClean="0"/>
              <a:t> A – </a:t>
            </a:r>
            <a:r>
              <a:rPr lang="en-US" b="1" noProof="1" smtClean="0"/>
              <a:t>Researcher</a:t>
            </a:r>
            <a:endParaRPr lang="en-US" noProof="1" smtClean="0"/>
          </a:p>
          <a:p>
            <a:r>
              <a:rPr lang="en-US" noProof="1" smtClean="0"/>
              <a:t>Prepare a 3–5 minute presentation </a:t>
            </a:r>
            <a:r>
              <a:rPr lang="en-US" noProof="1" smtClean="0"/>
              <a:t>on:</a:t>
            </a:r>
            <a:endParaRPr lang="en-US" noProof="1" smtClean="0"/>
          </a:p>
          <a:p>
            <a:pPr lvl="0"/>
            <a:r>
              <a:rPr lang="en-US" noProof="1" smtClean="0"/>
              <a:t>your research </a:t>
            </a:r>
            <a:r>
              <a:rPr lang="en-US" noProof="1" smtClean="0"/>
              <a:t>topic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aims and </a:t>
            </a:r>
            <a:r>
              <a:rPr lang="en-US" noProof="1" smtClean="0"/>
              <a:t>methods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expected </a:t>
            </a:r>
            <a:r>
              <a:rPr lang="en-US" noProof="1" smtClean="0"/>
              <a:t>results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b="1" noProof="1" smtClean="0"/>
              <a:t>Student B – Audience </a:t>
            </a:r>
            <a:r>
              <a:rPr lang="en-US" b="1" noProof="1" smtClean="0"/>
              <a:t>member</a:t>
            </a:r>
            <a:endParaRPr lang="en-US" noProof="1" smtClean="0"/>
          </a:p>
          <a:p>
            <a:r>
              <a:rPr lang="en-US" noProof="1" smtClean="0"/>
              <a:t>You </a:t>
            </a:r>
            <a:r>
              <a:rPr lang="en-US" noProof="1" smtClean="0"/>
              <a:t>must:</a:t>
            </a:r>
            <a:endParaRPr lang="en-US" noProof="1" smtClean="0"/>
          </a:p>
          <a:p>
            <a:pPr lvl="0"/>
            <a:r>
              <a:rPr lang="en-US" noProof="1" smtClean="0"/>
              <a:t>ask at least 2 academic </a:t>
            </a:r>
            <a:r>
              <a:rPr lang="en-US" noProof="1" smtClean="0"/>
              <a:t>questions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request </a:t>
            </a:r>
            <a:r>
              <a:rPr lang="en-US" noProof="1" smtClean="0"/>
              <a:t>clarification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evaluate presentation </a:t>
            </a:r>
            <a:r>
              <a:rPr lang="en-US" noProof="1" smtClean="0"/>
              <a:t>clarity</a:t>
            </a:r>
            <a:r>
              <a:rPr lang="en-US" noProof="1" smtClean="0"/>
              <a:t>. </a:t>
            </a:r>
            <a:endParaRPr lang="en-US" noProof="1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1852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 </a:t>
            </a:r>
            <a:r>
              <a:rPr lang="en-US" dirty="0" smtClean="0"/>
              <a:t>4.</a:t>
            </a:r>
            <a:r>
              <a:rPr lang="uk-UA" dirty="0" smtClean="0"/>
              <a:t> </a:t>
            </a:r>
            <a:r>
              <a:rPr lang="uk-UA" noProof="1" smtClean="0"/>
              <a:t>Mini</a:t>
            </a:r>
            <a:r>
              <a:rPr lang="uk-UA" noProof="1" smtClean="0"/>
              <a:t> Presentation </a:t>
            </a:r>
            <a:r>
              <a:rPr lang="uk-UA" noProof="1" smtClean="0"/>
              <a:t>Task</a:t>
            </a:r>
            <a:r>
              <a:rPr lang="uk-UA" noProof="1" smtClean="0"/>
              <a:t/>
            </a:r>
            <a:br>
              <a:rPr lang="uk-UA" noProof="1" smtClean="0"/>
            </a:br>
            <a:endParaRPr lang="uk-UA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noProof="1" smtClean="0"/>
              <a:t>Prepare</a:t>
            </a:r>
            <a:r>
              <a:rPr lang="en-US" noProof="1" smtClean="0"/>
              <a:t> a short academic </a:t>
            </a:r>
            <a:r>
              <a:rPr lang="en-US" noProof="1" smtClean="0"/>
              <a:t>self-introduction:</a:t>
            </a:r>
            <a:endParaRPr lang="en-US" noProof="1" smtClean="0"/>
          </a:p>
          <a:p>
            <a:r>
              <a:rPr lang="en-US" noProof="1" smtClean="0"/>
              <a:t>Include:</a:t>
            </a:r>
            <a:endParaRPr lang="en-US" noProof="1" smtClean="0"/>
          </a:p>
          <a:p>
            <a:pPr lvl="0"/>
            <a:r>
              <a:rPr lang="en-US" noProof="1" smtClean="0"/>
              <a:t>name and academic </a:t>
            </a:r>
            <a:r>
              <a:rPr lang="en-US" noProof="1" smtClean="0"/>
              <a:t>background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research </a:t>
            </a:r>
            <a:r>
              <a:rPr lang="en-US" noProof="1" smtClean="0"/>
              <a:t>interests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current academic </a:t>
            </a:r>
            <a:r>
              <a:rPr lang="en-US" noProof="1" smtClean="0"/>
              <a:t>goals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noProof="1" smtClean="0"/>
              <a:t>Example:</a:t>
            </a:r>
            <a:r>
              <a:rPr lang="en-US" noProof="1" smtClean="0"/>
              <a:t/>
            </a:r>
            <a:br>
              <a:rPr lang="en-US" noProof="1" smtClean="0"/>
            </a:br>
            <a:r>
              <a:rPr lang="en-US" noProof="1" smtClean="0"/>
              <a:t>“</a:t>
            </a:r>
            <a:r>
              <a:rPr lang="en-US" noProof="1" smtClean="0"/>
              <a:t>Good </a:t>
            </a:r>
            <a:r>
              <a:rPr lang="en-US" noProof="1" smtClean="0"/>
              <a:t>afternoon</a:t>
            </a:r>
            <a:r>
              <a:rPr lang="en-US" noProof="1" smtClean="0"/>
              <a:t>. My name </a:t>
            </a:r>
            <a:r>
              <a:rPr lang="en-US" noProof="1" smtClean="0"/>
              <a:t>is</a:t>
            </a:r>
            <a:r>
              <a:rPr lang="en-US" noProof="1" smtClean="0"/>
              <a:t>…, I am a medical student specializing </a:t>
            </a:r>
            <a:r>
              <a:rPr lang="en-US" noProof="1" smtClean="0"/>
              <a:t>in</a:t>
            </a:r>
            <a:r>
              <a:rPr lang="en-US" noProof="1" smtClean="0"/>
              <a:t>…, and my research interests </a:t>
            </a:r>
            <a:r>
              <a:rPr lang="en-US" noProof="1" smtClean="0"/>
              <a:t>include…”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6EC072-3C26-45C5-8363-F3CCDCC9C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6215ED0-D2E7-4FA0-868C-01423FF53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Bahnschrift Light" panose="020B0502040204020203" pitchFamily="34" charset="0"/>
              </a:rPr>
              <a:t>Basic </a:t>
            </a:r>
            <a:r>
              <a:rPr lang="en-US" sz="2000" b="1" dirty="0" smtClean="0">
                <a:latin typeface="Bahnschrift Light" panose="020B0502040204020203" pitchFamily="34" charset="0"/>
              </a:rPr>
              <a:t>Literature</a:t>
            </a:r>
          </a:p>
          <a:p>
            <a:pPr marL="0" indent="0">
              <a:buNone/>
            </a:pPr>
            <a:endParaRPr lang="en-US" sz="2000" b="1" dirty="0" smtClean="0">
              <a:latin typeface="Bahnschrift Light" panose="020B0502040204020203" pitchFamily="34" charset="0"/>
            </a:endParaRPr>
          </a:p>
          <a:p>
            <a:pPr lvl="0"/>
            <a:r>
              <a:rPr lang="en-US" sz="2000" dirty="0" smtClean="0"/>
              <a:t>Swales, J. M., &amp; </a:t>
            </a:r>
            <a:r>
              <a:rPr lang="en-US" sz="2000" dirty="0" err="1" smtClean="0"/>
              <a:t>Feak</a:t>
            </a:r>
            <a:r>
              <a:rPr lang="en-US" sz="2000" dirty="0" smtClean="0"/>
              <a:t>, C. B. (2021). </a:t>
            </a:r>
            <a:r>
              <a:rPr lang="en-US" sz="2000" i="1" dirty="0" smtClean="0"/>
              <a:t>Academic Writing for Graduate Students</a:t>
            </a:r>
            <a:r>
              <a:rPr lang="en-US" sz="2000" dirty="0" smtClean="0"/>
              <a:t> (4th ed.). University of Michigan Press. </a:t>
            </a:r>
          </a:p>
          <a:p>
            <a:pPr lvl="0"/>
            <a:r>
              <a:rPr lang="en-US" sz="2000" dirty="0" smtClean="0"/>
              <a:t>Bailey, S. (2021). </a:t>
            </a:r>
            <a:r>
              <a:rPr lang="en-US" sz="2000" i="1" dirty="0" smtClean="0"/>
              <a:t>Academic Writing: A Handbook for International Students</a:t>
            </a:r>
            <a:r>
              <a:rPr lang="en-US" sz="2000" dirty="0" smtClean="0"/>
              <a:t> (5th ed.). </a:t>
            </a:r>
            <a:r>
              <a:rPr lang="en-US" sz="2000" dirty="0" err="1" smtClean="0"/>
              <a:t>Routledge</a:t>
            </a:r>
            <a:r>
              <a:rPr lang="en-US" sz="2000" dirty="0" smtClean="0"/>
              <a:t>. </a:t>
            </a:r>
          </a:p>
          <a:p>
            <a:pPr lvl="0"/>
            <a:r>
              <a:rPr lang="en-US" sz="2000" dirty="0" smtClean="0"/>
              <a:t>Hyland, K. (2022). </a:t>
            </a:r>
            <a:r>
              <a:rPr lang="en-US" sz="2000" i="1" dirty="0" smtClean="0"/>
              <a:t>English for Academic Purposes: An Advanced Resource Book</a:t>
            </a:r>
            <a:r>
              <a:rPr lang="en-US" sz="2000" dirty="0" smtClean="0"/>
              <a:t> (3rd ed.). </a:t>
            </a:r>
            <a:r>
              <a:rPr lang="en-US" sz="2000" dirty="0" err="1" smtClean="0"/>
              <a:t>Routledge</a:t>
            </a:r>
            <a:r>
              <a:rPr lang="en-US" sz="2000" dirty="0" smtClean="0"/>
              <a:t>. </a:t>
            </a:r>
          </a:p>
          <a:p>
            <a:pPr lvl="0"/>
            <a:r>
              <a:rPr lang="en-US" sz="2000" dirty="0" smtClean="0"/>
              <a:t>Cottrell, S. (2021). </a:t>
            </a:r>
            <a:r>
              <a:rPr lang="en-US" sz="2000" i="1" dirty="0" smtClean="0"/>
              <a:t>The Study Skills Handbook</a:t>
            </a:r>
            <a:r>
              <a:rPr lang="en-US" sz="2000" dirty="0" smtClean="0"/>
              <a:t> (6th ed.). Bloomsbury. </a:t>
            </a:r>
          </a:p>
          <a:p>
            <a:pPr marL="0" indent="0">
              <a:buNone/>
            </a:pPr>
            <a:endParaRPr lang="en-US" sz="2000" b="1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921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079BD8-B4A6-4A5E-BCE5-49DB78A8A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754638-8073-43A1-B1C6-DA68009E0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Curry, M. J., &amp; Lillis, T. (2022). </a:t>
            </a:r>
            <a:r>
              <a:rPr lang="en-US" i="1" dirty="0" smtClean="0"/>
              <a:t>Global Academic Writing and Multilingual Scholars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Tardy, C. M. (2023). </a:t>
            </a:r>
            <a:r>
              <a:rPr lang="en-US" i="1" dirty="0" smtClean="0"/>
              <a:t>Beyond Convention: Genre Innovation in Academic Communication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Journal of English for Academic Purposes (2021–2025), Elsevier. </a:t>
            </a:r>
          </a:p>
          <a:p>
            <a:pPr lvl="0"/>
            <a:r>
              <a:rPr lang="en-US" dirty="0" smtClean="0"/>
              <a:t>McKinley, J., &amp; Rose, H. (2023). </a:t>
            </a:r>
            <a:r>
              <a:rPr lang="en-US" i="1" dirty="0" smtClean="0"/>
              <a:t>Second Language Academic Writing</a:t>
            </a:r>
            <a:r>
              <a:rPr lang="en-US" dirty="0" smtClean="0"/>
              <a:t>. </a:t>
            </a:r>
          </a:p>
          <a:p>
            <a:pPr lvl="0"/>
            <a:r>
              <a:rPr lang="en-US" dirty="0" smtClean="0"/>
              <a:t>UNESCO (2022). </a:t>
            </a:r>
            <a:r>
              <a:rPr lang="en-US" i="1" dirty="0" smtClean="0"/>
              <a:t>Higher Education Communication and Internationalization Report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78501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</TotalTime>
  <Words>947</Words>
  <Application>Microsoft Office PowerPoint</Application>
  <PresentationFormat>Экран (4:3)</PresentationFormat>
  <Paragraphs>188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 Вінницький національний медичний університет ім.М.І.пирогова  кафедра філології ДИСЦИПЛІНА “ АНЛІЙСЬКА МОВА” СПЕЦІАЛЬНІСТЬ і2 “мЕДИЦИНА”</vt:lpstr>
      <vt:lpstr>Learning Objectives</vt:lpstr>
      <vt:lpstr>What is academic communication?</vt:lpstr>
      <vt:lpstr>              the self-Presentation   in Academia</vt:lpstr>
      <vt:lpstr>  Structure  of Academic Presentation  </vt:lpstr>
      <vt:lpstr>Empathy versus Sympathy               Language  for  Academic  Self-Presentation </vt:lpstr>
      <vt:lpstr>Non-verbal Communication </vt:lpstr>
      <vt:lpstr>Common Mistakes  in Academic Presentations </vt:lpstr>
      <vt:lpstr>Strategies for  Effective Self-Presentation </vt:lpstr>
      <vt:lpstr>Summary</vt:lpstr>
      <vt:lpstr>Part 1. Practical Task</vt:lpstr>
      <vt:lpstr>Part 1.1. Practical Task </vt:lpstr>
      <vt:lpstr>Part 2.  Language  Transformation  Task </vt:lpstr>
      <vt:lpstr>Part 3. Role-play Activity </vt:lpstr>
      <vt:lpstr>Part 4. Mini Presentation Task </vt:lpstr>
      <vt:lpstr>Recommended Literature</vt:lpstr>
      <vt:lpstr>Additional Literature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Andy</cp:lastModifiedBy>
  <cp:revision>48</cp:revision>
  <dcterms:created xsi:type="dcterms:W3CDTF">2026-06-25T21:12:49Z</dcterms:created>
  <dcterms:modified xsi:type="dcterms:W3CDTF">2026-06-29T23:11:19Z</dcterms:modified>
</cp:coreProperties>
</file>