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71" r:id="rId12"/>
    <p:sldId id="272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404664"/>
            <a:ext cx="5033392" cy="2463504"/>
          </a:xfrm>
        </p:spPr>
        <p:txBody>
          <a:bodyPr/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sz="2000" dirty="0" smtClean="0">
                <a:latin typeface="Arial Narrow" pitchFamily="34" charset="0"/>
              </a:rPr>
              <a:t>Вінницький національний медичний університет </a:t>
            </a:r>
            <a:r>
              <a:rPr lang="uk-UA" sz="2000" dirty="0" err="1" smtClean="0">
                <a:latin typeface="Arial Narrow" pitchFamily="34" charset="0"/>
              </a:rPr>
              <a:t>ім.М.І.пирогова</a:t>
            </a: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кафедра філології</a:t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ДИСЦИПЛІНА “ АНЛІЙСЬКА МОВА В НАУКОВІЙ  КОМУНІКАЦІЇ”</a:t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СПЕЦІАЛЬНІСТЬ і2 </a:t>
            </a:r>
            <a:r>
              <a:rPr lang="uk-UA" sz="2000" dirty="0" err="1" smtClean="0">
                <a:latin typeface="Arial Narrow" pitchFamily="34" charset="0"/>
              </a:rPr>
              <a:t>“мЕДИЦИНА”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394022" cy="2625440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Тема лекції </a:t>
            </a:r>
            <a:r>
              <a:rPr lang="uk-UA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№7 </a:t>
            </a:r>
            <a:endParaRPr lang="uk-UA" sz="2400" dirty="0" smtClean="0">
              <a:solidFill>
                <a:schemeClr val="tx2">
                  <a:lumMod val="20000"/>
                  <a:lumOff val="8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uk-UA" sz="67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Academic Integrity and Intercultural Communication in Science</a:t>
            </a:r>
            <a:endParaRPr lang="uk-UA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uk-UA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Learning Objectives</a:t>
            </a:r>
            <a:r>
              <a:rPr lang="uk-UA" dirty="0" smtClean="0"/>
              <a:t>: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By the end of this lecture students will be able to:</a:t>
            </a: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explain the principles of academic integrity;</a:t>
            </a: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recognize different forms of academic misconduct;</a:t>
            </a: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understand ethical standards in scientific research;</a:t>
            </a: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communicate respectfully in international academic environments;</a:t>
            </a: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avoid plagiarism through proper citation and paraphrasing;</a:t>
            </a: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collaborate effectively with researchers from different cultures;</a:t>
            </a:r>
          </a:p>
          <a:p>
            <a:pPr algn="just"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use AI responsibly in academic work.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Why Academic Integrity Matters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Science is built on </a:t>
            </a:r>
            <a: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trust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>
              <a:buNone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Every scientific publication contributes to the global body of knowledge.</a:t>
            </a:r>
          </a:p>
          <a:p>
            <a:pPr>
              <a:buNone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Researchers are expected to:</a:t>
            </a:r>
          </a:p>
          <a:p>
            <a:pPr>
              <a:buNone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report data honestly; </a:t>
            </a:r>
          </a:p>
          <a:p>
            <a:pPr>
              <a:buNone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acknowledge the work of others; </a:t>
            </a:r>
          </a:p>
          <a:p>
            <a:pPr>
              <a:buNone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avoid plagiarism; </a:t>
            </a:r>
          </a:p>
          <a:p>
            <a:pPr>
              <a:buNone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respect research participants; </a:t>
            </a:r>
          </a:p>
          <a:p>
            <a:pPr>
              <a:buNone/>
            </a:pP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communicate ethically. </a:t>
            </a:r>
          </a:p>
          <a:p>
            <a:pPr>
              <a:buNone/>
            </a:pPr>
            <a: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Without integrity, scientific knowledge loses its credibility</a:t>
            </a:r>
            <a:r>
              <a:rPr lang="en-US" sz="2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uk-UA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b="1" dirty="0" smtClean="0"/>
              <a:t>💡 </a:t>
            </a:r>
            <a:r>
              <a:rPr lang="en-US" sz="2200" b="1" dirty="0" smtClean="0"/>
              <a:t>Integrity Tip</a:t>
            </a:r>
          </a:p>
          <a:p>
            <a:pPr>
              <a:buNone/>
            </a:pPr>
            <a:r>
              <a:rPr lang="en-US" sz="2200" b="1" dirty="0" smtClean="0"/>
              <a:t>Your reputation as a researcher is built long before your first publication.</a:t>
            </a:r>
            <a:endParaRPr lang="en-US" sz="2200" dirty="0" smtClean="0"/>
          </a:p>
          <a:p>
            <a:pPr>
              <a:buNone/>
            </a:pPr>
            <a:r>
              <a:rPr lang="en-US" sz="2200" dirty="0" smtClean="0"/>
              <a:t>Being honest, transparent and respectful earns more trust than trying to appear perfect.</a:t>
            </a:r>
          </a:p>
          <a:p>
            <a:pPr>
              <a:buNone/>
            </a:pP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Forms of Academic Misconduct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556792"/>
            <a:ext cx="7239000" cy="4846320"/>
          </a:xfrm>
        </p:spPr>
        <p:txBody>
          <a:bodyPr numCol="2"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Academic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misconduct includes: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❌ Plagiarism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❌ Self-plagiarism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❌ Fabrication of data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❌ Falsification of results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❌ Improper authorship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❌ Duplicate publication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❌ Image manipulation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❌ Inappropriate use of Artificial Intelligence</a:t>
            </a:r>
          </a:p>
          <a:p>
            <a:pPr>
              <a:buNone/>
            </a:pPr>
            <a:endParaRPr lang="uk-UA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uk-UA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Think 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Before You Submit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Ask yourself: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Is this my own work? 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Have I cited every source? 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Can I prove my results? 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Would I feel comfortable explaining my research publicly?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Academic Integrity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 </a:t>
            </a:r>
            <a:r>
              <a:rPr lang="en-US" dirty="0" smtClean="0"/>
              <a:t>the Age of AI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>
              <a:buNone/>
            </a:pPr>
            <a:r>
              <a:rPr lang="en-US" sz="2200" dirty="0" smtClean="0"/>
              <a:t>Artificial Intelligence has become an important research assistant—but </a:t>
            </a:r>
            <a:r>
              <a:rPr lang="en-US" sz="2200" b="1" dirty="0" smtClean="0"/>
              <a:t>not a replacement for the researcher.</a:t>
            </a:r>
            <a:endParaRPr lang="en-US" sz="2200" dirty="0" smtClean="0"/>
          </a:p>
          <a:p>
            <a:pPr>
              <a:buNone/>
            </a:pPr>
            <a:r>
              <a:rPr lang="en-US" sz="2200" dirty="0" smtClean="0"/>
              <a:t>AI can help:</a:t>
            </a:r>
          </a:p>
          <a:p>
            <a:pPr>
              <a:buNone/>
            </a:pPr>
            <a:r>
              <a:rPr lang="en-US" sz="2200" dirty="0" smtClean="0"/>
              <a:t>✔ organize ideas</a:t>
            </a:r>
          </a:p>
          <a:p>
            <a:pPr>
              <a:buNone/>
            </a:pPr>
            <a:r>
              <a:rPr lang="en-US" sz="2200" dirty="0" smtClean="0"/>
              <a:t>✔ improve grammar</a:t>
            </a:r>
          </a:p>
          <a:p>
            <a:pPr>
              <a:buNone/>
            </a:pPr>
            <a:r>
              <a:rPr lang="en-US" sz="2200" dirty="0" smtClean="0"/>
              <a:t>✔ summarize information</a:t>
            </a:r>
          </a:p>
          <a:p>
            <a:pPr>
              <a:buNone/>
            </a:pPr>
            <a:r>
              <a:rPr lang="en-US" sz="2200" dirty="0" smtClean="0"/>
              <a:t>✔ generate outlines</a:t>
            </a:r>
          </a:p>
          <a:p>
            <a:pPr>
              <a:buNone/>
            </a:pPr>
            <a:r>
              <a:rPr lang="en-US" sz="2200" dirty="0" smtClean="0"/>
              <a:t>AI should </a:t>
            </a:r>
            <a:r>
              <a:rPr lang="en-US" sz="2200" b="1" dirty="0" smtClean="0"/>
              <a:t>not</a:t>
            </a:r>
            <a:r>
              <a:rPr lang="en-US" sz="2200" dirty="0" smtClean="0"/>
              <a:t>:</a:t>
            </a:r>
          </a:p>
          <a:p>
            <a:pPr>
              <a:buNone/>
            </a:pPr>
            <a:r>
              <a:rPr lang="en-US" sz="2200" dirty="0" smtClean="0"/>
              <a:t>❌ invent references</a:t>
            </a:r>
          </a:p>
          <a:p>
            <a:pPr>
              <a:buNone/>
            </a:pPr>
            <a:r>
              <a:rPr lang="en-US" sz="2200" dirty="0" smtClean="0"/>
              <a:t>❌ create fake data</a:t>
            </a:r>
          </a:p>
          <a:p>
            <a:pPr>
              <a:buNone/>
            </a:pPr>
            <a:r>
              <a:rPr lang="en-US" sz="2200" dirty="0" smtClean="0"/>
              <a:t>❌ write entire research papers without disclosure</a:t>
            </a:r>
          </a:p>
          <a:p>
            <a:pPr>
              <a:buNone/>
            </a:pPr>
            <a:r>
              <a:rPr lang="en-US" sz="2200" dirty="0" smtClean="0"/>
              <a:t>❌ replace critical thinking</a:t>
            </a:r>
          </a:p>
          <a:p>
            <a:pPr>
              <a:buNone/>
            </a:pPr>
            <a:r>
              <a:rPr lang="en-US" sz="2200" b="1" dirty="0" smtClean="0"/>
              <a:t>AI should support your intelligence—not replace it.</a:t>
            </a:r>
            <a:endParaRPr lang="en-US" sz="2200" dirty="0" smtClean="0"/>
          </a:p>
          <a:p>
            <a:pPr>
              <a:buNone/>
            </a:pPr>
            <a:endParaRPr lang="en-US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39952" y="4293096"/>
            <a:ext cx="2952328" cy="20882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b="1" dirty="0" smtClean="0"/>
              <a:t>💡 AI Tip</a:t>
            </a:r>
          </a:p>
          <a:p>
            <a:pPr>
              <a:buNone/>
            </a:pPr>
            <a:r>
              <a:rPr lang="en-US" dirty="0" smtClean="0"/>
              <a:t>Whenever you use AI, ask:</a:t>
            </a:r>
          </a:p>
          <a:p>
            <a:pPr>
              <a:buNone/>
            </a:pPr>
            <a:r>
              <a:rPr lang="en-US" b="1" dirty="0" smtClean="0"/>
              <a:t>Did AI help me think—or did it think instead of me?</a:t>
            </a:r>
            <a:endParaRPr 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Intercultural Communication in Science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628800"/>
            <a:ext cx="7239000" cy="4846320"/>
          </a:xfrm>
        </p:spPr>
        <p:txBody>
          <a:bodyPr numCol="2">
            <a:normAutofit fontScale="92500"/>
          </a:bodyPr>
          <a:lstStyle/>
          <a:p>
            <a:pPr>
              <a:buNone/>
            </a:pPr>
            <a:r>
              <a:rPr lang="en-US" sz="1900" dirty="0" smtClean="0"/>
              <a:t>Modern research is international.</a:t>
            </a:r>
          </a:p>
          <a:p>
            <a:pPr>
              <a:buNone/>
            </a:pPr>
            <a:r>
              <a:rPr lang="en-US" sz="1900" dirty="0" smtClean="0"/>
              <a:t>Scientists collaborate across countries, cultures and disciplines.</a:t>
            </a:r>
          </a:p>
          <a:p>
            <a:pPr>
              <a:buNone/>
            </a:pPr>
            <a:r>
              <a:rPr lang="en-US" sz="1900" dirty="0" smtClean="0"/>
              <a:t>Effective communication requires:</a:t>
            </a:r>
          </a:p>
          <a:p>
            <a:pPr>
              <a:buNone/>
            </a:pPr>
            <a:r>
              <a:rPr lang="en-US" sz="1900" dirty="0" smtClean="0"/>
              <a:t>respect for cultural diversity; </a:t>
            </a:r>
          </a:p>
          <a:p>
            <a:pPr>
              <a:buNone/>
            </a:pPr>
            <a:r>
              <a:rPr lang="en-US" sz="1900" dirty="0" smtClean="0"/>
              <a:t>clear and polite language; </a:t>
            </a:r>
          </a:p>
          <a:p>
            <a:pPr>
              <a:buNone/>
            </a:pPr>
            <a:r>
              <a:rPr lang="en-US" sz="1900" dirty="0" smtClean="0"/>
              <a:t>openness to different perspectives; </a:t>
            </a:r>
          </a:p>
          <a:p>
            <a:pPr>
              <a:buNone/>
            </a:pPr>
            <a:r>
              <a:rPr lang="en-US" sz="1900" dirty="0" smtClean="0"/>
              <a:t>active listening; </a:t>
            </a:r>
          </a:p>
          <a:p>
            <a:pPr>
              <a:buNone/>
            </a:pPr>
            <a:r>
              <a:rPr lang="en-US" sz="1900" dirty="0" smtClean="0"/>
              <a:t>constructive feedback. </a:t>
            </a:r>
          </a:p>
          <a:p>
            <a:pPr>
              <a:buNone/>
            </a:pPr>
            <a:r>
              <a:rPr lang="en-US" sz="1900" dirty="0" smtClean="0"/>
              <a:t>Successful researchers communicate </a:t>
            </a:r>
            <a:r>
              <a:rPr lang="en-US" sz="1900" b="1" dirty="0" smtClean="0"/>
              <a:t>professionally</a:t>
            </a:r>
            <a:r>
              <a:rPr lang="en-US" sz="1900" dirty="0" smtClean="0"/>
              <a:t>, even when opinions differ.</a:t>
            </a:r>
          </a:p>
          <a:p>
            <a:pPr>
              <a:buNone/>
            </a:pPr>
            <a:r>
              <a:rPr lang="en-US" b="1" dirty="0" smtClean="0"/>
              <a:t>🌍 Communication Tip</a:t>
            </a:r>
          </a:p>
          <a:p>
            <a:pPr>
              <a:buNone/>
            </a:pPr>
            <a:r>
              <a:rPr lang="en-US" b="1" dirty="0" smtClean="0"/>
              <a:t>Critique ideas—not people.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Instead of saying:</a:t>
            </a:r>
          </a:p>
          <a:p>
            <a:pPr>
              <a:buNone/>
            </a:pPr>
            <a:r>
              <a:rPr lang="en-US" dirty="0" smtClean="0"/>
              <a:t>❌ </a:t>
            </a:r>
            <a:r>
              <a:rPr lang="en-US" i="1" dirty="0" smtClean="0"/>
              <a:t>You are wrong.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Say:</a:t>
            </a:r>
          </a:p>
          <a:p>
            <a:pPr>
              <a:buNone/>
            </a:pPr>
            <a:r>
              <a:rPr lang="en-US" dirty="0" smtClean="0"/>
              <a:t>✔ </a:t>
            </a:r>
            <a:r>
              <a:rPr lang="en-US" i="1" dirty="0" smtClean="0"/>
              <a:t>The available evidence suggests another interpretation.</a:t>
            </a:r>
            <a:endParaRPr lang="en-US" dirty="0" smtClean="0"/>
          </a:p>
          <a:p>
            <a:pPr>
              <a:buNone/>
            </a:pP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Ethical Communication During Conferences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28800"/>
            <a:ext cx="7239000" cy="4846320"/>
          </a:xfrm>
        </p:spPr>
        <p:txBody>
          <a:bodyPr numCol="2">
            <a:normAutofit fontScale="92500" lnSpcReduction="10000"/>
          </a:bodyPr>
          <a:lstStyle/>
          <a:p>
            <a:pPr>
              <a:buNone/>
            </a:pPr>
            <a:endParaRPr lang="uk-UA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uk-UA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uk-UA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uk-UA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uk-UA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Professional researchers: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acknowledge limitations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admit uncertainty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respect different opinions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ask thoughtful questions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✔ give constructive feedback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Useful phrases: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"I appreciate your perspective."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"Our findings may have some limitations."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"Further research is needed."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"Thank you for raising this important issue."</a:t>
            </a:r>
          </a:p>
          <a:p>
            <a:pPr>
              <a:buNone/>
            </a:pP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Овальная выноска 4"/>
          <p:cNvSpPr/>
          <p:nvPr/>
        </p:nvSpPr>
        <p:spPr>
          <a:xfrm>
            <a:off x="683568" y="1772816"/>
            <a:ext cx="3024336" cy="151216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>
                <a:solidFill>
                  <a:schemeClr val="tx1"/>
                </a:solidFill>
              </a:rPr>
              <a:t>🎤 Conference Tip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Your goal is </a:t>
            </a:r>
            <a:r>
              <a:rPr lang="en-US" sz="1400" b="1" dirty="0" smtClean="0">
                <a:solidFill>
                  <a:schemeClr val="tx1"/>
                </a:solidFill>
              </a:rPr>
              <a:t>not to win an argument.</a:t>
            </a:r>
            <a:endParaRPr lang="en-US" sz="1400" dirty="0" smtClean="0">
              <a:solidFill>
                <a:schemeClr val="tx1"/>
              </a:solidFill>
            </a:endParaRPr>
          </a:p>
          <a:p>
            <a:r>
              <a:rPr lang="en-US" sz="1400" dirty="0" smtClean="0">
                <a:solidFill>
                  <a:schemeClr val="tx1"/>
                </a:solidFill>
              </a:rPr>
              <a:t>Your goal is </a:t>
            </a:r>
            <a:r>
              <a:rPr lang="en-US" sz="1400" b="1" dirty="0" smtClean="0">
                <a:solidFill>
                  <a:schemeClr val="tx1"/>
                </a:solidFill>
              </a:rPr>
              <a:t>to advance scientific knowledge.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International Collaboration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Successful international researchers:</a:t>
            </a:r>
          </a:p>
          <a:p>
            <a:pPr>
              <a:buNone/>
            </a:pPr>
            <a:r>
              <a:rPr lang="ru-RU" dirty="0" smtClean="0"/>
              <a:t>🤝 </a:t>
            </a:r>
            <a:r>
              <a:rPr lang="en-US" dirty="0" smtClean="0"/>
              <a:t>communicate clearly</a:t>
            </a:r>
          </a:p>
          <a:p>
            <a:pPr>
              <a:buNone/>
            </a:pPr>
            <a:r>
              <a:rPr lang="ru-RU" dirty="0" smtClean="0"/>
              <a:t>🤝 </a:t>
            </a:r>
            <a:r>
              <a:rPr lang="en-US" dirty="0" smtClean="0"/>
              <a:t>respect deadlines</a:t>
            </a:r>
          </a:p>
          <a:p>
            <a:pPr>
              <a:buNone/>
            </a:pPr>
            <a:r>
              <a:rPr lang="ru-RU" dirty="0" smtClean="0"/>
              <a:t>🤝 </a:t>
            </a:r>
            <a:r>
              <a:rPr lang="en-US" dirty="0" smtClean="0"/>
              <a:t>share responsibilities</a:t>
            </a:r>
          </a:p>
          <a:p>
            <a:pPr>
              <a:buNone/>
            </a:pPr>
            <a:r>
              <a:rPr lang="ru-RU" dirty="0" smtClean="0"/>
              <a:t>🤝 </a:t>
            </a:r>
            <a:r>
              <a:rPr lang="en-US" dirty="0" smtClean="0"/>
              <a:t>acknowledge contributions</a:t>
            </a:r>
          </a:p>
          <a:p>
            <a:pPr>
              <a:buNone/>
            </a:pPr>
            <a:r>
              <a:rPr lang="ru-RU" dirty="0" smtClean="0"/>
              <a:t>🤝 </a:t>
            </a:r>
            <a:r>
              <a:rPr lang="en-US" dirty="0" smtClean="0"/>
              <a:t>resolve disagreements professionally</a:t>
            </a:r>
          </a:p>
          <a:p>
            <a:pPr>
              <a:buNone/>
            </a:pPr>
            <a:r>
              <a:rPr lang="en-US" dirty="0" smtClean="0"/>
              <a:t>Important soft skills: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teamwork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leadership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empathy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flexibility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responsibility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Ethical </a:t>
            </a:r>
            <a:r>
              <a:rPr lang="en-US" dirty="0" smtClean="0"/>
              <a:t>Dilemmas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What </a:t>
            </a: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would you do?</a:t>
            </a: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Case 1</a:t>
            </a: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 classmate asks to copy your abstract.</a:t>
            </a: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Case 2</a:t>
            </a: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Your supervisor asks you to include someone as an author who did not contribute.</a:t>
            </a: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Case 3</a:t>
            </a: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AI generated a paragraph that sounds perfect.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Should you submit it without revision?</a:t>
            </a:r>
          </a:p>
          <a:p>
            <a:pPr>
              <a:buNone/>
            </a:pPr>
            <a:r>
              <a:rPr lang="en-US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Case 4</a:t>
            </a: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You discover an error in your published data.</a:t>
            </a:r>
          </a:p>
          <a:p>
            <a:pPr>
              <a:buNone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Would you report it?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Key Takeaways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Academic integrity means:</a:t>
            </a:r>
          </a:p>
          <a:p>
            <a:pPr>
              <a:buNone/>
            </a:pPr>
            <a:r>
              <a:rPr lang="en-US" dirty="0" smtClean="0"/>
              <a:t>✔ honesty</a:t>
            </a:r>
          </a:p>
          <a:p>
            <a:pPr>
              <a:buNone/>
            </a:pPr>
            <a:r>
              <a:rPr lang="en-US" dirty="0" smtClean="0"/>
              <a:t>✔ transparency</a:t>
            </a:r>
          </a:p>
          <a:p>
            <a:pPr>
              <a:buNone/>
            </a:pPr>
            <a:r>
              <a:rPr lang="en-US" dirty="0" smtClean="0"/>
              <a:t>✔ responsibility</a:t>
            </a:r>
          </a:p>
          <a:p>
            <a:pPr>
              <a:buNone/>
            </a:pPr>
            <a:r>
              <a:rPr lang="en-US" dirty="0" smtClean="0"/>
              <a:t>✔ respect</a:t>
            </a:r>
          </a:p>
          <a:p>
            <a:pPr>
              <a:buNone/>
            </a:pPr>
            <a:r>
              <a:rPr lang="en-US" dirty="0" smtClean="0"/>
              <a:t>✔ ethical communication</a:t>
            </a:r>
          </a:p>
          <a:p>
            <a:pPr>
              <a:buNone/>
            </a:pPr>
            <a:r>
              <a:rPr lang="en-US" dirty="0" smtClean="0"/>
              <a:t>✔ lifelong professional credibility</a:t>
            </a:r>
          </a:p>
          <a:p>
            <a:pPr algn="ctr">
              <a:buNone/>
            </a:pPr>
            <a:r>
              <a:rPr lang="en-US" b="1" dirty="0" smtClean="0"/>
              <a:t>Remember</a:t>
            </a:r>
          </a:p>
          <a:p>
            <a:pPr algn="ctr">
              <a:buNone/>
            </a:pPr>
            <a:r>
              <a:rPr lang="en-US" b="1" dirty="0" smtClean="0"/>
              <a:t>Excellent scientists are remembered not only for what they discover—but for how they conduct their research.</a:t>
            </a:r>
            <a:endParaRPr lang="en-US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Recommended </a:t>
            </a:r>
            <a:r>
              <a:rPr lang="en-US" dirty="0" smtClean="0"/>
              <a:t>TED Talk</a:t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24744"/>
            <a:ext cx="7372672" cy="5330992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en-US" b="1" dirty="0" smtClean="0"/>
              <a:t>The </a:t>
            </a:r>
            <a:r>
              <a:rPr lang="en-US" b="1" dirty="0" smtClean="0"/>
              <a:t>Currency of the New Economy is Trust</a:t>
            </a:r>
          </a:p>
          <a:p>
            <a:pPr algn="just">
              <a:buNone/>
            </a:pPr>
            <a:r>
              <a:rPr lang="en-US" b="1" dirty="0" smtClean="0"/>
              <a:t>Rachel </a:t>
            </a:r>
            <a:r>
              <a:rPr lang="en-US" b="1" dirty="0" err="1" smtClean="0"/>
              <a:t>Botsman</a:t>
            </a:r>
            <a:endParaRPr lang="en-US" dirty="0" smtClean="0"/>
          </a:p>
          <a:p>
            <a:pPr algn="just">
              <a:buNone/>
            </a:pPr>
            <a:r>
              <a:rPr lang="en-US" b="1" dirty="0" smtClean="0"/>
              <a:t>Duration:</a:t>
            </a:r>
            <a:r>
              <a:rPr lang="en-US" dirty="0" smtClean="0"/>
              <a:t> 18 min</a:t>
            </a:r>
          </a:p>
          <a:p>
            <a:pPr algn="just">
              <a:buNone/>
            </a:pPr>
            <a:r>
              <a:rPr lang="en-US" b="1" dirty="0" smtClean="0"/>
              <a:t>Why watch it?</a:t>
            </a:r>
          </a:p>
          <a:p>
            <a:pPr algn="just">
              <a:buNone/>
            </a:pPr>
            <a:r>
              <a:rPr lang="en-US" dirty="0" smtClean="0"/>
              <a:t>✔ Explore why </a:t>
            </a:r>
            <a:r>
              <a:rPr lang="en-US" b="1" dirty="0" smtClean="0"/>
              <a:t>trust</a:t>
            </a:r>
            <a:r>
              <a:rPr lang="en-US" dirty="0" smtClean="0"/>
              <a:t> is the foundation of modern society.</a:t>
            </a:r>
          </a:p>
          <a:p>
            <a:pPr algn="just">
              <a:buNone/>
            </a:pPr>
            <a:r>
              <a:rPr lang="en-US" dirty="0" smtClean="0"/>
              <a:t>✔ Understand how reputation influences academic and professional success.</a:t>
            </a:r>
          </a:p>
          <a:p>
            <a:pPr algn="just">
              <a:buNone/>
            </a:pPr>
            <a:r>
              <a:rPr lang="en-US" dirty="0" smtClean="0"/>
              <a:t>✔ Discover why honesty and transparency are essential in scientific research.</a:t>
            </a:r>
          </a:p>
          <a:p>
            <a:pPr algn="just">
              <a:buNone/>
            </a:pPr>
            <a:r>
              <a:rPr lang="en-US" dirty="0" smtClean="0"/>
              <a:t>✔ Reflect on how trust shapes international collaboration and teamwork.</a:t>
            </a:r>
          </a:p>
          <a:p>
            <a:pPr algn="just">
              <a:buNone/>
            </a:pPr>
            <a:r>
              <a:rPr lang="en-US" dirty="0" smtClean="0"/>
              <a:t>✔ Connect the concept of trust with </a:t>
            </a:r>
            <a:r>
              <a:rPr lang="en-US" b="1" dirty="0" smtClean="0"/>
              <a:t>academic integrity</a:t>
            </a:r>
            <a:r>
              <a:rPr lang="en-US" dirty="0" smtClean="0"/>
              <a:t> and </a:t>
            </a:r>
            <a:r>
              <a:rPr lang="en-US" b="1" dirty="0" smtClean="0"/>
              <a:t>ethical research practices</a:t>
            </a:r>
            <a:r>
              <a:rPr lang="en-US" dirty="0" smtClean="0"/>
              <a:t>.</a:t>
            </a:r>
          </a:p>
          <a:p>
            <a:pPr algn="just">
              <a:buNone/>
            </a:pPr>
            <a:r>
              <a:rPr lang="en-US" b="1" dirty="0" smtClean="0"/>
              <a:t>💬 Discussion Questions</a:t>
            </a:r>
          </a:p>
          <a:p>
            <a:pPr algn="just">
              <a:buNone/>
            </a:pPr>
            <a:r>
              <a:rPr lang="en-US" dirty="0" smtClean="0"/>
              <a:t>Why is trust essential in science? </a:t>
            </a:r>
          </a:p>
          <a:p>
            <a:pPr algn="just">
              <a:buNone/>
            </a:pPr>
            <a:r>
              <a:rPr lang="en-US" dirty="0" smtClean="0"/>
              <a:t>How can a researcher build a strong professional reputation? </a:t>
            </a:r>
          </a:p>
          <a:p>
            <a:pPr algn="just">
              <a:buNone/>
            </a:pPr>
            <a:r>
              <a:rPr lang="en-US" dirty="0" smtClean="0"/>
              <a:t>Can trust be rebuilt after academic misconduct? </a:t>
            </a:r>
          </a:p>
          <a:p>
            <a:pPr algn="just">
              <a:buNone/>
            </a:pPr>
            <a:r>
              <a:rPr lang="en-US" dirty="0" smtClean="0"/>
              <a:t>How does trust influence international scientific collaboration? </a:t>
            </a:r>
          </a:p>
          <a:p>
            <a:pPr algn="just">
              <a:buNone/>
            </a:pPr>
            <a:r>
              <a:rPr lang="en-US" b="1" dirty="0" smtClean="0"/>
              <a:t>💡 Reflection</a:t>
            </a:r>
          </a:p>
          <a:p>
            <a:pPr algn="just">
              <a:buNone/>
            </a:pPr>
            <a:r>
              <a:rPr lang="en-US" b="1" dirty="0" smtClean="0"/>
              <a:t>Scientific knowledge is built on evidence.</a:t>
            </a:r>
            <a:endParaRPr lang="en-US" dirty="0" smtClean="0"/>
          </a:p>
          <a:p>
            <a:pPr algn="just">
              <a:buNone/>
            </a:pPr>
            <a:r>
              <a:rPr lang="en-US" b="1" dirty="0" smtClean="0"/>
              <a:t>Scientific communities are built on trust.</a:t>
            </a:r>
            <a:endParaRPr lang="en-US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Final </a:t>
            </a:r>
            <a:r>
              <a:rPr lang="en-US" dirty="0" smtClean="0"/>
              <a:t>Reflection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What Makes a Great Scientist?</a:t>
            </a:r>
          </a:p>
          <a:p>
            <a:pPr>
              <a:buNone/>
            </a:pPr>
            <a:r>
              <a:rPr lang="en-US" dirty="0" smtClean="0"/>
              <a:t>Knowledge is important.</a:t>
            </a:r>
          </a:p>
          <a:p>
            <a:pPr>
              <a:buNone/>
            </a:pPr>
            <a:r>
              <a:rPr lang="en-US" dirty="0" smtClean="0"/>
              <a:t>Skills are essential.</a:t>
            </a:r>
          </a:p>
          <a:p>
            <a:pPr>
              <a:buNone/>
            </a:pPr>
            <a:r>
              <a:rPr lang="en-US" dirty="0" smtClean="0"/>
              <a:t>Communication opens opportunities.</a:t>
            </a:r>
          </a:p>
          <a:p>
            <a:pPr>
              <a:buNone/>
            </a:pPr>
            <a:r>
              <a:rPr lang="en-US" b="1" dirty="0" smtClean="0"/>
              <a:t>But integrity earns trust.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Remember</a:t>
            </a:r>
          </a:p>
          <a:p>
            <a:pPr>
              <a:buNone/>
            </a:pPr>
            <a:r>
              <a:rPr lang="en-US" dirty="0" smtClean="0"/>
              <a:t>✔ Think critically.</a:t>
            </a:r>
          </a:p>
          <a:p>
            <a:pPr>
              <a:buNone/>
            </a:pPr>
            <a:r>
              <a:rPr lang="en-US" dirty="0" smtClean="0"/>
              <a:t>✔ Communicate clearly.</a:t>
            </a:r>
          </a:p>
          <a:p>
            <a:pPr>
              <a:buNone/>
            </a:pPr>
            <a:r>
              <a:rPr lang="en-US" dirty="0" smtClean="0"/>
              <a:t>✔ Collaborate respectfully.</a:t>
            </a:r>
          </a:p>
          <a:p>
            <a:pPr>
              <a:buNone/>
            </a:pPr>
            <a:r>
              <a:rPr lang="en-US" dirty="0" smtClean="0"/>
              <a:t>✔ Act ethically.</a:t>
            </a:r>
          </a:p>
          <a:p>
            <a:pPr>
              <a:buNone/>
            </a:pPr>
            <a:r>
              <a:rPr lang="en-US" dirty="0" smtClean="0"/>
              <a:t>✔ Keep learning.</a:t>
            </a:r>
          </a:p>
          <a:p>
            <a:pPr>
              <a:buNone/>
            </a:pPr>
            <a:r>
              <a:rPr lang="en-US" b="1" dirty="0" smtClean="0"/>
              <a:t>"People may forget your presentation, but they will always remember your integrity."</a:t>
            </a:r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Recommended Reading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Wallwork A. English for Academic Correspondence and Socializing. </a:t>
            </a:r>
            <a:endParaRPr lang="uk-UA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Springer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Day R.,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Gastel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B. How to Write and Publish a Scientific Paper. Cambridge University Press. </a:t>
            </a:r>
            <a:endParaRPr lang="uk-UA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Glasman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-Deal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H. Science Research Writing for Non-Native Speakers of English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uk-UA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Swales J., </a:t>
            </a:r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Feak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C. Academic Writing for Graduate Students. </a:t>
            </a:r>
            <a:endParaRPr lang="uk-UA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Committee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on Publication Ethics (COPE) –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міжнародні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рекомендації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з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публікаційної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етики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endParaRPr lang="ru-RU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World 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Association of Medical Editors (WAME) –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рекомендації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щодо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авторства та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етики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медичних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публікацій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uk-UA" sz="2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en-US" sz="2400" dirty="0" smtClean="0">
              <a:latin typeface="Bahnschrift Light" pitchFamily="34" charset="0"/>
            </a:endParaRP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</TotalTime>
  <Words>900</Words>
  <Application>Microsoft Office PowerPoint</Application>
  <PresentationFormat>Экран (4:3)</PresentationFormat>
  <Paragraphs>178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Изящная</vt:lpstr>
      <vt:lpstr>    Вінницький національний медичний університет ім.М.І.пирогова  кафедра філології  ДИСЦИПЛІНА “ АНЛІЙСЬКА МОВА В НАУКОВІЙ  КОМУНІКАЦІЇ” СПЕЦІАЛЬНІСТЬ і2 “мЕДИЦИНА”</vt:lpstr>
      <vt:lpstr>Learning Objectives:</vt:lpstr>
      <vt:lpstr>Why Academic Integrity Matters</vt:lpstr>
      <vt:lpstr>Forms of Academic Misconduct</vt:lpstr>
      <vt:lpstr>Academic Integrity  in the Age of AI</vt:lpstr>
      <vt:lpstr>Intercultural Communication in Science</vt:lpstr>
      <vt:lpstr>Ethical Communication During Conferences</vt:lpstr>
      <vt:lpstr>International Collaboration</vt:lpstr>
      <vt:lpstr>Ethical Dilemmas</vt:lpstr>
      <vt:lpstr>Key Takeaways</vt:lpstr>
      <vt:lpstr>Recommended TED Talk </vt:lpstr>
      <vt:lpstr>Final Reflection</vt:lpstr>
      <vt:lpstr>Recommended Reading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Вінницький національний медичний університет ім.М.І.пирогова  кафедра філології</dc:title>
  <dc:creator>Alla</dc:creator>
  <cp:lastModifiedBy>Alla</cp:lastModifiedBy>
  <cp:revision>49</cp:revision>
  <dcterms:created xsi:type="dcterms:W3CDTF">2026-06-25T21:12:49Z</dcterms:created>
  <dcterms:modified xsi:type="dcterms:W3CDTF">2026-07-04T12:41:48Z</dcterms:modified>
</cp:coreProperties>
</file>