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2" r:id="rId5"/>
    <p:sldId id="259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69" r:id="rId21"/>
    <p:sldId id="270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904656" cy="2913472"/>
          </a:xfrm>
        </p:spPr>
        <p:txBody>
          <a:bodyPr/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sz="2000" noProof="1" smtClean="0">
                <a:latin typeface="Arial Narrow" pitchFamily="34" charset="0"/>
              </a:rPr>
              <a:t>Вінницький національний медичний </a:t>
            </a:r>
            <a:r>
              <a:rPr lang="uk-UA" sz="2000" noProof="1" smtClean="0">
                <a:latin typeface="Arial Narrow" pitchFamily="34" charset="0"/>
              </a:rPr>
              <a:t>університет </a:t>
            </a:r>
            <a:r>
              <a:rPr lang="uk-UA" sz="2000" noProof="1" smtClean="0">
                <a:latin typeface="Arial Narrow" pitchFamily="34" charset="0"/>
              </a:rPr>
              <a:t>ім.М.І.пирогова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кафедра філології</a:t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ДИСЦИПЛІНА </a:t>
            </a:r>
            <a:r>
              <a:rPr lang="uk-UA" sz="2000" noProof="1" smtClean="0">
                <a:latin typeface="Arial Narrow" pitchFamily="34" charset="0"/>
              </a:rPr>
              <a:t>“</a:t>
            </a:r>
            <a:r>
              <a:rPr lang="uk-UA" sz="2000" noProof="1" smtClean="0">
                <a:latin typeface="Arial Narrow" pitchFamily="34" charset="0"/>
              </a:rPr>
              <a:t>АНЛІЙСЬКА </a:t>
            </a:r>
            <a:r>
              <a:rPr lang="uk-UA" sz="2000" noProof="1" smtClean="0">
                <a:latin typeface="Arial Narrow" pitchFamily="34" charset="0"/>
              </a:rPr>
              <a:t>МОВА”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СПЕЦІАЛЬНІСТЬ </a:t>
            </a:r>
            <a:r>
              <a:rPr lang="uk-UA" sz="2000" noProof="1" smtClean="0">
                <a:latin typeface="Arial Narrow" pitchFamily="34" charset="0"/>
              </a:rPr>
              <a:t>і2 </a:t>
            </a:r>
            <a:r>
              <a:rPr lang="uk-UA" sz="2000" noProof="1" smtClean="0">
                <a:latin typeface="Arial Narrow" pitchFamily="34" charset="0"/>
              </a:rPr>
              <a:t>“мЕДИЦИНА”</a:t>
            </a:r>
            <a:endParaRPr lang="uk-UA" sz="2000" noProof="1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ru-RU" sz="12800" dirty="0">
                <a:latin typeface="Bahnschrift Light" panose="020B0502040204020203" pitchFamily="34" charset="0"/>
              </a:rPr>
              <a:t>№ 5</a:t>
            </a:r>
            <a:r>
              <a:rPr lang="uk-UA" sz="12800" dirty="0" smtClean="0">
                <a:latin typeface="Bahnschrift Light" panose="020B0502040204020203" pitchFamily="34" charset="0"/>
              </a:rPr>
              <a:t>:</a:t>
            </a:r>
          </a:p>
          <a:p>
            <a:pPr algn="ctr"/>
            <a:r>
              <a:rPr lang="ru-RU" sz="14400" b="1" dirty="0" smtClean="0"/>
              <a:t>MODAL VERBS </a:t>
            </a:r>
            <a:endParaRPr lang="ru-RU" sz="14400" b="1" dirty="0" smtClean="0"/>
          </a:p>
          <a:p>
            <a:pPr algn="ctr"/>
            <a:r>
              <a:rPr lang="ru-RU" sz="14400" b="1" dirty="0" smtClean="0"/>
              <a:t>AND </a:t>
            </a:r>
          </a:p>
          <a:p>
            <a:pPr algn="ctr"/>
            <a:r>
              <a:rPr lang="ru-RU" sz="14400" b="1" dirty="0" smtClean="0"/>
              <a:t>FUNCTIONAL LANGUAGE</a:t>
            </a:r>
            <a:endParaRPr lang="uk-UA" sz="14400" dirty="0" smtClean="0">
              <a:latin typeface="Bahnschrift Light" panose="020B0502040204020203" pitchFamily="34" charset="0"/>
            </a:endParaRPr>
          </a:p>
          <a:p>
            <a:pPr algn="ctr"/>
            <a:r>
              <a:rPr lang="uk-UA" sz="12800" dirty="0" smtClean="0">
                <a:latin typeface="Bahnschrift Light" panose="020B0502040204020203" pitchFamily="34" charset="0"/>
              </a:rPr>
              <a:t> </a:t>
            </a:r>
            <a:endParaRPr lang="uk-UA" sz="12800" dirty="0">
              <a:latin typeface="Bahnschrift Light" panose="020B0502040204020203" pitchFamily="34" charset="0"/>
            </a:endParaRPr>
          </a:p>
          <a:p>
            <a:pPr algn="just"/>
            <a:endParaRPr lang="uk-UA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66068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7776864" cy="5403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noProof="1" smtClean="0"/>
              <a:t>By</a:t>
            </a:r>
            <a:r>
              <a:rPr lang="uk-UA" noProof="1" smtClean="0"/>
              <a:t> the end of this </a:t>
            </a:r>
            <a:r>
              <a:rPr lang="uk-UA" noProof="1" smtClean="0"/>
              <a:t>lecture</a:t>
            </a:r>
            <a:r>
              <a:rPr lang="uk-UA" noProof="1" smtClean="0"/>
              <a:t>, PhD students will be able </a:t>
            </a:r>
            <a:r>
              <a:rPr lang="uk-UA" noProof="1" smtClean="0"/>
              <a:t>to:</a:t>
            </a:r>
            <a:endParaRPr lang="uk-UA" noProof="1" smtClean="0"/>
          </a:p>
          <a:p>
            <a:pPr lvl="0"/>
            <a:r>
              <a:rPr lang="uk-UA" noProof="1" smtClean="0"/>
              <a:t>explain the communicative functions of English modal verbs in academic and professional </a:t>
            </a:r>
            <a:r>
              <a:rPr lang="uk-UA" noProof="1" smtClean="0"/>
              <a:t>contexts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distinguish between different meanings of modal </a:t>
            </a:r>
            <a:r>
              <a:rPr lang="uk-UA" noProof="1" smtClean="0"/>
              <a:t>verbs</a:t>
            </a:r>
            <a:r>
              <a:rPr lang="uk-UA" noProof="1" smtClean="0"/>
              <a:t>, including </a:t>
            </a:r>
            <a:r>
              <a:rPr lang="uk-UA" noProof="1" smtClean="0"/>
              <a:t>obligation</a:t>
            </a:r>
            <a:r>
              <a:rPr lang="uk-UA" noProof="1" smtClean="0"/>
              <a:t>, </a:t>
            </a:r>
            <a:r>
              <a:rPr lang="uk-UA" noProof="1" smtClean="0"/>
              <a:t>possibility</a:t>
            </a:r>
            <a:r>
              <a:rPr lang="uk-UA" noProof="1" smtClean="0"/>
              <a:t>, </a:t>
            </a:r>
            <a:r>
              <a:rPr lang="uk-UA" noProof="1" smtClean="0"/>
              <a:t>probability</a:t>
            </a:r>
            <a:r>
              <a:rPr lang="uk-UA" noProof="1" smtClean="0"/>
              <a:t>, </a:t>
            </a:r>
            <a:r>
              <a:rPr lang="uk-UA" noProof="1" smtClean="0"/>
              <a:t>advice</a:t>
            </a:r>
            <a:r>
              <a:rPr lang="uk-UA" noProof="1" smtClean="0"/>
              <a:t>, </a:t>
            </a:r>
            <a:r>
              <a:rPr lang="uk-UA" noProof="1" smtClean="0"/>
              <a:t>permission</a:t>
            </a:r>
            <a:r>
              <a:rPr lang="uk-UA" noProof="1" smtClean="0"/>
              <a:t>, and </a:t>
            </a:r>
            <a:r>
              <a:rPr lang="uk-UA" noProof="1" smtClean="0"/>
              <a:t>necessity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use modal verbs accurately in academic speaking and </a:t>
            </a:r>
            <a:r>
              <a:rPr lang="uk-UA" noProof="1" smtClean="0"/>
              <a:t>writing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apply functional language for professional </a:t>
            </a:r>
            <a:r>
              <a:rPr lang="uk-UA" noProof="1" smtClean="0"/>
              <a:t>interaction</a:t>
            </a:r>
            <a:r>
              <a:rPr lang="uk-UA" noProof="1" smtClean="0"/>
              <a:t>, </a:t>
            </a:r>
            <a:r>
              <a:rPr lang="uk-UA" noProof="1" smtClean="0"/>
              <a:t>meetings</a:t>
            </a:r>
            <a:r>
              <a:rPr lang="uk-UA" noProof="1" smtClean="0"/>
              <a:t>, </a:t>
            </a:r>
            <a:r>
              <a:rPr lang="uk-UA" noProof="1" smtClean="0"/>
              <a:t>conferences</a:t>
            </a:r>
            <a:r>
              <a:rPr lang="uk-UA" noProof="1" smtClean="0"/>
              <a:t>, and research </a:t>
            </a:r>
            <a:r>
              <a:rPr lang="uk-UA" noProof="1" smtClean="0"/>
              <a:t>discussions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express </a:t>
            </a:r>
            <a:r>
              <a:rPr lang="uk-UA" noProof="1" smtClean="0"/>
              <a:t>opinions</a:t>
            </a:r>
            <a:r>
              <a:rPr lang="uk-UA" noProof="1" smtClean="0"/>
              <a:t>, </a:t>
            </a:r>
            <a:r>
              <a:rPr lang="uk-UA" noProof="1" smtClean="0"/>
              <a:t>recommendations</a:t>
            </a:r>
            <a:r>
              <a:rPr lang="uk-UA" noProof="1" smtClean="0"/>
              <a:t>, and degrees of certainty </a:t>
            </a:r>
            <a:r>
              <a:rPr lang="uk-UA" noProof="1" smtClean="0"/>
              <a:t>appropriately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demonstrate politeness and professionalism through modal verb </a:t>
            </a:r>
            <a:r>
              <a:rPr lang="uk-UA" noProof="1" smtClean="0"/>
              <a:t>usage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avoid common grammatical and pragmatic errors involving modal </a:t>
            </a:r>
            <a:r>
              <a:rPr lang="uk-UA" noProof="1" smtClean="0"/>
              <a:t>verbs</a:t>
            </a:r>
            <a:r>
              <a:rPr lang="uk-UA" noProof="1" smtClean="0"/>
              <a:t>. </a:t>
            </a:r>
            <a:endParaRPr lang="uk-UA" noProof="1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632848" cy="2172856"/>
          </a:xfrm>
        </p:spPr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>Why</a:t>
            </a:r>
            <a:r>
              <a:rPr lang="uk-UA" noProof="1" smtClean="0"/>
              <a:t> Do Modal Verbs Matter in Academic and Professional </a:t>
            </a:r>
            <a:r>
              <a:rPr lang="uk-UA" noProof="1" smtClean="0"/>
              <a:t>Communication</a:t>
            </a:r>
            <a:r>
              <a:rPr lang="uk-UA" noProof="1" smtClean="0"/>
              <a:t>?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8"/>
            <a:ext cx="7632848" cy="439488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uk-UA" dirty="0" smtClean="0"/>
              <a:t>           </a:t>
            </a:r>
            <a:r>
              <a:rPr lang="en-US" sz="3400" noProof="1" smtClean="0"/>
              <a:t>Successful</a:t>
            </a:r>
            <a:r>
              <a:rPr lang="en-US" sz="3400" noProof="1" smtClean="0"/>
              <a:t> academic communication depends not only on vocabulary and grammar but also on the ability to express </a:t>
            </a:r>
            <a:r>
              <a:rPr lang="en-US" sz="3400" noProof="1" smtClean="0"/>
              <a:t>attitudes</a:t>
            </a:r>
            <a:r>
              <a:rPr lang="en-US" sz="3400" noProof="1" smtClean="0"/>
              <a:t>, </a:t>
            </a:r>
            <a:r>
              <a:rPr lang="en-US" sz="3400" noProof="1" smtClean="0"/>
              <a:t>intentions</a:t>
            </a:r>
            <a:r>
              <a:rPr lang="en-US" sz="3400" noProof="1" smtClean="0"/>
              <a:t>, </a:t>
            </a:r>
            <a:r>
              <a:rPr lang="en-US" sz="3400" noProof="1" smtClean="0"/>
              <a:t>probability</a:t>
            </a:r>
            <a:r>
              <a:rPr lang="en-US" sz="3400" noProof="1" smtClean="0"/>
              <a:t>, </a:t>
            </a:r>
            <a:r>
              <a:rPr lang="en-US" sz="3400" noProof="1" smtClean="0"/>
              <a:t>obligation</a:t>
            </a:r>
            <a:r>
              <a:rPr lang="en-US" sz="3400" noProof="1" smtClean="0"/>
              <a:t>, and </a:t>
            </a:r>
            <a:r>
              <a:rPr lang="en-US" sz="3400" noProof="1" smtClean="0"/>
              <a:t>politeness</a:t>
            </a:r>
            <a:r>
              <a:rPr lang="en-US" sz="3400" noProof="1" smtClean="0"/>
              <a:t>. Modal verbs play a central role in achieving these communicative </a:t>
            </a:r>
            <a:r>
              <a:rPr lang="en-US" sz="3400" noProof="1" smtClean="0"/>
              <a:t>goals.</a:t>
            </a:r>
            <a:endParaRPr lang="en-US" sz="3400" noProof="1" smtClean="0"/>
          </a:p>
          <a:p>
            <a:pPr algn="just">
              <a:lnSpc>
                <a:spcPct val="120000"/>
              </a:lnSpc>
              <a:buNone/>
            </a:pPr>
            <a:r>
              <a:rPr lang="en-US" sz="3400" noProof="1" smtClean="0"/>
              <a:t>           Unlike lexical </a:t>
            </a:r>
            <a:r>
              <a:rPr lang="en-US" sz="3400" noProof="1" smtClean="0"/>
              <a:t>verbs</a:t>
            </a:r>
            <a:r>
              <a:rPr lang="en-US" sz="3400" noProof="1" smtClean="0"/>
              <a:t>, modal verbs allow speakers and writers to communicate degrees of </a:t>
            </a:r>
            <a:r>
              <a:rPr lang="en-US" sz="3400" noProof="1" smtClean="0"/>
              <a:t>certainty</a:t>
            </a:r>
            <a:r>
              <a:rPr lang="en-US" sz="3400" noProof="1" smtClean="0"/>
              <a:t>, professional </a:t>
            </a:r>
            <a:r>
              <a:rPr lang="en-US" sz="3400" noProof="1" smtClean="0"/>
              <a:t>recommendations</a:t>
            </a:r>
            <a:r>
              <a:rPr lang="en-US" sz="3400" noProof="1" smtClean="0"/>
              <a:t>, ethical </a:t>
            </a:r>
            <a:r>
              <a:rPr lang="en-US" sz="3400" noProof="1" smtClean="0"/>
              <a:t>obligations</a:t>
            </a:r>
            <a:r>
              <a:rPr lang="en-US" sz="3400" noProof="1" smtClean="0"/>
              <a:t>, and carefully formulated </a:t>
            </a:r>
            <a:r>
              <a:rPr lang="en-US" sz="3400" noProof="1" smtClean="0"/>
              <a:t>conclusions</a:t>
            </a:r>
            <a:r>
              <a:rPr lang="en-US" sz="3400" noProof="1" smtClean="0"/>
              <a:t>. This is especially important in academic </a:t>
            </a:r>
            <a:r>
              <a:rPr lang="en-US" sz="3400" noProof="1" smtClean="0"/>
              <a:t>writing</a:t>
            </a:r>
            <a:r>
              <a:rPr lang="en-US" sz="3400" noProof="1" smtClean="0"/>
              <a:t>, where authors are expected to avoid overly categorical statements and instead present arguments supported by </a:t>
            </a:r>
            <a:r>
              <a:rPr lang="en-US" sz="3400" noProof="1" smtClean="0"/>
              <a:t>evidence.</a:t>
            </a:r>
            <a:endParaRPr lang="en-US" sz="3400" noProof="1" smtClean="0"/>
          </a:p>
          <a:p>
            <a:pPr>
              <a:lnSpc>
                <a:spcPct val="120000"/>
              </a:lnSpc>
              <a:buNone/>
            </a:pPr>
            <a:endParaRPr lang="en-US" sz="3400" noProof="1" smtClean="0"/>
          </a:p>
          <a:p>
            <a:pPr>
              <a:lnSpc>
                <a:spcPct val="120000"/>
              </a:lnSpc>
              <a:buNone/>
            </a:pPr>
            <a:r>
              <a:rPr lang="en-US" sz="3400" noProof="1" smtClean="0"/>
              <a:t>            For doctoral </a:t>
            </a:r>
            <a:r>
              <a:rPr lang="en-US" sz="3400" noProof="1" smtClean="0"/>
              <a:t>students</a:t>
            </a:r>
            <a:r>
              <a:rPr lang="en-US" sz="3400" noProof="1" smtClean="0"/>
              <a:t>, appropriate use of modal verbs contributes </a:t>
            </a:r>
            <a:r>
              <a:rPr lang="en-US" sz="3400" noProof="1" smtClean="0"/>
              <a:t>to:</a:t>
            </a:r>
            <a:endParaRPr lang="en-US" sz="3400" noProof="1" smtClean="0"/>
          </a:p>
          <a:p>
            <a:pPr lvl="0">
              <a:lnSpc>
                <a:spcPct val="120000"/>
              </a:lnSpc>
            </a:pPr>
            <a:r>
              <a:rPr lang="en-US" sz="3400" noProof="1" smtClean="0"/>
              <a:t>greater precision in academic </a:t>
            </a:r>
            <a:r>
              <a:rPr lang="en-US" sz="3400" noProof="1" smtClean="0"/>
              <a:t>writing</a:t>
            </a:r>
            <a:r>
              <a:rPr lang="en-US" sz="3400" noProof="1" smtClean="0"/>
              <a:t>; </a:t>
            </a:r>
            <a:endParaRPr lang="en-US" sz="3400" noProof="1" smtClean="0"/>
          </a:p>
          <a:p>
            <a:pPr lvl="0">
              <a:lnSpc>
                <a:spcPct val="120000"/>
              </a:lnSpc>
            </a:pPr>
            <a:r>
              <a:rPr lang="en-US" sz="3400" noProof="1" smtClean="0"/>
              <a:t>more effective participation in research </a:t>
            </a:r>
            <a:r>
              <a:rPr lang="en-US" sz="3400" noProof="1" smtClean="0"/>
              <a:t>discussions</a:t>
            </a:r>
            <a:r>
              <a:rPr lang="en-US" sz="3400" noProof="1" smtClean="0"/>
              <a:t>; </a:t>
            </a:r>
            <a:endParaRPr lang="en-US" sz="3400" noProof="1" smtClean="0"/>
          </a:p>
          <a:p>
            <a:pPr lvl="0">
              <a:lnSpc>
                <a:spcPct val="120000"/>
              </a:lnSpc>
            </a:pPr>
            <a:r>
              <a:rPr lang="en-US" sz="3400" noProof="1" smtClean="0"/>
              <a:t>successful conference </a:t>
            </a:r>
            <a:r>
              <a:rPr lang="en-US" sz="3400" noProof="1" smtClean="0"/>
              <a:t>presentations</a:t>
            </a:r>
            <a:r>
              <a:rPr lang="en-US" sz="3400" noProof="1" smtClean="0"/>
              <a:t>; </a:t>
            </a:r>
            <a:endParaRPr lang="en-US" sz="3400" noProof="1" smtClean="0"/>
          </a:p>
          <a:p>
            <a:pPr lvl="0">
              <a:lnSpc>
                <a:spcPct val="120000"/>
              </a:lnSpc>
            </a:pPr>
            <a:r>
              <a:rPr lang="en-US" sz="3400" noProof="1" smtClean="0"/>
              <a:t>professional interaction with supervisors and </a:t>
            </a:r>
            <a:r>
              <a:rPr lang="en-US" sz="3400" noProof="1" smtClean="0"/>
              <a:t>colleagues</a:t>
            </a:r>
            <a:r>
              <a:rPr lang="en-US" sz="3400" noProof="1" smtClean="0"/>
              <a:t>; </a:t>
            </a:r>
            <a:endParaRPr lang="en-US" sz="3400" noProof="1" smtClean="0"/>
          </a:p>
          <a:p>
            <a:pPr lvl="0">
              <a:lnSpc>
                <a:spcPct val="120000"/>
              </a:lnSpc>
            </a:pPr>
            <a:r>
              <a:rPr lang="en-US" sz="3400" noProof="1" smtClean="0"/>
              <a:t>appropriate expression of caution and </a:t>
            </a:r>
            <a:r>
              <a:rPr lang="en-US" sz="3400" noProof="1" smtClean="0"/>
              <a:t>confidence</a:t>
            </a:r>
            <a:r>
              <a:rPr lang="en-US" sz="3400" noProof="1" smtClean="0"/>
              <a:t>; </a:t>
            </a:r>
            <a:endParaRPr lang="en-US" sz="3400" noProof="1" smtClean="0"/>
          </a:p>
          <a:p>
            <a:pPr lvl="0">
              <a:lnSpc>
                <a:spcPct val="120000"/>
              </a:lnSpc>
            </a:pPr>
            <a:r>
              <a:rPr lang="en-US" sz="3400" noProof="1" smtClean="0"/>
              <a:t>development of intercultural communicative </a:t>
            </a:r>
            <a:r>
              <a:rPr lang="en-US" sz="3400" noProof="1" smtClean="0"/>
              <a:t>competence</a:t>
            </a:r>
            <a:r>
              <a:rPr lang="en-US" sz="3400" noProof="1" smtClean="0"/>
              <a:t>. </a:t>
            </a:r>
            <a:endParaRPr lang="en-US" sz="3400" noProof="1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87671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What</a:t>
            </a:r>
            <a:r>
              <a:rPr lang="uk-UA" dirty="0" smtClean="0"/>
              <a:t> </a:t>
            </a:r>
            <a:r>
              <a:rPr lang="uk-UA" dirty="0" err="1" smtClean="0"/>
              <a:t>Are</a:t>
            </a:r>
            <a:r>
              <a:rPr lang="uk-UA" dirty="0" smtClean="0"/>
              <a:t> </a:t>
            </a:r>
            <a:r>
              <a:rPr lang="uk-UA" dirty="0" err="1" smtClean="0"/>
              <a:t>Modal</a:t>
            </a:r>
            <a:r>
              <a:rPr lang="uk-UA" dirty="0" smtClean="0"/>
              <a:t> </a:t>
            </a:r>
            <a:r>
              <a:rPr lang="uk-UA" dirty="0" err="1" smtClean="0"/>
              <a:t>Verbs</a:t>
            </a:r>
            <a:r>
              <a:rPr lang="uk-UA" dirty="0" smtClean="0"/>
              <a:t>?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8350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 smtClean="0"/>
              <a:t>Modal verbs are auxiliary verbs that express the speaker’s attitude toward an action rather </a:t>
            </a:r>
          </a:p>
          <a:p>
            <a:pPr>
              <a:buNone/>
            </a:pPr>
            <a:r>
              <a:rPr lang="en-US" sz="1400" dirty="0" smtClean="0"/>
              <a:t>than the action itself.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Unlike ordinary verbs, modal verbs:</a:t>
            </a:r>
          </a:p>
          <a:p>
            <a:r>
              <a:rPr lang="en-US" sz="1400" dirty="0" smtClean="0"/>
              <a:t>are followed by the base form of the main verb; </a:t>
            </a:r>
          </a:p>
          <a:p>
            <a:r>
              <a:rPr lang="en-US" sz="1400" dirty="0" smtClean="0"/>
              <a:t>do not take the ending </a:t>
            </a:r>
            <a:r>
              <a:rPr lang="en-US" sz="1400" b="1" dirty="0" smtClean="0"/>
              <a:t>-s</a:t>
            </a:r>
            <a:r>
              <a:rPr lang="en-US" sz="1400" dirty="0" smtClean="0"/>
              <a:t> in the third person singular; </a:t>
            </a:r>
          </a:p>
          <a:p>
            <a:r>
              <a:rPr lang="en-US" sz="1400" dirty="0" smtClean="0"/>
              <a:t>do not require </a:t>
            </a:r>
            <a:r>
              <a:rPr lang="en-US" sz="1400" b="1" dirty="0" smtClean="0"/>
              <a:t>do/does</a:t>
            </a:r>
            <a:r>
              <a:rPr lang="en-US" sz="1400" dirty="0" smtClean="0"/>
              <a:t> in questions or negatives; </a:t>
            </a:r>
          </a:p>
          <a:p>
            <a:r>
              <a:rPr lang="en-US" sz="1400" dirty="0" smtClean="0"/>
              <a:t>often express different meanings depending on context. 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The principal modal verbs include:</a:t>
            </a:r>
          </a:p>
          <a:p>
            <a:pPr>
              <a:buNone/>
            </a:pPr>
            <a:r>
              <a:rPr lang="en-US" sz="1400" dirty="0" smtClean="0"/>
              <a:t>can ,could ,may ,might ,must ,shall ,should ,will ,would ,ought to.</a:t>
            </a:r>
          </a:p>
          <a:p>
            <a:pPr>
              <a:buNone/>
            </a:pPr>
            <a:r>
              <a:rPr lang="en-US" sz="1400" dirty="0" smtClean="0"/>
              <a:t> </a:t>
            </a:r>
          </a:p>
          <a:p>
            <a:pPr>
              <a:buNone/>
            </a:pPr>
            <a:r>
              <a:rPr lang="en-US" sz="1400" dirty="0" smtClean="0"/>
              <a:t>Semi-modal expressions frequently used in academic English include:</a:t>
            </a:r>
          </a:p>
          <a:p>
            <a:r>
              <a:rPr lang="en-US" sz="1400" dirty="0" smtClean="0"/>
              <a:t>have to </a:t>
            </a:r>
          </a:p>
          <a:p>
            <a:r>
              <a:rPr lang="en-US" sz="1400" dirty="0" smtClean="0"/>
              <a:t>need to </a:t>
            </a:r>
          </a:p>
          <a:p>
            <a:r>
              <a:rPr lang="en-US" sz="1400" dirty="0" smtClean="0"/>
              <a:t>be able to </a:t>
            </a:r>
          </a:p>
          <a:p>
            <a:r>
              <a:rPr lang="en-US" sz="1400" dirty="0" smtClean="0"/>
              <a:t>be supposed to </a:t>
            </a:r>
          </a:p>
          <a:p>
            <a:r>
              <a:rPr lang="en-US" sz="1400" dirty="0" smtClean="0"/>
              <a:t>be likely to </a:t>
            </a:r>
          </a:p>
          <a:p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Each of these forms performs specific communicative functions.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1452776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Communicative</a:t>
            </a:r>
            <a:r>
              <a:rPr lang="en-US" noProof="1" smtClean="0"/>
              <a:t> Functions </a:t>
            </a:r>
            <a:br>
              <a:rPr lang="en-US" noProof="1" smtClean="0"/>
            </a:br>
            <a:r>
              <a:rPr lang="en-US" noProof="1" smtClean="0"/>
              <a:t>of Modal </a:t>
            </a:r>
            <a:r>
              <a:rPr lang="en-US" noProof="1" smtClean="0"/>
              <a:t>Verbs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7776864" cy="511496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Modal verbs help speakers communicate meanings that go beyond factual information.</a:t>
            </a:r>
          </a:p>
          <a:p>
            <a:pPr>
              <a:buNone/>
            </a:pPr>
            <a:r>
              <a:rPr lang="en-US" dirty="0" smtClean="0"/>
              <a:t>They are commonly used to express:</a:t>
            </a:r>
          </a:p>
          <a:p>
            <a:pPr lvl="0"/>
            <a:r>
              <a:rPr lang="en-US" dirty="0" smtClean="0"/>
              <a:t>possibility; </a:t>
            </a:r>
          </a:p>
          <a:p>
            <a:pPr lvl="0"/>
            <a:r>
              <a:rPr lang="en-US" dirty="0" smtClean="0"/>
              <a:t>probability; </a:t>
            </a:r>
          </a:p>
          <a:p>
            <a:pPr lvl="0"/>
            <a:r>
              <a:rPr lang="en-US" dirty="0" smtClean="0"/>
              <a:t>certainty; </a:t>
            </a:r>
          </a:p>
          <a:p>
            <a:pPr lvl="0"/>
            <a:r>
              <a:rPr lang="en-US" dirty="0" smtClean="0"/>
              <a:t>obligation; </a:t>
            </a:r>
          </a:p>
          <a:p>
            <a:pPr lvl="0"/>
            <a:r>
              <a:rPr lang="en-US" dirty="0" smtClean="0"/>
              <a:t>necessity; </a:t>
            </a:r>
          </a:p>
          <a:p>
            <a:pPr lvl="0"/>
            <a:r>
              <a:rPr lang="en-US" dirty="0" smtClean="0"/>
              <a:t>permission; </a:t>
            </a:r>
          </a:p>
          <a:p>
            <a:pPr lvl="0"/>
            <a:r>
              <a:rPr lang="en-US" dirty="0" smtClean="0"/>
              <a:t>prohibition; </a:t>
            </a:r>
          </a:p>
          <a:p>
            <a:pPr lvl="0"/>
            <a:r>
              <a:rPr lang="en-US" dirty="0" smtClean="0"/>
              <a:t>ability; </a:t>
            </a:r>
          </a:p>
          <a:p>
            <a:pPr lvl="0"/>
            <a:r>
              <a:rPr lang="en-US" dirty="0" smtClean="0"/>
              <a:t>advice; </a:t>
            </a:r>
          </a:p>
          <a:p>
            <a:pPr lvl="0"/>
            <a:r>
              <a:rPr lang="en-US" dirty="0" smtClean="0"/>
              <a:t>requests; </a:t>
            </a:r>
          </a:p>
          <a:p>
            <a:pPr lvl="0"/>
            <a:r>
              <a:rPr lang="en-US" dirty="0" smtClean="0"/>
              <a:t>suggestions; </a:t>
            </a:r>
          </a:p>
          <a:p>
            <a:pPr lvl="0"/>
            <a:r>
              <a:rPr lang="en-US" dirty="0" smtClean="0"/>
              <a:t>predictions. </a:t>
            </a:r>
            <a:endParaRPr lang="uk-UA" dirty="0" smtClean="0"/>
          </a:p>
          <a:p>
            <a:pPr lvl="0"/>
            <a:endParaRPr lang="en-US" dirty="0" smtClean="0"/>
          </a:p>
          <a:p>
            <a:pPr>
              <a:buNone/>
            </a:pPr>
            <a:r>
              <a:rPr lang="en-US" dirty="0" smtClean="0"/>
              <a:t>Choosing the appropriate modal verb enables speakers to communicate with greater accuracy and politeness.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444680" cy="80470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Modal</a:t>
            </a:r>
            <a:r>
              <a:rPr lang="uk-UA" dirty="0" smtClean="0"/>
              <a:t> </a:t>
            </a:r>
            <a:r>
              <a:rPr lang="uk-UA" dirty="0" err="1" smtClean="0"/>
              <a:t>Verbs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Academic</a:t>
            </a:r>
            <a:r>
              <a:rPr lang="uk-UA" dirty="0" smtClean="0"/>
              <a:t> </a:t>
            </a:r>
            <a:r>
              <a:rPr lang="uk-UA" dirty="0" err="1" smtClean="0"/>
              <a:t>Writing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7956376" cy="4824536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uk-UA" sz="1600" dirty="0" smtClean="0"/>
              <a:t>                 </a:t>
            </a:r>
            <a:r>
              <a:rPr lang="en-US" sz="1600" dirty="0" smtClean="0"/>
              <a:t>One distinctive feature of academic English is </a:t>
            </a:r>
            <a:r>
              <a:rPr lang="en-US" sz="1600" b="1" dirty="0" smtClean="0"/>
              <a:t>hedging</a:t>
            </a:r>
            <a:r>
              <a:rPr lang="en-US" sz="1600" dirty="0" smtClean="0"/>
              <a:t>—the use of language that softens claims and reflects appropriate scientific </a:t>
            </a:r>
            <a:r>
              <a:rPr lang="en-US" sz="1600" dirty="0" err="1" smtClean="0"/>
              <a:t>caution.Modal</a:t>
            </a:r>
            <a:r>
              <a:rPr lang="en-US" sz="1600" dirty="0" smtClean="0"/>
              <a:t> verbs are among the most effective hedging devices.</a:t>
            </a:r>
          </a:p>
          <a:p>
            <a:pPr algn="just">
              <a:lnSpc>
                <a:spcPct val="120000"/>
              </a:lnSpc>
              <a:buNone/>
            </a:pPr>
            <a:r>
              <a:rPr lang="en-US" sz="1600" dirty="0" smtClean="0"/>
              <a:t>Compare the following statements: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❌ </a:t>
            </a:r>
            <a:r>
              <a:rPr lang="en-US" sz="1600" b="1" dirty="0" smtClean="0"/>
              <a:t>Strong claim</a:t>
            </a:r>
            <a:endParaRPr lang="en-US" sz="1600" dirty="0" smtClean="0"/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Social media causes depression.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✔ </a:t>
            </a:r>
            <a:r>
              <a:rPr lang="en-US" sz="1600" b="1" dirty="0" smtClean="0"/>
              <a:t>Appropriate academic claim</a:t>
            </a:r>
            <a:endParaRPr lang="en-US" sz="1600" dirty="0" smtClean="0"/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Social media </a:t>
            </a:r>
            <a:r>
              <a:rPr lang="en-US" sz="1600" b="1" dirty="0" smtClean="0"/>
              <a:t>may contribute to</a:t>
            </a:r>
            <a:r>
              <a:rPr lang="en-US" sz="1600" dirty="0" smtClean="0"/>
              <a:t> symptoms of depression in some populations.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❌This treatment cures cancer.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✔This treatment </a:t>
            </a:r>
            <a:r>
              <a:rPr lang="en-US" sz="1600" b="1" dirty="0" smtClean="0"/>
              <a:t>may improve</a:t>
            </a:r>
            <a:r>
              <a:rPr lang="en-US" sz="1600" dirty="0" smtClean="0"/>
              <a:t> clinical outcomes.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❌The findings prove...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✔The findings </a:t>
            </a:r>
            <a:r>
              <a:rPr lang="en-US" sz="1600" b="1" dirty="0" smtClean="0"/>
              <a:t>might suggest...</a:t>
            </a:r>
            <a:endParaRPr lang="en-US" sz="1600" dirty="0" smtClean="0"/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❌This intervention works.</a:t>
            </a:r>
          </a:p>
          <a:p>
            <a:pPr>
              <a:lnSpc>
                <a:spcPct val="120000"/>
              </a:lnSpc>
              <a:buNone/>
            </a:pPr>
            <a:r>
              <a:rPr lang="en-US" sz="1600" dirty="0" smtClean="0"/>
              <a:t>✔This intervention </a:t>
            </a:r>
            <a:r>
              <a:rPr lang="en-US" sz="1600" b="1" dirty="0" smtClean="0"/>
              <a:t>appears to be effective</a:t>
            </a:r>
            <a:r>
              <a:rPr lang="en-US" sz="1600" dirty="0" smtClean="0"/>
              <a:t> and </a:t>
            </a:r>
            <a:r>
              <a:rPr lang="en-US" sz="1600" b="1" dirty="0" smtClean="0"/>
              <a:t>could improve</a:t>
            </a:r>
            <a:r>
              <a:rPr lang="en-US" sz="1600" dirty="0" smtClean="0"/>
              <a:t> patient outcomes.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Such cautious language reflects the evidence-based nature of academic discourse and enhances the credibility of research.</a:t>
            </a:r>
          </a:p>
          <a:p>
            <a:endParaRPr lang="uk-UA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en-US" noProof="1" smtClean="0"/>
              <a:t>Modal</a:t>
            </a:r>
            <a:r>
              <a:rPr lang="en-US" noProof="1" smtClean="0"/>
              <a:t> Verbs Commonly </a:t>
            </a:r>
            <a:br>
              <a:rPr lang="en-US" noProof="1" smtClean="0"/>
            </a:br>
            <a:r>
              <a:rPr lang="en-US" noProof="1" smtClean="0"/>
              <a:t>Used in Research </a:t>
            </a:r>
            <a:r>
              <a:rPr lang="en-US" noProof="1" smtClean="0"/>
              <a:t>Articles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2348880"/>
          <a:ext cx="7239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/>
                <a:gridCol w="1717848"/>
                <a:gridCol w="36386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Function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Modal</a:t>
                      </a: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Verb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Example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Possibility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may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The findings may indicate...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Weak possibility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might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difference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might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result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from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...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Potential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could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This method could improve...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Recommendation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should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Future studies should investigate...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Obligation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must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Ethical standards must be followed.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Necessity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need to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Researchers need to replicate the study.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Prediction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will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Future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research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will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address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these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600" dirty="0" err="1">
                          <a:latin typeface="Times New Roman"/>
                          <a:ea typeface="Times New Roman"/>
                          <a:cs typeface="Times New Roman"/>
                        </a:rPr>
                        <a:t>issues</a:t>
                      </a: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776864" cy="1956832"/>
          </a:xfrm>
        </p:spPr>
        <p:txBody>
          <a:bodyPr>
            <a:normAutofit/>
          </a:bodyPr>
          <a:lstStyle/>
          <a:p>
            <a:pPr algn="ctr"/>
            <a:r>
              <a:rPr lang="uk-UA" dirty="0" err="1" smtClean="0"/>
              <a:t>Modal</a:t>
            </a:r>
            <a:r>
              <a:rPr lang="uk-UA" dirty="0" smtClean="0"/>
              <a:t> </a:t>
            </a:r>
            <a:r>
              <a:rPr lang="uk-UA" dirty="0" err="1" smtClean="0"/>
              <a:t>Verbs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Email</a:t>
            </a:r>
            <a:r>
              <a:rPr lang="uk-UA" dirty="0" smtClean="0"/>
              <a:t> </a:t>
            </a:r>
            <a:r>
              <a:rPr lang="uk-UA" dirty="0" err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2816"/>
            <a:ext cx="7444680" cy="468292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uk-UA" dirty="0" smtClean="0"/>
              <a:t>Professional </a:t>
            </a:r>
            <a:r>
              <a:rPr lang="uk-UA" dirty="0" err="1" smtClean="0"/>
              <a:t>emails</a:t>
            </a:r>
            <a:r>
              <a:rPr lang="uk-UA" dirty="0" smtClean="0"/>
              <a:t> </a:t>
            </a:r>
            <a:r>
              <a:rPr lang="uk-UA" dirty="0" err="1" smtClean="0"/>
              <a:t>frequently</a:t>
            </a:r>
            <a:r>
              <a:rPr lang="uk-UA" dirty="0" smtClean="0"/>
              <a:t> </a:t>
            </a:r>
            <a:r>
              <a:rPr lang="uk-UA" dirty="0" err="1" smtClean="0"/>
              <a:t>use</a:t>
            </a:r>
            <a:r>
              <a:rPr lang="uk-UA" dirty="0" smtClean="0"/>
              <a:t> </a:t>
            </a:r>
            <a:r>
              <a:rPr lang="uk-UA" dirty="0" err="1" smtClean="0"/>
              <a:t>modal</a:t>
            </a:r>
            <a:r>
              <a:rPr lang="uk-UA" dirty="0" smtClean="0"/>
              <a:t> </a:t>
            </a:r>
            <a:r>
              <a:rPr lang="uk-UA" dirty="0" err="1" smtClean="0"/>
              <a:t>verbs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 </a:t>
            </a:r>
            <a:r>
              <a:rPr lang="uk-UA" dirty="0" err="1" smtClean="0"/>
              <a:t>express</a:t>
            </a:r>
            <a:r>
              <a:rPr lang="uk-UA" dirty="0" smtClean="0"/>
              <a:t> </a:t>
            </a:r>
            <a:r>
              <a:rPr lang="uk-UA" dirty="0" err="1" smtClean="0"/>
              <a:t>politeness</a:t>
            </a:r>
            <a:r>
              <a:rPr lang="uk-UA" dirty="0" smtClean="0"/>
              <a:t>.</a:t>
            </a:r>
          </a:p>
          <a:p>
            <a:pPr>
              <a:buNone/>
            </a:pPr>
            <a:r>
              <a:rPr lang="uk-UA" dirty="0" err="1" smtClean="0"/>
              <a:t>Examples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err="1" smtClean="0"/>
              <a:t>Instead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>❌ </a:t>
            </a:r>
            <a:r>
              <a:rPr lang="uk-UA" i="1" dirty="0" err="1" smtClean="0"/>
              <a:t>Send</a:t>
            </a:r>
            <a:r>
              <a:rPr lang="uk-UA" i="1" dirty="0" smtClean="0"/>
              <a:t> </a:t>
            </a:r>
            <a:r>
              <a:rPr lang="uk-UA" i="1" dirty="0" err="1" smtClean="0"/>
              <a:t>me</a:t>
            </a:r>
            <a:r>
              <a:rPr lang="uk-UA" i="1" dirty="0" smtClean="0"/>
              <a:t> </a:t>
            </a:r>
            <a:r>
              <a:rPr lang="uk-UA" i="1" dirty="0" err="1" smtClean="0"/>
              <a:t>the</a:t>
            </a:r>
            <a:r>
              <a:rPr lang="uk-UA" i="1" dirty="0" smtClean="0"/>
              <a:t> </a:t>
            </a:r>
            <a:r>
              <a:rPr lang="uk-UA" i="1" dirty="0" err="1" smtClean="0"/>
              <a:t>report</a:t>
            </a:r>
            <a:r>
              <a:rPr lang="uk-UA" i="1" dirty="0" smtClean="0"/>
              <a:t>.</a:t>
            </a:r>
            <a:endParaRPr lang="uk-UA" dirty="0" smtClean="0"/>
          </a:p>
          <a:p>
            <a:pPr>
              <a:buNone/>
            </a:pPr>
            <a:r>
              <a:rPr lang="uk-UA" dirty="0" err="1" smtClean="0"/>
              <a:t>Use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>✔ </a:t>
            </a:r>
            <a:r>
              <a:rPr lang="uk-UA" i="1" dirty="0" err="1" smtClean="0"/>
              <a:t>Could</a:t>
            </a:r>
            <a:r>
              <a:rPr lang="uk-UA" i="1" dirty="0" smtClean="0"/>
              <a:t> </a:t>
            </a:r>
            <a:r>
              <a:rPr lang="uk-UA" i="1" dirty="0" err="1" smtClean="0"/>
              <a:t>you</a:t>
            </a:r>
            <a:r>
              <a:rPr lang="uk-UA" i="1" dirty="0" smtClean="0"/>
              <a:t> </a:t>
            </a:r>
            <a:r>
              <a:rPr lang="uk-UA" i="1" dirty="0" err="1" smtClean="0"/>
              <a:t>please</a:t>
            </a:r>
            <a:r>
              <a:rPr lang="uk-UA" i="1" dirty="0" smtClean="0"/>
              <a:t> </a:t>
            </a:r>
            <a:r>
              <a:rPr lang="uk-UA" i="1" dirty="0" err="1" smtClean="0"/>
              <a:t>send</a:t>
            </a:r>
            <a:r>
              <a:rPr lang="uk-UA" i="1" dirty="0" smtClean="0"/>
              <a:t> </a:t>
            </a:r>
            <a:r>
              <a:rPr lang="uk-UA" i="1" dirty="0" err="1" smtClean="0"/>
              <a:t>me</a:t>
            </a:r>
            <a:r>
              <a:rPr lang="uk-UA" i="1" dirty="0" smtClean="0"/>
              <a:t> </a:t>
            </a:r>
            <a:r>
              <a:rPr lang="uk-UA" i="1" dirty="0" err="1" smtClean="0"/>
              <a:t>the</a:t>
            </a:r>
            <a:r>
              <a:rPr lang="uk-UA" i="1" dirty="0" smtClean="0"/>
              <a:t> </a:t>
            </a:r>
            <a:r>
              <a:rPr lang="uk-UA" i="1" dirty="0" err="1" smtClean="0"/>
              <a:t>report</a:t>
            </a:r>
            <a:r>
              <a:rPr lang="uk-UA" i="1" dirty="0" smtClean="0"/>
              <a:t> </a:t>
            </a:r>
            <a:r>
              <a:rPr lang="uk-UA" i="1" dirty="0" err="1" smtClean="0"/>
              <a:t>by</a:t>
            </a:r>
            <a:r>
              <a:rPr lang="uk-UA" i="1" dirty="0" smtClean="0"/>
              <a:t> </a:t>
            </a:r>
            <a:r>
              <a:rPr lang="uk-UA" i="1" dirty="0" err="1" smtClean="0"/>
              <a:t>Friday</a:t>
            </a:r>
            <a:r>
              <a:rPr lang="uk-UA" i="1" dirty="0" smtClean="0"/>
              <a:t>?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 </a:t>
            </a:r>
          </a:p>
          <a:p>
            <a:pPr>
              <a:buNone/>
            </a:pPr>
            <a:r>
              <a:rPr lang="uk-UA" dirty="0" err="1" smtClean="0"/>
              <a:t>Instead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>❌ </a:t>
            </a:r>
            <a:r>
              <a:rPr lang="uk-UA" i="1" dirty="0" err="1" smtClean="0"/>
              <a:t>Explain</a:t>
            </a:r>
            <a:r>
              <a:rPr lang="uk-UA" i="1" dirty="0" smtClean="0"/>
              <a:t> </a:t>
            </a:r>
            <a:r>
              <a:rPr lang="uk-UA" i="1" dirty="0" err="1" smtClean="0"/>
              <a:t>your</a:t>
            </a:r>
            <a:r>
              <a:rPr lang="uk-UA" i="1" dirty="0" smtClean="0"/>
              <a:t> </a:t>
            </a:r>
            <a:r>
              <a:rPr lang="uk-UA" i="1" dirty="0" err="1" smtClean="0"/>
              <a:t>results</a:t>
            </a:r>
            <a:r>
              <a:rPr lang="uk-UA" i="1" dirty="0" smtClean="0"/>
              <a:t>.</a:t>
            </a:r>
            <a:endParaRPr lang="uk-UA" dirty="0" smtClean="0"/>
          </a:p>
          <a:p>
            <a:pPr>
              <a:buNone/>
            </a:pPr>
            <a:r>
              <a:rPr lang="uk-UA" dirty="0" err="1" smtClean="0"/>
              <a:t>Use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>✔ </a:t>
            </a:r>
            <a:r>
              <a:rPr lang="uk-UA" i="1" dirty="0" err="1" smtClean="0"/>
              <a:t>Would</a:t>
            </a:r>
            <a:r>
              <a:rPr lang="uk-UA" i="1" dirty="0" smtClean="0"/>
              <a:t> </a:t>
            </a:r>
            <a:r>
              <a:rPr lang="uk-UA" i="1" dirty="0" err="1" smtClean="0"/>
              <a:t>you</a:t>
            </a:r>
            <a:r>
              <a:rPr lang="uk-UA" i="1" dirty="0" smtClean="0"/>
              <a:t> </a:t>
            </a:r>
            <a:r>
              <a:rPr lang="uk-UA" i="1" dirty="0" err="1" smtClean="0"/>
              <a:t>mind</a:t>
            </a:r>
            <a:r>
              <a:rPr lang="uk-UA" i="1" dirty="0" smtClean="0"/>
              <a:t> </a:t>
            </a:r>
            <a:r>
              <a:rPr lang="uk-UA" i="1" dirty="0" err="1" smtClean="0"/>
              <a:t>explaining</a:t>
            </a:r>
            <a:r>
              <a:rPr lang="uk-UA" i="1" dirty="0" smtClean="0"/>
              <a:t> </a:t>
            </a:r>
            <a:r>
              <a:rPr lang="uk-UA" i="1" dirty="0" err="1" smtClean="0"/>
              <a:t>your</a:t>
            </a:r>
            <a:r>
              <a:rPr lang="uk-UA" i="1" dirty="0" smtClean="0"/>
              <a:t> </a:t>
            </a:r>
            <a:r>
              <a:rPr lang="uk-UA" i="1" dirty="0" err="1" smtClean="0"/>
              <a:t>results</a:t>
            </a:r>
            <a:r>
              <a:rPr lang="uk-UA" i="1" dirty="0" smtClean="0"/>
              <a:t> </a:t>
            </a:r>
            <a:r>
              <a:rPr lang="uk-UA" i="1" dirty="0" err="1" smtClean="0"/>
              <a:t>in</a:t>
            </a:r>
            <a:r>
              <a:rPr lang="uk-UA" i="1" dirty="0" smtClean="0"/>
              <a:t> </a:t>
            </a:r>
            <a:r>
              <a:rPr lang="uk-UA" i="1" dirty="0" err="1" smtClean="0"/>
              <a:t>greater</a:t>
            </a:r>
            <a:r>
              <a:rPr lang="uk-UA" i="1" dirty="0" smtClean="0"/>
              <a:t> </a:t>
            </a:r>
            <a:r>
              <a:rPr lang="uk-UA" i="1" dirty="0" err="1" smtClean="0"/>
              <a:t>detail</a:t>
            </a:r>
            <a:r>
              <a:rPr lang="uk-UA" i="1" dirty="0" smtClean="0"/>
              <a:t>?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 </a:t>
            </a:r>
          </a:p>
          <a:p>
            <a:pPr>
              <a:buNone/>
            </a:pPr>
            <a:r>
              <a:rPr lang="uk-UA" dirty="0" err="1" smtClean="0"/>
              <a:t>Instead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>❌ </a:t>
            </a:r>
            <a:r>
              <a:rPr lang="uk-UA" i="1" dirty="0" err="1" smtClean="0"/>
              <a:t>Answer</a:t>
            </a:r>
            <a:r>
              <a:rPr lang="uk-UA" i="1" dirty="0" smtClean="0"/>
              <a:t> </a:t>
            </a:r>
            <a:r>
              <a:rPr lang="uk-UA" i="1" dirty="0" err="1" smtClean="0"/>
              <a:t>quickly</a:t>
            </a:r>
            <a:r>
              <a:rPr lang="uk-UA" i="1" dirty="0" smtClean="0"/>
              <a:t>.</a:t>
            </a:r>
            <a:endParaRPr lang="uk-UA" dirty="0" smtClean="0"/>
          </a:p>
          <a:p>
            <a:pPr>
              <a:buNone/>
            </a:pPr>
            <a:r>
              <a:rPr lang="uk-UA" dirty="0" err="1" smtClean="0"/>
              <a:t>Use</a:t>
            </a:r>
            <a:r>
              <a:rPr lang="uk-UA" dirty="0" smtClean="0"/>
              <a:t>:</a:t>
            </a:r>
          </a:p>
          <a:p>
            <a:pPr>
              <a:buNone/>
            </a:pPr>
            <a:r>
              <a:rPr lang="uk-UA" dirty="0" smtClean="0"/>
              <a:t>✔ </a:t>
            </a:r>
            <a:r>
              <a:rPr lang="uk-UA" i="1" dirty="0" smtClean="0"/>
              <a:t>I </a:t>
            </a:r>
            <a:r>
              <a:rPr lang="uk-UA" i="1" dirty="0" err="1" smtClean="0"/>
              <a:t>would</a:t>
            </a:r>
            <a:r>
              <a:rPr lang="uk-UA" i="1" dirty="0" smtClean="0"/>
              <a:t> </a:t>
            </a:r>
            <a:r>
              <a:rPr lang="uk-UA" i="1" dirty="0" err="1" smtClean="0"/>
              <a:t>appreciate</a:t>
            </a:r>
            <a:r>
              <a:rPr lang="uk-UA" i="1" dirty="0" smtClean="0"/>
              <a:t> </a:t>
            </a:r>
            <a:r>
              <a:rPr lang="uk-UA" i="1" dirty="0" err="1" smtClean="0"/>
              <a:t>it</a:t>
            </a:r>
            <a:r>
              <a:rPr lang="uk-UA" i="1" dirty="0" smtClean="0"/>
              <a:t> </a:t>
            </a:r>
            <a:r>
              <a:rPr lang="uk-UA" i="1" dirty="0" err="1" smtClean="0"/>
              <a:t>if</a:t>
            </a:r>
            <a:r>
              <a:rPr lang="uk-UA" i="1" dirty="0" smtClean="0"/>
              <a:t> </a:t>
            </a:r>
            <a:r>
              <a:rPr lang="uk-UA" i="1" dirty="0" err="1" smtClean="0"/>
              <a:t>you</a:t>
            </a:r>
            <a:r>
              <a:rPr lang="uk-UA" i="1" dirty="0" smtClean="0"/>
              <a:t> </a:t>
            </a:r>
            <a:r>
              <a:rPr lang="uk-UA" i="1" dirty="0" err="1" smtClean="0"/>
              <a:t>could</a:t>
            </a:r>
            <a:r>
              <a:rPr lang="uk-UA" i="1" dirty="0" smtClean="0"/>
              <a:t> </a:t>
            </a:r>
            <a:r>
              <a:rPr lang="uk-UA" i="1" dirty="0" err="1" smtClean="0"/>
              <a:t>reply</a:t>
            </a:r>
            <a:r>
              <a:rPr lang="uk-UA" i="1" dirty="0" smtClean="0"/>
              <a:t> </a:t>
            </a:r>
            <a:r>
              <a:rPr lang="uk-UA" i="1" dirty="0" err="1" smtClean="0"/>
              <a:t>at</a:t>
            </a:r>
            <a:r>
              <a:rPr lang="uk-UA" i="1" dirty="0" smtClean="0"/>
              <a:t> </a:t>
            </a:r>
            <a:r>
              <a:rPr lang="uk-UA" i="1" dirty="0" err="1" smtClean="0"/>
              <a:t>your</a:t>
            </a:r>
            <a:r>
              <a:rPr lang="uk-UA" i="1" dirty="0" smtClean="0"/>
              <a:t> </a:t>
            </a:r>
            <a:r>
              <a:rPr lang="uk-UA" i="1" dirty="0" err="1" smtClean="0"/>
              <a:t>earliest</a:t>
            </a:r>
            <a:r>
              <a:rPr lang="uk-UA" i="1" dirty="0" smtClean="0"/>
              <a:t> </a:t>
            </a:r>
            <a:r>
              <a:rPr lang="uk-UA" i="1" dirty="0" err="1" smtClean="0"/>
              <a:t>convenience</a:t>
            </a:r>
            <a:r>
              <a:rPr lang="uk-UA" i="1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>Intercultural</a:t>
            </a:r>
            <a:r>
              <a:rPr lang="uk-UA" noProof="1" smtClean="0"/>
              <a:t> </a:t>
            </a:r>
            <a:r>
              <a:rPr lang="uk-UA" noProof="1" smtClean="0"/>
              <a:t>Considerations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noProof="1" smtClean="0"/>
              <a:t>Levels</a:t>
            </a:r>
            <a:r>
              <a:rPr lang="en-US" noProof="1" smtClean="0"/>
              <a:t> of directness vary across </a:t>
            </a:r>
            <a:r>
              <a:rPr lang="en-US" noProof="1" smtClean="0"/>
              <a:t>cultures.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English-speaking academic communities generally </a:t>
            </a:r>
            <a:r>
              <a:rPr lang="en-US" noProof="1" smtClean="0"/>
              <a:t>prefer:</a:t>
            </a:r>
            <a:endParaRPr lang="en-US" noProof="1" smtClean="0"/>
          </a:p>
          <a:p>
            <a:pPr lvl="0"/>
            <a:r>
              <a:rPr lang="en-US" noProof="1" smtClean="0"/>
              <a:t>indirect </a:t>
            </a:r>
            <a:r>
              <a:rPr lang="en-US" noProof="1" smtClean="0"/>
              <a:t>requests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polite </a:t>
            </a:r>
            <a:r>
              <a:rPr lang="en-US" noProof="1" smtClean="0"/>
              <a:t>recommendations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evidence-based </a:t>
            </a:r>
            <a:r>
              <a:rPr lang="en-US" noProof="1" smtClean="0"/>
              <a:t>disagreement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cautious </a:t>
            </a:r>
            <a:r>
              <a:rPr lang="en-US" noProof="1" smtClean="0"/>
              <a:t>conclusions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noProof="1" smtClean="0"/>
              <a:t>Overly direct language may be perceived as impolite or overly </a:t>
            </a:r>
            <a:r>
              <a:rPr lang="en-US" noProof="1" smtClean="0"/>
              <a:t>critical.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For </a:t>
            </a:r>
            <a:r>
              <a:rPr lang="en-US" noProof="1" smtClean="0"/>
              <a:t>example: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Less </a:t>
            </a:r>
            <a:r>
              <a:rPr lang="en-US" noProof="1" smtClean="0"/>
              <a:t>appropriate:</a:t>
            </a:r>
            <a:endParaRPr lang="en-US" noProof="1" smtClean="0"/>
          </a:p>
          <a:p>
            <a:r>
              <a:rPr lang="en-US" i="1" noProof="1" smtClean="0"/>
              <a:t>You are </a:t>
            </a:r>
            <a:r>
              <a:rPr lang="en-US" i="1" noProof="1" smtClean="0"/>
              <a:t>wrong.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Preferred:</a:t>
            </a:r>
            <a:endParaRPr lang="en-US" noProof="1" smtClean="0"/>
          </a:p>
          <a:p>
            <a:r>
              <a:rPr lang="en-US" i="1" noProof="1" smtClean="0"/>
              <a:t>I see your </a:t>
            </a:r>
            <a:r>
              <a:rPr lang="en-US" i="1" noProof="1" smtClean="0"/>
              <a:t>point</a:t>
            </a:r>
            <a:r>
              <a:rPr lang="en-US" i="1" noProof="1" smtClean="0"/>
              <a:t>; </a:t>
            </a:r>
            <a:r>
              <a:rPr lang="en-US" i="1" noProof="1" smtClean="0"/>
              <a:t>however</a:t>
            </a:r>
            <a:r>
              <a:rPr lang="en-US" i="1" noProof="1" smtClean="0"/>
              <a:t>, the available evidence suggests an alternative </a:t>
            </a:r>
            <a:r>
              <a:rPr lang="en-US" i="1" noProof="1" smtClean="0"/>
              <a:t>interpretation.</a:t>
            </a:r>
            <a:endParaRPr lang="en-US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740808"/>
          </a:xfrm>
        </p:spPr>
        <p:txBody>
          <a:bodyPr>
            <a:normAutofit/>
          </a:bodyPr>
          <a:lstStyle/>
          <a:p>
            <a:pPr algn="ctr"/>
            <a:r>
              <a:rPr lang="en-US" noProof="1" smtClean="0"/>
              <a:t>Common</a:t>
            </a:r>
            <a:r>
              <a:rPr lang="en-US" noProof="1" smtClean="0"/>
              <a:t> Errors </a:t>
            </a:r>
            <a:br>
              <a:rPr lang="en-US" noProof="1" smtClean="0"/>
            </a:br>
            <a:r>
              <a:rPr lang="en-US" noProof="1" smtClean="0"/>
              <a:t>Made by Advanced </a:t>
            </a:r>
            <a:r>
              <a:rPr lang="en-US" noProof="1" smtClean="0"/>
              <a:t>Learners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7776864" cy="496855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b="1" noProof="1" smtClean="0"/>
              <a:t>Error</a:t>
            </a:r>
            <a:r>
              <a:rPr lang="uk-UA" b="1" noProof="1" smtClean="0"/>
              <a:t> </a:t>
            </a:r>
            <a:r>
              <a:rPr lang="uk-UA" b="1" noProof="1" smtClean="0"/>
              <a:t>1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❌ </a:t>
            </a:r>
            <a:r>
              <a:rPr lang="uk-UA" i="1" noProof="1" smtClean="0"/>
              <a:t>You must to submit the </a:t>
            </a:r>
            <a:r>
              <a:rPr lang="uk-UA" i="1" noProof="1" smtClean="0"/>
              <a:t>report.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✔ </a:t>
            </a:r>
            <a:r>
              <a:rPr lang="uk-UA" i="1" noProof="1" smtClean="0"/>
              <a:t>You must submit the </a:t>
            </a:r>
            <a:r>
              <a:rPr lang="uk-UA" i="1" noProof="1" smtClean="0"/>
              <a:t>report.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 </a:t>
            </a:r>
          </a:p>
          <a:p>
            <a:pPr>
              <a:buNone/>
            </a:pPr>
            <a:r>
              <a:rPr lang="uk-UA" b="1" noProof="1" smtClean="0"/>
              <a:t>Error </a:t>
            </a:r>
            <a:r>
              <a:rPr lang="uk-UA" b="1" noProof="1" smtClean="0"/>
              <a:t>2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❌ </a:t>
            </a:r>
            <a:r>
              <a:rPr lang="uk-UA" i="1" noProof="1" smtClean="0"/>
              <a:t>He cans speak English </a:t>
            </a:r>
            <a:r>
              <a:rPr lang="uk-UA" i="1" noProof="1" smtClean="0"/>
              <a:t>fluently.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✔ </a:t>
            </a:r>
            <a:r>
              <a:rPr lang="uk-UA" i="1" noProof="1" smtClean="0"/>
              <a:t>He can speak English </a:t>
            </a:r>
            <a:r>
              <a:rPr lang="uk-UA" i="1" noProof="1" smtClean="0"/>
              <a:t>fluently.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 </a:t>
            </a:r>
          </a:p>
          <a:p>
            <a:pPr>
              <a:buNone/>
            </a:pPr>
            <a:r>
              <a:rPr lang="uk-UA" b="1" noProof="1" smtClean="0"/>
              <a:t>Error </a:t>
            </a:r>
            <a:r>
              <a:rPr lang="uk-UA" b="1" noProof="1" smtClean="0"/>
              <a:t>3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❌ </a:t>
            </a:r>
            <a:r>
              <a:rPr lang="uk-UA" i="1" noProof="1" smtClean="0"/>
              <a:t>Researchers should to analyse larger </a:t>
            </a:r>
            <a:r>
              <a:rPr lang="uk-UA" i="1" noProof="1" smtClean="0"/>
              <a:t>samples.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✔ </a:t>
            </a:r>
            <a:r>
              <a:rPr lang="uk-UA" i="1" noProof="1" smtClean="0"/>
              <a:t>Researchers should analyse larger </a:t>
            </a:r>
            <a:r>
              <a:rPr lang="uk-UA" i="1" noProof="1" smtClean="0"/>
              <a:t>samples.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 </a:t>
            </a:r>
          </a:p>
          <a:p>
            <a:pPr>
              <a:buNone/>
            </a:pPr>
            <a:r>
              <a:rPr lang="uk-UA" b="1" noProof="1" smtClean="0"/>
              <a:t>Error </a:t>
            </a:r>
            <a:r>
              <a:rPr lang="uk-UA" b="1" noProof="1" smtClean="0"/>
              <a:t>4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❌ </a:t>
            </a:r>
            <a:r>
              <a:rPr lang="uk-UA" i="1" noProof="1" smtClean="0"/>
              <a:t>May you explain your </a:t>
            </a:r>
            <a:r>
              <a:rPr lang="uk-UA" i="1" noProof="1" smtClean="0"/>
              <a:t>results?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✔ </a:t>
            </a:r>
            <a:r>
              <a:rPr lang="uk-UA" i="1" noProof="1" smtClean="0"/>
              <a:t>Could you explain your </a:t>
            </a:r>
            <a:r>
              <a:rPr lang="uk-UA" i="1" noProof="1" smtClean="0"/>
              <a:t>results?</a:t>
            </a:r>
            <a:endParaRPr lang="uk-UA" noProof="1" smtClean="0"/>
          </a:p>
          <a:p>
            <a:endParaRPr lang="uk-UA" noProof="1" smtClean="0"/>
          </a:p>
          <a:p>
            <a:pPr>
              <a:buNone/>
            </a:pPr>
            <a:r>
              <a:rPr lang="uk-UA" b="1" noProof="1" smtClean="0"/>
              <a:t>Error </a:t>
            </a:r>
            <a:r>
              <a:rPr lang="uk-UA" b="1" noProof="1" smtClean="0"/>
              <a:t>5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❌ </a:t>
            </a:r>
            <a:r>
              <a:rPr lang="uk-UA" i="1" noProof="1" smtClean="0"/>
              <a:t>This study must improve patient </a:t>
            </a:r>
            <a:r>
              <a:rPr lang="uk-UA" i="1" noProof="1" smtClean="0"/>
              <a:t>care.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(</a:t>
            </a:r>
            <a:r>
              <a:rPr lang="uk-UA" noProof="1" smtClean="0"/>
              <a:t>when expressing </a:t>
            </a:r>
            <a:r>
              <a:rPr lang="uk-UA" noProof="1" smtClean="0"/>
              <a:t>possibility)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✔ </a:t>
            </a:r>
            <a:r>
              <a:rPr lang="uk-UA" i="1" noProof="1" smtClean="0"/>
              <a:t>This study may improve patient </a:t>
            </a:r>
            <a:r>
              <a:rPr lang="uk-UA" i="1" noProof="1" smtClean="0"/>
              <a:t>care.</a:t>
            </a:r>
            <a:endParaRPr lang="uk-UA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Strategies</a:t>
            </a:r>
            <a:r>
              <a:rPr lang="en-US" noProof="1" smtClean="0"/>
              <a:t> </a:t>
            </a:r>
            <a:r>
              <a:rPr lang="en-US" noProof="1" smtClean="0"/>
              <a:t>for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en-US" noProof="1" smtClean="0"/>
              <a:t> Effective Use of Modal </a:t>
            </a:r>
            <a:r>
              <a:rPr lang="en-US" noProof="1" smtClean="0"/>
              <a:t>Verbs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noProof="1" smtClean="0"/>
              <a:t>To</a:t>
            </a:r>
            <a:r>
              <a:rPr lang="en-US" noProof="1" smtClean="0"/>
              <a:t> develop communicative </a:t>
            </a:r>
            <a:r>
              <a:rPr lang="en-US" noProof="1" smtClean="0"/>
              <a:t>competence</a:t>
            </a:r>
            <a:r>
              <a:rPr lang="en-US" noProof="1" smtClean="0"/>
              <a:t>, doctoral students </a:t>
            </a:r>
            <a:r>
              <a:rPr lang="en-US" noProof="1" smtClean="0"/>
              <a:t>should:</a:t>
            </a:r>
            <a:endParaRPr lang="en-US" noProof="1" smtClean="0"/>
          </a:p>
          <a:p>
            <a:pPr lvl="0"/>
            <a:r>
              <a:rPr lang="en-US" noProof="1" smtClean="0"/>
              <a:t>analyse modal verbs in authentic research </a:t>
            </a:r>
            <a:r>
              <a:rPr lang="en-US" noProof="1" smtClean="0"/>
              <a:t>articles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observe how experienced researchers express certainty and </a:t>
            </a:r>
            <a:r>
              <a:rPr lang="en-US" noProof="1" smtClean="0"/>
              <a:t>uncertainty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practise conference </a:t>
            </a:r>
            <a:r>
              <a:rPr lang="en-US" noProof="1" smtClean="0"/>
              <a:t>discussions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use modal verbs in academic writing rather than translating directly from the native </a:t>
            </a:r>
            <a:r>
              <a:rPr lang="en-US" noProof="1" smtClean="0"/>
              <a:t>language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record and evaluate oral </a:t>
            </a:r>
            <a:r>
              <a:rPr lang="en-US" noProof="1" smtClean="0"/>
              <a:t>presentations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expand their repertoire of functional </a:t>
            </a:r>
            <a:r>
              <a:rPr lang="en-US" noProof="1" smtClean="0"/>
              <a:t>expressions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consider cultural norms of professional </a:t>
            </a:r>
            <a:r>
              <a:rPr lang="en-US" noProof="1" smtClean="0"/>
              <a:t>communication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seek feedback from supervisors and </a:t>
            </a:r>
            <a:r>
              <a:rPr lang="en-US" noProof="1" smtClean="0"/>
              <a:t>peers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Regular practice in authentic communicative situations promotes greater grammatical </a:t>
            </a:r>
            <a:r>
              <a:rPr lang="en-US" noProof="1" smtClean="0"/>
              <a:t>accuracy</a:t>
            </a:r>
            <a:r>
              <a:rPr lang="en-US" noProof="1" smtClean="0"/>
              <a:t>, </a:t>
            </a:r>
            <a:r>
              <a:rPr lang="en-US" noProof="1" smtClean="0"/>
              <a:t>confidence</a:t>
            </a:r>
            <a:r>
              <a:rPr lang="en-US" noProof="1" smtClean="0"/>
              <a:t>, and </a:t>
            </a:r>
            <a:r>
              <a:rPr lang="en-US" noProof="1" smtClean="0"/>
              <a:t>flexibility.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7516688" cy="1740808"/>
          </a:xfrm>
        </p:spPr>
        <p:txBody>
          <a:bodyPr>
            <a:normAutofit/>
          </a:bodyPr>
          <a:lstStyle/>
          <a:p>
            <a:pPr algn="ctr"/>
            <a:r>
              <a:rPr lang="uk-UA" dirty="0" err="1" smtClean="0"/>
              <a:t>Modal</a:t>
            </a:r>
            <a:r>
              <a:rPr lang="uk-UA" dirty="0" smtClean="0"/>
              <a:t> </a:t>
            </a:r>
            <a:r>
              <a:rPr lang="uk-UA" dirty="0" err="1" smtClean="0"/>
              <a:t>Verbs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Functional</a:t>
            </a:r>
            <a:r>
              <a:rPr lang="uk-UA" dirty="0" smtClean="0"/>
              <a:t> </a:t>
            </a:r>
            <a:r>
              <a:rPr lang="uk-UA" dirty="0" err="1" smtClean="0"/>
              <a:t>Language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PRACTICAL PART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2856"/>
            <a:ext cx="7920880" cy="472514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3400" b="1" noProof="1" smtClean="0"/>
              <a:t>Read</a:t>
            </a:r>
            <a:r>
              <a:rPr lang="en-US" sz="3400" b="1" noProof="1" smtClean="0"/>
              <a:t> the </a:t>
            </a:r>
            <a:r>
              <a:rPr lang="en-US" sz="3400" b="1" noProof="1" smtClean="0"/>
              <a:t>dialogue.</a:t>
            </a:r>
            <a:endParaRPr lang="en-US" sz="3400" noProof="1" smtClean="0"/>
          </a:p>
          <a:p>
            <a:r>
              <a:rPr lang="en-US" sz="3400" b="1" noProof="1" smtClean="0"/>
              <a:t>Chairperson:</a:t>
            </a:r>
            <a:r>
              <a:rPr lang="en-US" sz="3400" noProof="1" smtClean="0"/>
              <a:t> Good </a:t>
            </a:r>
            <a:r>
              <a:rPr lang="en-US" sz="3400" noProof="1" smtClean="0"/>
              <a:t>afternoon</a:t>
            </a:r>
            <a:r>
              <a:rPr lang="en-US" sz="3400" noProof="1" smtClean="0"/>
              <a:t>, </a:t>
            </a:r>
            <a:r>
              <a:rPr lang="en-US" sz="3400" noProof="1" smtClean="0"/>
              <a:t>colleagues</a:t>
            </a:r>
            <a:r>
              <a:rPr lang="en-US" sz="3400" noProof="1" smtClean="0"/>
              <a:t>. Thank you for joining today's research </a:t>
            </a:r>
            <a:r>
              <a:rPr lang="en-US" sz="3400" noProof="1" smtClean="0"/>
              <a:t>seminar.</a:t>
            </a:r>
            <a:endParaRPr lang="en-US" sz="3400" noProof="1" smtClean="0"/>
          </a:p>
          <a:p>
            <a:r>
              <a:rPr lang="en-US" sz="3400" b="1" noProof="1" smtClean="0"/>
              <a:t>Presenter:</a:t>
            </a:r>
            <a:r>
              <a:rPr lang="en-US" sz="3400" noProof="1" smtClean="0"/>
              <a:t> Good </a:t>
            </a:r>
            <a:r>
              <a:rPr lang="en-US" sz="3400" noProof="1" smtClean="0"/>
              <a:t>afternoon</a:t>
            </a:r>
            <a:r>
              <a:rPr lang="en-US" sz="3400" noProof="1" smtClean="0"/>
              <a:t>. Today I would like to discuss the preliminary findings of our study on the use of artificial intelligence in medical </a:t>
            </a:r>
            <a:r>
              <a:rPr lang="en-US" sz="3400" noProof="1" smtClean="0"/>
              <a:t>education.</a:t>
            </a:r>
            <a:endParaRPr lang="en-US" sz="3400" noProof="1" smtClean="0"/>
          </a:p>
          <a:p>
            <a:r>
              <a:rPr lang="en-US" sz="3400" b="1" noProof="1" smtClean="0"/>
              <a:t>Chairperson:</a:t>
            </a:r>
            <a:r>
              <a:rPr lang="en-US" sz="3400" noProof="1" smtClean="0"/>
              <a:t> Please </a:t>
            </a:r>
            <a:r>
              <a:rPr lang="en-US" sz="3400" noProof="1" smtClean="0"/>
              <a:t>begin.</a:t>
            </a:r>
            <a:endParaRPr lang="en-US" sz="3400" noProof="1" smtClean="0"/>
          </a:p>
          <a:p>
            <a:r>
              <a:rPr lang="en-US" sz="3400" b="1" noProof="1" smtClean="0"/>
              <a:t>Presenter:</a:t>
            </a:r>
            <a:r>
              <a:rPr lang="en-US" sz="3400" noProof="1" smtClean="0"/>
              <a:t> Our findings suggest that artificial intelligence </a:t>
            </a:r>
            <a:r>
              <a:rPr lang="en-US" sz="3400" b="1" noProof="1" smtClean="0"/>
              <a:t>may </a:t>
            </a:r>
            <a:r>
              <a:rPr lang="en-US" sz="3400" b="1" noProof="1" smtClean="0"/>
              <a:t>improve</a:t>
            </a:r>
            <a:r>
              <a:rPr lang="en-US" sz="3400" noProof="1" smtClean="0"/>
              <a:t> </a:t>
            </a:r>
            <a:r>
              <a:rPr lang="en-US" sz="3400" noProof="1" smtClean="0"/>
              <a:t>students</a:t>
            </a:r>
            <a:r>
              <a:rPr lang="en-US" sz="3400" noProof="1" smtClean="0"/>
              <a:t>' clinical decision-making </a:t>
            </a:r>
            <a:r>
              <a:rPr lang="en-US" sz="3400" noProof="1" smtClean="0"/>
              <a:t>skills</a:t>
            </a:r>
            <a:r>
              <a:rPr lang="en-US" sz="3400" noProof="1" smtClean="0"/>
              <a:t>. </a:t>
            </a:r>
            <a:r>
              <a:rPr lang="en-US" sz="3400" noProof="1" smtClean="0"/>
              <a:t>However</a:t>
            </a:r>
            <a:r>
              <a:rPr lang="en-US" sz="3400" noProof="1" smtClean="0"/>
              <a:t>, further research </a:t>
            </a:r>
            <a:r>
              <a:rPr lang="en-US" sz="3400" b="1" noProof="1" smtClean="0"/>
              <a:t>should be </a:t>
            </a:r>
            <a:r>
              <a:rPr lang="en-US" sz="3400" b="1" noProof="1" smtClean="0"/>
              <a:t>conducted</a:t>
            </a:r>
            <a:r>
              <a:rPr lang="en-US" sz="3400" noProof="1" smtClean="0"/>
              <a:t> before firm conclusions are </a:t>
            </a:r>
            <a:r>
              <a:rPr lang="en-US" sz="3400" noProof="1" smtClean="0"/>
              <a:t>drawn.</a:t>
            </a:r>
            <a:endParaRPr lang="en-US" sz="3400" noProof="1" smtClean="0"/>
          </a:p>
          <a:p>
            <a:r>
              <a:rPr lang="en-US" sz="3400" b="1" noProof="1" smtClean="0"/>
              <a:t>Audience </a:t>
            </a:r>
            <a:r>
              <a:rPr lang="en-US" sz="3400" b="1" noProof="1" smtClean="0"/>
              <a:t>Member:</a:t>
            </a:r>
            <a:r>
              <a:rPr lang="en-US" sz="3400" noProof="1" smtClean="0"/>
              <a:t> Could you explain how the participants were </a:t>
            </a:r>
            <a:r>
              <a:rPr lang="en-US" sz="3400" noProof="1" smtClean="0"/>
              <a:t>selected?</a:t>
            </a:r>
            <a:endParaRPr lang="en-US" sz="3400" noProof="1" smtClean="0"/>
          </a:p>
          <a:p>
            <a:r>
              <a:rPr lang="en-US" sz="3400" b="1" noProof="1" smtClean="0"/>
              <a:t>Presenter:</a:t>
            </a:r>
            <a:r>
              <a:rPr lang="en-US" sz="3400" noProof="1" smtClean="0"/>
              <a:t> </a:t>
            </a:r>
            <a:r>
              <a:rPr lang="en-US" sz="3400" noProof="1" smtClean="0"/>
              <a:t>Certainly</a:t>
            </a:r>
            <a:r>
              <a:rPr lang="en-US" sz="3400" noProof="1" smtClean="0"/>
              <a:t>. Participants </a:t>
            </a:r>
            <a:r>
              <a:rPr lang="en-US" sz="3400" b="1" noProof="1" smtClean="0"/>
              <a:t>had </a:t>
            </a:r>
            <a:r>
              <a:rPr lang="en-US" sz="3400" b="1" noProof="1" smtClean="0"/>
              <a:t>to</a:t>
            </a:r>
            <a:r>
              <a:rPr lang="en-US" sz="3400" noProof="1" smtClean="0"/>
              <a:t> meet specific inclusion criteria established by the ethics </a:t>
            </a:r>
            <a:r>
              <a:rPr lang="en-US" sz="3400" noProof="1" smtClean="0"/>
              <a:t>committee.</a:t>
            </a:r>
            <a:endParaRPr lang="en-US" sz="3400" noProof="1" smtClean="0"/>
          </a:p>
          <a:p>
            <a:r>
              <a:rPr lang="en-US" sz="3400" b="1" noProof="1" smtClean="0"/>
              <a:t>Audience </a:t>
            </a:r>
            <a:r>
              <a:rPr lang="en-US" sz="3400" b="1" noProof="1" smtClean="0"/>
              <a:t>Member:</a:t>
            </a:r>
            <a:r>
              <a:rPr lang="en-US" sz="3400" noProof="1" smtClean="0"/>
              <a:t> Do you believe these findings can be </a:t>
            </a:r>
            <a:r>
              <a:rPr lang="en-US" sz="3400" noProof="1" smtClean="0"/>
              <a:t>generalized?</a:t>
            </a:r>
            <a:endParaRPr lang="en-US" sz="3400" noProof="1" smtClean="0"/>
          </a:p>
          <a:p>
            <a:r>
              <a:rPr lang="en-US" sz="3400" b="1" noProof="1" smtClean="0"/>
              <a:t>Presenter:</a:t>
            </a:r>
            <a:r>
              <a:rPr lang="en-US" sz="3400" noProof="1" smtClean="0"/>
              <a:t> They </a:t>
            </a:r>
            <a:r>
              <a:rPr lang="en-US" sz="3400" b="1" noProof="1" smtClean="0"/>
              <a:t>might</a:t>
            </a:r>
            <a:r>
              <a:rPr lang="en-US" sz="3400" noProof="1" smtClean="0"/>
              <a:t> be applicable to similar educational </a:t>
            </a:r>
            <a:r>
              <a:rPr lang="en-US" sz="3400" noProof="1" smtClean="0"/>
              <a:t>settings</a:t>
            </a:r>
            <a:r>
              <a:rPr lang="en-US" sz="3400" noProof="1" smtClean="0"/>
              <a:t>, but additional multicentre studies </a:t>
            </a:r>
            <a:r>
              <a:rPr lang="en-US" sz="3400" b="1" noProof="1" smtClean="0"/>
              <a:t>would be </a:t>
            </a:r>
            <a:r>
              <a:rPr lang="en-US" sz="3400" b="1" noProof="1" smtClean="0"/>
              <a:t>needed</a:t>
            </a:r>
            <a:r>
              <a:rPr lang="en-US" sz="3400" noProof="1" smtClean="0"/>
              <a:t> to confirm our </a:t>
            </a:r>
            <a:r>
              <a:rPr lang="en-US" sz="3400" noProof="1" smtClean="0"/>
              <a:t>results.</a:t>
            </a:r>
            <a:endParaRPr lang="en-US" sz="3400" noProof="1" smtClean="0"/>
          </a:p>
          <a:p>
            <a:r>
              <a:rPr lang="en-US" sz="3400" b="1" noProof="1" smtClean="0"/>
              <a:t>Chairperson:</a:t>
            </a:r>
            <a:r>
              <a:rPr lang="en-US" sz="3400" noProof="1" smtClean="0"/>
              <a:t> Thank </a:t>
            </a:r>
            <a:r>
              <a:rPr lang="en-US" sz="3400" noProof="1" smtClean="0"/>
              <a:t>you</a:t>
            </a:r>
            <a:r>
              <a:rPr lang="en-US" sz="3400" noProof="1" smtClean="0"/>
              <a:t>. Are there any recommendations for future </a:t>
            </a:r>
            <a:r>
              <a:rPr lang="en-US" sz="3400" noProof="1" smtClean="0"/>
              <a:t>research?</a:t>
            </a:r>
            <a:endParaRPr lang="en-US" sz="3400" noProof="1" smtClean="0"/>
          </a:p>
          <a:p>
            <a:r>
              <a:rPr lang="en-US" sz="3400" b="1" noProof="1" smtClean="0"/>
              <a:t>Presenter:</a:t>
            </a:r>
            <a:r>
              <a:rPr lang="en-US" sz="3400" noProof="1" smtClean="0"/>
              <a:t> Future studies </a:t>
            </a:r>
            <a:r>
              <a:rPr lang="en-US" sz="3400" b="1" noProof="1" smtClean="0"/>
              <a:t>should </a:t>
            </a:r>
            <a:r>
              <a:rPr lang="en-US" sz="3400" b="1" noProof="1" smtClean="0"/>
              <a:t>investigate</a:t>
            </a:r>
            <a:r>
              <a:rPr lang="en-US" sz="3400" noProof="1" smtClean="0"/>
              <a:t> larger and more diverse </a:t>
            </a:r>
            <a:r>
              <a:rPr lang="en-US" sz="3400" noProof="1" smtClean="0"/>
              <a:t>populations.</a:t>
            </a:r>
            <a:endParaRPr lang="en-US" sz="3400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Part</a:t>
            </a:r>
            <a:r>
              <a:rPr lang="uk-UA" dirty="0" smtClean="0"/>
              <a:t> 1.1 </a:t>
            </a:r>
            <a:r>
              <a:rPr lang="uk-UA" dirty="0" err="1" smtClean="0"/>
              <a:t>Tasks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noProof="1" smtClean="0"/>
              <a:t>Identify</a:t>
            </a:r>
            <a:r>
              <a:rPr lang="uk-UA" noProof="1" smtClean="0"/>
              <a:t> in the </a:t>
            </a:r>
            <a:r>
              <a:rPr lang="uk-UA" noProof="1" smtClean="0"/>
              <a:t>dialogue:</a:t>
            </a:r>
            <a:endParaRPr lang="uk-UA" noProof="1" smtClean="0"/>
          </a:p>
          <a:p>
            <a:pPr>
              <a:buNone/>
            </a:pPr>
            <a:endParaRPr lang="uk-UA" noProof="1" smtClean="0"/>
          </a:p>
          <a:p>
            <a:pPr lvl="0"/>
            <a:r>
              <a:rPr lang="uk-UA" noProof="1" smtClean="0"/>
              <a:t>Examples of </a:t>
            </a:r>
            <a:r>
              <a:rPr lang="uk-UA" b="1" noProof="1" smtClean="0"/>
              <a:t>modal verbs expressing </a:t>
            </a:r>
            <a:r>
              <a:rPr lang="uk-UA" b="1" noProof="1" smtClean="0"/>
              <a:t>possibility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Examples of </a:t>
            </a:r>
            <a:r>
              <a:rPr lang="uk-UA" b="1" noProof="1" smtClean="0"/>
              <a:t>obligation or </a:t>
            </a:r>
            <a:r>
              <a:rPr lang="uk-UA" b="1" noProof="1" smtClean="0"/>
              <a:t>necessity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Expressions used for </a:t>
            </a:r>
            <a:r>
              <a:rPr lang="uk-UA" b="1" noProof="1" smtClean="0"/>
              <a:t>polite </a:t>
            </a:r>
            <a:r>
              <a:rPr lang="uk-UA" b="1" noProof="1" smtClean="0"/>
              <a:t>questioning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Academic </a:t>
            </a:r>
            <a:r>
              <a:rPr lang="uk-UA" noProof="1" smtClean="0"/>
              <a:t>recommendations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Examples of </a:t>
            </a:r>
            <a:r>
              <a:rPr lang="uk-UA" b="1" noProof="1" smtClean="0"/>
              <a:t>functional </a:t>
            </a:r>
            <a:r>
              <a:rPr lang="uk-UA" b="1" noProof="1" smtClean="0"/>
              <a:t>language</a:t>
            </a:r>
            <a:r>
              <a:rPr lang="uk-UA" noProof="1" smtClean="0"/>
              <a:t> used during a conference </a:t>
            </a:r>
            <a:r>
              <a:rPr lang="uk-UA" noProof="1" smtClean="0"/>
              <a:t>presentation</a:t>
            </a:r>
            <a:r>
              <a:rPr lang="uk-UA" noProof="1" smtClean="0"/>
              <a:t>. </a:t>
            </a:r>
            <a:endParaRPr lang="uk-UA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en-US" noProof="1" smtClean="0"/>
              <a:t>Part</a:t>
            </a:r>
            <a:r>
              <a:rPr lang="en-US" noProof="1" smtClean="0"/>
              <a:t> </a:t>
            </a:r>
            <a:r>
              <a:rPr lang="en-US" noProof="1" smtClean="0"/>
              <a:t>2</a:t>
            </a:r>
            <a:r>
              <a:rPr lang="en-US" noProof="1" smtClean="0"/>
              <a:t>. Modal Verb Transformation </a:t>
            </a:r>
            <a:r>
              <a:rPr lang="en-US" noProof="1" smtClean="0"/>
              <a:t>Task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7239000" cy="4846320"/>
          </a:xfrm>
        </p:spPr>
        <p:txBody>
          <a:bodyPr/>
          <a:lstStyle/>
          <a:p>
            <a:pPr>
              <a:buNone/>
            </a:pPr>
            <a:r>
              <a:rPr lang="uk-UA" sz="1800" noProof="1" smtClean="0"/>
              <a:t>Rewrite</a:t>
            </a:r>
            <a:r>
              <a:rPr lang="uk-UA" sz="1800" noProof="1" smtClean="0"/>
              <a:t> the sentences using the modal verb </a:t>
            </a:r>
            <a:r>
              <a:rPr lang="uk-UA" sz="1800" noProof="1" smtClean="0"/>
              <a:t>indicated.</a:t>
            </a:r>
            <a:endParaRPr lang="uk-UA" sz="1800" noProof="1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2060848"/>
          <a:ext cx="6912768" cy="2344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3456384"/>
              </a:tblGrid>
              <a:tr h="298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Sentence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Use the modal verb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1" smtClean="0">
                          <a:latin typeface="Times New Roman"/>
                          <a:ea typeface="Times New Roman"/>
                          <a:cs typeface="Times New Roman"/>
                        </a:rPr>
                        <a:t>It is necessary to follow ethical guidelines.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must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1" smtClean="0">
                          <a:latin typeface="Times New Roman"/>
                          <a:ea typeface="Times New Roman"/>
                          <a:cs typeface="Times New Roman"/>
                        </a:rPr>
                        <a:t>Perhaps the results indicate a new trend.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may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1" smtClean="0">
                          <a:latin typeface="Times New Roman"/>
                          <a:ea typeface="Times New Roman"/>
                          <a:cs typeface="Times New Roman"/>
                        </a:rPr>
                        <a:t>I recommend expanding the study.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should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1" smtClean="0">
                          <a:latin typeface="Times New Roman"/>
                          <a:ea typeface="Times New Roman"/>
                          <a:cs typeface="Times New Roman"/>
                        </a:rPr>
                        <a:t>Please explain your methodology.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could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1" smtClean="0">
                          <a:latin typeface="Times New Roman"/>
                          <a:ea typeface="Times New Roman"/>
                          <a:cs typeface="Times New Roman"/>
                        </a:rPr>
                        <a:t>It is possible that stress affects memory.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might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653136"/>
            <a:ext cx="6264696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Suggested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Answers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Researchers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must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follow ethical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guidelines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The results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may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indicate a new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trend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Future studies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should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expand the sample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size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Could you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explain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your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methodology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?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Stress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might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affect memory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performance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 </a:t>
            </a:r>
            <a:r>
              <a:rPr lang="uk-UA" noProof="1" smtClean="0"/>
              <a:t>3</a:t>
            </a:r>
            <a:r>
              <a:rPr lang="en-US" noProof="1" smtClean="0"/>
              <a:t>. </a:t>
            </a:r>
            <a:r>
              <a:rPr lang="uk-UA" dirty="0" err="1" smtClean="0"/>
              <a:t>Functional</a:t>
            </a:r>
            <a:r>
              <a:rPr lang="uk-UA" dirty="0" smtClean="0"/>
              <a:t> </a:t>
            </a:r>
            <a:r>
              <a:rPr lang="uk-UA" dirty="0" err="1" smtClean="0"/>
              <a:t>Language</a:t>
            </a:r>
            <a:r>
              <a:rPr lang="uk-UA" dirty="0" smtClean="0"/>
              <a:t> </a:t>
            </a:r>
            <a:r>
              <a:rPr lang="uk-UA" dirty="0" err="1" smtClean="0"/>
              <a:t>Transformation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9416"/>
            <a:ext cx="7920880" cy="4846320"/>
          </a:xfrm>
        </p:spPr>
        <p:txBody>
          <a:bodyPr/>
          <a:lstStyle/>
          <a:p>
            <a:pPr>
              <a:buNone/>
            </a:pPr>
            <a:r>
              <a:rPr lang="uk-UA" sz="1600" noProof="1" smtClean="0"/>
              <a:t>Replace</a:t>
            </a:r>
            <a:r>
              <a:rPr lang="uk-UA" sz="1600" noProof="1" smtClean="0"/>
              <a:t> the direct expressions with more professional and academic </a:t>
            </a:r>
            <a:r>
              <a:rPr lang="uk-UA" sz="1600" noProof="1" smtClean="0"/>
              <a:t>alternatives.</a:t>
            </a:r>
            <a:endParaRPr lang="uk-UA" sz="1600" noProof="1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15616" y="2204864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Direct Expression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Academic Alternative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You're wrong.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Explain this.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This proves everything.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We need more data.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I disagree.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95536" y="4509120"/>
            <a:ext cx="648072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Suggested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Answers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 see your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point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however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the available evidence suggests another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interpretation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Could you clarify this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point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please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These findings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may provide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evidence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supporting this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conclusion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Additional data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may be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required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 respectfully disagree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because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 </a:t>
            </a:r>
            <a:r>
              <a:rPr lang="uk-UA" noProof="1" smtClean="0"/>
              <a:t>4</a:t>
            </a:r>
            <a:r>
              <a:rPr lang="en-US" noProof="1" smtClean="0"/>
              <a:t>. </a:t>
            </a:r>
            <a:r>
              <a:rPr lang="uk-UA" noProof="1" smtClean="0"/>
              <a:t>Correction Task</a:t>
            </a:r>
            <a:r>
              <a:rPr lang="uk-UA" noProof="1" smtClean="0"/>
              <a:t/>
            </a:r>
            <a:br>
              <a:rPr lang="uk-UA" noProof="1" smtClean="0"/>
            </a:br>
            <a:endParaRPr lang="uk-UA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noProof="1" smtClean="0"/>
              <a:t>Correct</a:t>
            </a:r>
            <a:r>
              <a:rPr lang="en-US" noProof="1" smtClean="0"/>
              <a:t> the </a:t>
            </a:r>
            <a:r>
              <a:rPr lang="en-US" noProof="1" smtClean="0"/>
              <a:t>mistakes.</a:t>
            </a:r>
            <a:endParaRPr lang="en-US" noProof="1" smtClean="0"/>
          </a:p>
          <a:p>
            <a:pPr lvl="0"/>
            <a:r>
              <a:rPr lang="en-US" noProof="1" smtClean="0"/>
              <a:t>Researchers </a:t>
            </a:r>
            <a:r>
              <a:rPr lang="en-US" b="1" noProof="1" smtClean="0"/>
              <a:t>must </a:t>
            </a:r>
            <a:r>
              <a:rPr lang="en-US" b="1" noProof="1" smtClean="0"/>
              <a:t>to</a:t>
            </a:r>
            <a:r>
              <a:rPr lang="en-US" noProof="1" smtClean="0"/>
              <a:t> obtain ethical </a:t>
            </a:r>
            <a:r>
              <a:rPr lang="en-US" noProof="1" smtClean="0"/>
              <a:t>approval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You </a:t>
            </a:r>
            <a:r>
              <a:rPr lang="en-US" b="1" noProof="1" smtClean="0"/>
              <a:t>should </a:t>
            </a:r>
            <a:r>
              <a:rPr lang="en-US" b="1" noProof="1" smtClean="0"/>
              <a:t>to</a:t>
            </a:r>
            <a:r>
              <a:rPr lang="en-US" noProof="1" smtClean="0"/>
              <a:t> include more </a:t>
            </a:r>
            <a:r>
              <a:rPr lang="en-US" noProof="1" smtClean="0"/>
              <a:t>references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This result </a:t>
            </a:r>
            <a:r>
              <a:rPr lang="en-US" b="1" noProof="1" smtClean="0"/>
              <a:t>may </a:t>
            </a:r>
            <a:r>
              <a:rPr lang="en-US" b="1" noProof="1" smtClean="0"/>
              <a:t>indicates</a:t>
            </a:r>
            <a:r>
              <a:rPr lang="en-US" noProof="1" smtClean="0"/>
              <a:t> a </a:t>
            </a:r>
            <a:r>
              <a:rPr lang="en-US" noProof="1" smtClean="0"/>
              <a:t>relationship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Could you </a:t>
            </a:r>
            <a:r>
              <a:rPr lang="en-US" b="1" noProof="1" smtClean="0"/>
              <a:t>to </a:t>
            </a:r>
            <a:r>
              <a:rPr lang="en-US" b="1" noProof="1" smtClean="0"/>
              <a:t>explain</a:t>
            </a:r>
            <a:r>
              <a:rPr lang="en-US" noProof="1" smtClean="0"/>
              <a:t> this </a:t>
            </a:r>
            <a:r>
              <a:rPr lang="en-US" noProof="1" smtClean="0"/>
              <a:t>figure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Students </a:t>
            </a:r>
            <a:r>
              <a:rPr lang="en-US" b="1" noProof="1" smtClean="0"/>
              <a:t>can </a:t>
            </a:r>
            <a:r>
              <a:rPr lang="en-US" b="1" noProof="1" smtClean="0"/>
              <a:t>to</a:t>
            </a:r>
            <a:r>
              <a:rPr lang="en-US" noProof="1" smtClean="0"/>
              <a:t> participate in exchange </a:t>
            </a:r>
            <a:r>
              <a:rPr lang="en-US" noProof="1" smtClean="0"/>
              <a:t>programmes.</a:t>
            </a:r>
            <a:endParaRPr lang="en-US" noProof="1" smtClean="0"/>
          </a:p>
          <a:p>
            <a:pPr lvl="0">
              <a:buNone/>
            </a:pPr>
            <a:r>
              <a:rPr lang="en-US" noProof="1" smtClean="0"/>
              <a:t> </a:t>
            </a:r>
            <a:endParaRPr lang="en-US" noProof="1" smtClean="0"/>
          </a:p>
          <a:p>
            <a:pPr>
              <a:buNone/>
            </a:pPr>
            <a:r>
              <a:rPr lang="en-US" b="1" noProof="1" smtClean="0"/>
              <a:t>Suggested </a:t>
            </a:r>
            <a:r>
              <a:rPr lang="en-US" b="1" noProof="1" smtClean="0"/>
              <a:t>Answers</a:t>
            </a:r>
            <a:endParaRPr lang="en-US" noProof="1" smtClean="0"/>
          </a:p>
          <a:p>
            <a:pPr lvl="0"/>
            <a:r>
              <a:rPr lang="en-US" noProof="1" smtClean="0"/>
              <a:t>Researchers </a:t>
            </a:r>
            <a:r>
              <a:rPr lang="en-US" b="1" noProof="1" smtClean="0"/>
              <a:t>must </a:t>
            </a:r>
            <a:r>
              <a:rPr lang="en-US" b="1" noProof="1" smtClean="0"/>
              <a:t>obtain</a:t>
            </a:r>
            <a:r>
              <a:rPr lang="en-US" noProof="1" smtClean="0"/>
              <a:t> ethical </a:t>
            </a:r>
            <a:r>
              <a:rPr lang="en-US" noProof="1" smtClean="0"/>
              <a:t>approval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You </a:t>
            </a:r>
            <a:r>
              <a:rPr lang="en-US" b="1" noProof="1" smtClean="0"/>
              <a:t>should </a:t>
            </a:r>
            <a:r>
              <a:rPr lang="en-US" b="1" noProof="1" smtClean="0"/>
              <a:t>include</a:t>
            </a:r>
            <a:r>
              <a:rPr lang="en-US" noProof="1" smtClean="0"/>
              <a:t> more </a:t>
            </a:r>
            <a:r>
              <a:rPr lang="en-US" noProof="1" smtClean="0"/>
              <a:t>references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This result </a:t>
            </a:r>
            <a:r>
              <a:rPr lang="en-US" b="1" noProof="1" smtClean="0"/>
              <a:t>may </a:t>
            </a:r>
            <a:r>
              <a:rPr lang="en-US" b="1" noProof="1" smtClean="0"/>
              <a:t>indicate</a:t>
            </a:r>
            <a:r>
              <a:rPr lang="en-US" noProof="1" smtClean="0"/>
              <a:t> a </a:t>
            </a:r>
            <a:r>
              <a:rPr lang="en-US" noProof="1" smtClean="0"/>
              <a:t>relationship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Could you </a:t>
            </a:r>
            <a:r>
              <a:rPr lang="en-US" b="1" noProof="1" smtClean="0"/>
              <a:t>explain</a:t>
            </a:r>
            <a:r>
              <a:rPr lang="en-US" noProof="1" smtClean="0"/>
              <a:t> this </a:t>
            </a:r>
            <a:r>
              <a:rPr lang="en-US" noProof="1" smtClean="0"/>
              <a:t>figure</a:t>
            </a:r>
            <a:r>
              <a:rPr lang="en-US" noProof="1" smtClean="0"/>
              <a:t>? </a:t>
            </a:r>
            <a:endParaRPr lang="en-US" noProof="1" smtClean="0"/>
          </a:p>
          <a:p>
            <a:r>
              <a:rPr lang="en-US" noProof="1" smtClean="0"/>
              <a:t>Students </a:t>
            </a:r>
            <a:r>
              <a:rPr lang="en-US" b="1" noProof="1" smtClean="0"/>
              <a:t>can </a:t>
            </a:r>
            <a:r>
              <a:rPr lang="en-US" b="1" noProof="1" smtClean="0"/>
              <a:t>participate</a:t>
            </a:r>
            <a:r>
              <a:rPr lang="en-US" noProof="1" smtClean="0"/>
              <a:t> in exchange </a:t>
            </a:r>
            <a:r>
              <a:rPr lang="en-US" noProof="1" smtClean="0"/>
              <a:t>programmes</a:t>
            </a:r>
            <a:r>
              <a:rPr lang="en-US" noProof="1" smtClean="0"/>
              <a:t>.</a:t>
            </a:r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10927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Peer</a:t>
            </a:r>
            <a:r>
              <a:rPr lang="uk-UA" dirty="0" smtClean="0"/>
              <a:t> </a:t>
            </a:r>
            <a:r>
              <a:rPr lang="uk-UA" dirty="0" err="1" smtClean="0"/>
              <a:t>Discussion</a:t>
            </a:r>
            <a:r>
              <a:rPr lang="uk-UA" dirty="0" smtClean="0"/>
              <a:t> </a:t>
            </a:r>
            <a:r>
              <a:rPr lang="uk-UA" dirty="0" err="1" smtClean="0"/>
              <a:t>Activity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7444680" cy="53309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noProof="1" smtClean="0"/>
              <a:t>Discuss</a:t>
            </a:r>
            <a:r>
              <a:rPr lang="uk-UA" noProof="1" smtClean="0"/>
              <a:t> the following </a:t>
            </a:r>
            <a:r>
              <a:rPr lang="uk-UA" noProof="1" smtClean="0"/>
              <a:t>statement:</a:t>
            </a:r>
            <a:r>
              <a:rPr lang="uk-UA" b="1" noProof="1" smtClean="0"/>
              <a:t>"</a:t>
            </a:r>
            <a:r>
              <a:rPr lang="uk-UA" b="1" noProof="1" smtClean="0"/>
              <a:t>Artificial intelligence should play a greater role in doctoral </a:t>
            </a:r>
            <a:r>
              <a:rPr lang="uk-UA" b="1" noProof="1" smtClean="0"/>
              <a:t>education.“</a:t>
            </a:r>
            <a:endParaRPr lang="uk-UA" b="1" noProof="1" smtClean="0"/>
          </a:p>
          <a:p>
            <a:pPr>
              <a:buNone/>
            </a:pPr>
            <a:endParaRPr lang="uk-UA" noProof="1" smtClean="0"/>
          </a:p>
          <a:p>
            <a:pPr>
              <a:buNone/>
            </a:pPr>
            <a:r>
              <a:rPr lang="uk-UA" noProof="1" smtClean="0"/>
              <a:t>While </a:t>
            </a:r>
            <a:r>
              <a:rPr lang="uk-UA" noProof="1" smtClean="0"/>
              <a:t>discussing</a:t>
            </a:r>
            <a:r>
              <a:rPr lang="uk-UA" noProof="1" smtClean="0"/>
              <a:t>, use expressions </a:t>
            </a:r>
            <a:r>
              <a:rPr lang="uk-UA" noProof="1" smtClean="0"/>
              <a:t>for:</a:t>
            </a:r>
            <a:endParaRPr lang="uk-UA" noProof="1" smtClean="0"/>
          </a:p>
          <a:p>
            <a:pPr lvl="0"/>
            <a:r>
              <a:rPr lang="uk-UA" noProof="1" smtClean="0"/>
              <a:t>agreement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disagreement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recommendations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possibility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probability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polite </a:t>
            </a:r>
            <a:r>
              <a:rPr lang="uk-UA" noProof="1" smtClean="0"/>
              <a:t>interruption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endParaRPr lang="uk-UA" noProof="1" smtClean="0"/>
          </a:p>
          <a:p>
            <a:pPr>
              <a:buNone/>
            </a:pPr>
            <a:r>
              <a:rPr lang="uk-UA" noProof="1" smtClean="0"/>
              <a:t>Suggested </a:t>
            </a:r>
            <a:r>
              <a:rPr lang="uk-UA" noProof="1" smtClean="0"/>
              <a:t>expressions:</a:t>
            </a:r>
            <a:endParaRPr lang="uk-UA" noProof="1" smtClean="0"/>
          </a:p>
          <a:p>
            <a:pPr lvl="0"/>
            <a:r>
              <a:rPr lang="uk-UA" noProof="1" smtClean="0"/>
              <a:t>I completely agree </a:t>
            </a:r>
            <a:r>
              <a:rPr lang="uk-UA" noProof="1" smtClean="0"/>
              <a:t>because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I see your </a:t>
            </a:r>
            <a:r>
              <a:rPr lang="uk-UA" noProof="1" smtClean="0"/>
              <a:t>point</a:t>
            </a:r>
            <a:r>
              <a:rPr lang="uk-UA" noProof="1" smtClean="0"/>
              <a:t>; </a:t>
            </a:r>
            <a:r>
              <a:rPr lang="uk-UA" noProof="1" smtClean="0"/>
              <a:t>however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It may be beneficial </a:t>
            </a:r>
            <a:r>
              <a:rPr lang="uk-UA" noProof="1" smtClean="0"/>
              <a:t>to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We should also </a:t>
            </a:r>
            <a:r>
              <a:rPr lang="uk-UA" noProof="1" smtClean="0"/>
              <a:t>consider</a:t>
            </a:r>
            <a:r>
              <a:rPr lang="uk-UA" noProof="1" smtClean="0"/>
              <a:t>... </a:t>
            </a:r>
            <a:endParaRPr lang="uk-UA" noProof="1" smtClean="0"/>
          </a:p>
          <a:p>
            <a:r>
              <a:rPr lang="uk-UA" noProof="1" smtClean="0"/>
              <a:t>Another possibility might </a:t>
            </a:r>
            <a:r>
              <a:rPr lang="uk-UA" noProof="1" smtClean="0"/>
              <a:t>be...</a:t>
            </a:r>
            <a:endParaRPr lang="uk-UA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>Mini</a:t>
            </a:r>
            <a:r>
              <a:rPr lang="uk-UA" noProof="1" smtClean="0"/>
              <a:t> Presentation </a:t>
            </a:r>
            <a:r>
              <a:rPr lang="uk-UA" noProof="1" smtClean="0"/>
              <a:t>Task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7704856" cy="5616624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b="1" noProof="1" smtClean="0"/>
              <a:t>Topic</a:t>
            </a:r>
            <a:r>
              <a:rPr lang="uk-UA" noProof="1" smtClean="0"/>
              <a:t> </a:t>
            </a:r>
            <a:r>
              <a:rPr lang="uk-UA" b="1" noProof="1" smtClean="0"/>
              <a:t>"</a:t>
            </a:r>
            <a:r>
              <a:rPr lang="uk-UA" b="1" noProof="1" smtClean="0"/>
              <a:t>Professional Communication Skills Required for a Successful Research </a:t>
            </a:r>
            <a:r>
              <a:rPr lang="uk-UA" b="1" noProof="1" smtClean="0"/>
              <a:t>Career."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Prepare a </a:t>
            </a:r>
            <a:r>
              <a:rPr lang="uk-UA" b="1" noProof="1" smtClean="0"/>
              <a:t>3–5 minute </a:t>
            </a:r>
            <a:r>
              <a:rPr lang="uk-UA" b="1" noProof="1" smtClean="0"/>
              <a:t>presentation</a:t>
            </a:r>
            <a:r>
              <a:rPr lang="uk-UA" noProof="1" smtClean="0"/>
              <a:t>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Your presentation should </a:t>
            </a:r>
            <a:r>
              <a:rPr lang="uk-UA" noProof="1" smtClean="0"/>
              <a:t>include:</a:t>
            </a:r>
            <a:endParaRPr lang="uk-UA" noProof="1" smtClean="0"/>
          </a:p>
          <a:p>
            <a:pPr lvl="0"/>
            <a:r>
              <a:rPr lang="uk-UA" noProof="1" smtClean="0"/>
              <a:t>introduction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importance of </a:t>
            </a:r>
            <a:r>
              <a:rPr lang="uk-UA" noProof="1" smtClean="0"/>
              <a:t>communication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examples of modal verbs in professional </a:t>
            </a:r>
            <a:r>
              <a:rPr lang="uk-UA" noProof="1" smtClean="0"/>
              <a:t>interaction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recommendations for young </a:t>
            </a:r>
            <a:r>
              <a:rPr lang="uk-UA" noProof="1" smtClean="0"/>
              <a:t>researchers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conclusion</a:t>
            </a:r>
            <a:r>
              <a:rPr lang="uk-UA" noProof="1" smtClean="0"/>
              <a:t>. </a:t>
            </a:r>
            <a:endParaRPr lang="uk-UA" noProof="1" smtClean="0"/>
          </a:p>
          <a:p>
            <a:pPr>
              <a:buNone/>
            </a:pPr>
            <a:endParaRPr lang="uk-UA" noProof="1" smtClean="0"/>
          </a:p>
          <a:p>
            <a:pPr>
              <a:buNone/>
            </a:pPr>
            <a:r>
              <a:rPr lang="uk-UA" noProof="1" smtClean="0"/>
              <a:t>Try to </a:t>
            </a:r>
            <a:r>
              <a:rPr lang="uk-UA" noProof="1" smtClean="0"/>
              <a:t>include:</a:t>
            </a:r>
            <a:endParaRPr lang="uk-UA" noProof="1" smtClean="0"/>
          </a:p>
          <a:p>
            <a:pPr lvl="0"/>
            <a:r>
              <a:rPr lang="uk-UA" noProof="1" smtClean="0"/>
              <a:t>expressions of </a:t>
            </a:r>
            <a:r>
              <a:rPr lang="uk-UA" noProof="1" smtClean="0"/>
              <a:t>certainty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cautious </a:t>
            </a:r>
            <a:r>
              <a:rPr lang="uk-UA" noProof="1" smtClean="0"/>
              <a:t>language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recommendations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polite </a:t>
            </a:r>
            <a:r>
              <a:rPr lang="uk-UA" noProof="1" smtClean="0"/>
              <a:t>requests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future </a:t>
            </a:r>
            <a:r>
              <a:rPr lang="uk-UA" noProof="1" smtClean="0"/>
              <a:t>predictions</a:t>
            </a:r>
            <a:r>
              <a:rPr lang="uk-UA" noProof="1" smtClean="0"/>
              <a:t>. </a:t>
            </a:r>
            <a:endParaRPr lang="uk-UA" noProof="1" smtClean="0"/>
          </a:p>
          <a:p>
            <a:pPr>
              <a:buNone/>
            </a:pPr>
            <a:endParaRPr lang="uk-UA" noProof="1" smtClean="0"/>
          </a:p>
          <a:p>
            <a:pPr>
              <a:buNone/>
            </a:pPr>
            <a:r>
              <a:rPr lang="uk-UA" noProof="1" smtClean="0"/>
              <a:t>Useful </a:t>
            </a:r>
            <a:r>
              <a:rPr lang="uk-UA" noProof="1" smtClean="0"/>
              <a:t>expressions:</a:t>
            </a:r>
            <a:endParaRPr lang="uk-UA" noProof="1" smtClean="0"/>
          </a:p>
          <a:p>
            <a:pPr lvl="0"/>
            <a:r>
              <a:rPr lang="uk-UA" noProof="1" smtClean="0"/>
              <a:t>Researchers </a:t>
            </a:r>
            <a:r>
              <a:rPr lang="uk-UA" noProof="1" smtClean="0"/>
              <a:t>should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Universities ought </a:t>
            </a:r>
            <a:r>
              <a:rPr lang="uk-UA" noProof="1" smtClean="0"/>
              <a:t>to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Future developments </a:t>
            </a:r>
            <a:r>
              <a:rPr lang="uk-UA" noProof="1" smtClean="0"/>
              <a:t>may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Effective communication </a:t>
            </a:r>
            <a:r>
              <a:rPr lang="uk-UA" noProof="1" smtClean="0"/>
              <a:t>can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International collaboration </a:t>
            </a:r>
            <a:r>
              <a:rPr lang="uk-UA" noProof="1" smtClean="0"/>
              <a:t>could</a:t>
            </a:r>
            <a:r>
              <a:rPr lang="uk-UA" noProof="1" smtClean="0"/>
              <a:t>... </a:t>
            </a:r>
            <a:endParaRPr lang="uk-UA" noProof="1" smtClean="0"/>
          </a:p>
          <a:p>
            <a:pPr lvl="0"/>
            <a:r>
              <a:rPr lang="uk-UA" noProof="1" smtClean="0"/>
              <a:t>To </a:t>
            </a:r>
            <a:r>
              <a:rPr lang="uk-UA" noProof="1" smtClean="0"/>
              <a:t>conclude</a:t>
            </a:r>
            <a:r>
              <a:rPr lang="uk-UA" noProof="1" smtClean="0"/>
              <a:t>... </a:t>
            </a:r>
            <a:endParaRPr lang="uk-UA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Self-Assessment </a:t>
            </a:r>
            <a:r>
              <a:rPr lang="uk-UA" dirty="0" err="1" smtClean="0"/>
              <a:t>Checklist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7300664" cy="5475008"/>
          </a:xfrm>
        </p:spPr>
        <p:txBody>
          <a:bodyPr/>
          <a:lstStyle/>
          <a:p>
            <a:pPr>
              <a:buNone/>
            </a:pPr>
            <a:r>
              <a:rPr lang="en-US" sz="2000" noProof="1" smtClean="0"/>
              <a:t>After </a:t>
            </a:r>
            <a:r>
              <a:rPr lang="en-US" sz="2000" noProof="1" smtClean="0"/>
              <a:t>completing this </a:t>
            </a:r>
            <a:r>
              <a:rPr lang="en-US" sz="2000" noProof="1" smtClean="0"/>
              <a:t>lecture</a:t>
            </a:r>
            <a:r>
              <a:rPr lang="en-US" sz="2000" noProof="1" smtClean="0"/>
              <a:t>, can </a:t>
            </a:r>
            <a:r>
              <a:rPr lang="en-US" sz="2000" noProof="1" smtClean="0"/>
              <a:t>you:</a:t>
            </a:r>
            <a:endParaRPr lang="en-US" sz="2000" noProof="1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7" y="1844824"/>
          <a:ext cx="7200799" cy="308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1"/>
                <a:gridCol w="936104"/>
                <a:gridCol w="864096"/>
                <a:gridCol w="792088"/>
              </a:tblGrid>
              <a:tr h="72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0" smtClean="0">
                          <a:latin typeface="Times New Roman"/>
                          <a:ea typeface="Times New Roman"/>
                          <a:cs typeface="Times New Roman"/>
                        </a:rPr>
                        <a:t>Statement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0" smtClean="0">
                          <a:latin typeface="Times New Roman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0" smtClean="0">
                          <a:latin typeface="Times New Roman"/>
                          <a:ea typeface="Times New Roman"/>
                          <a:cs typeface="Times New Roman"/>
                        </a:rPr>
                        <a:t>Partly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noProof="0" smtClean="0">
                          <a:latin typeface="Times New Roman"/>
                          <a:ea typeface="Times New Roman"/>
                          <a:cs typeface="Times New Roman"/>
                        </a:rPr>
                        <a:t>No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I can distinguish between the meanings of English modal verbs.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I can express obligation, possibility, and probability accurately.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I can use functional language during academic discussions.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I can formulate polite requests and recommendations.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I can participate confidently in conference discussions.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I can avoid common modal verb errors.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0" dirty="0" smtClean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en-US" sz="1600" noProof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75A873-60AE-4DA7-8296-D4D67FB5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Lecture</a:t>
            </a:r>
            <a:r>
              <a:rPr lang="en-US" noProof="1" smtClean="0"/>
              <a:t> </a:t>
            </a:r>
            <a:r>
              <a:rPr lang="en-US" noProof="1" smtClean="0"/>
              <a:t>Summary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3FE0800-2F1A-4CBC-ACB5-5590AECF7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9416"/>
            <a:ext cx="7848872" cy="4411872"/>
          </a:xfrm>
        </p:spPr>
        <p:txBody>
          <a:bodyPr>
            <a:normAutofit fontScale="32500" lnSpcReduction="20000"/>
          </a:bodyPr>
          <a:lstStyle/>
          <a:p>
            <a:r>
              <a:rPr lang="uk-UA" sz="5500" noProof="1" smtClean="0"/>
              <a:t>Modal</a:t>
            </a:r>
            <a:r>
              <a:rPr lang="uk-UA" sz="5500" noProof="1" smtClean="0"/>
              <a:t> verbs and functional language are fundamental components of effective academic and professional </a:t>
            </a:r>
            <a:r>
              <a:rPr lang="uk-UA" sz="5500" noProof="1" smtClean="0"/>
              <a:t>communication</a:t>
            </a:r>
            <a:r>
              <a:rPr lang="uk-UA" sz="5500" noProof="1" smtClean="0"/>
              <a:t>. They enable researchers to express </a:t>
            </a:r>
            <a:r>
              <a:rPr lang="uk-UA" sz="5500" noProof="1" smtClean="0"/>
              <a:t>obligation</a:t>
            </a:r>
            <a:r>
              <a:rPr lang="uk-UA" sz="5500" noProof="1" smtClean="0"/>
              <a:t>, </a:t>
            </a:r>
            <a:r>
              <a:rPr lang="uk-UA" sz="5500" noProof="1" smtClean="0"/>
              <a:t>necessity</a:t>
            </a:r>
            <a:r>
              <a:rPr lang="uk-UA" sz="5500" noProof="1" smtClean="0"/>
              <a:t>, </a:t>
            </a:r>
            <a:r>
              <a:rPr lang="uk-UA" sz="5500" noProof="1" smtClean="0"/>
              <a:t>possibility</a:t>
            </a:r>
            <a:r>
              <a:rPr lang="uk-UA" sz="5500" noProof="1" smtClean="0"/>
              <a:t>, </a:t>
            </a:r>
            <a:r>
              <a:rPr lang="uk-UA" sz="5500" noProof="1" smtClean="0"/>
              <a:t>probability</a:t>
            </a:r>
            <a:r>
              <a:rPr lang="uk-UA" sz="5500" noProof="1" smtClean="0"/>
              <a:t>, </a:t>
            </a:r>
            <a:r>
              <a:rPr lang="uk-UA" sz="5500" noProof="1" smtClean="0"/>
              <a:t>recommendations</a:t>
            </a:r>
            <a:r>
              <a:rPr lang="uk-UA" sz="5500" noProof="1" smtClean="0"/>
              <a:t>, and politeness with precision and </a:t>
            </a:r>
            <a:r>
              <a:rPr lang="uk-UA" sz="5500" noProof="1" smtClean="0"/>
              <a:t>flexibility</a:t>
            </a:r>
            <a:r>
              <a:rPr lang="uk-UA" sz="5500" noProof="1" smtClean="0"/>
              <a:t>. In English for Academic </a:t>
            </a:r>
            <a:r>
              <a:rPr lang="uk-UA" sz="5500" noProof="1" smtClean="0"/>
              <a:t>Purposes</a:t>
            </a:r>
            <a:r>
              <a:rPr lang="uk-UA" sz="5500" noProof="1" smtClean="0"/>
              <a:t>, these linguistic resources support evidence-based </a:t>
            </a:r>
            <a:r>
              <a:rPr lang="uk-UA" sz="5500" noProof="1" smtClean="0"/>
              <a:t>argumentation</a:t>
            </a:r>
            <a:r>
              <a:rPr lang="uk-UA" sz="5500" noProof="1" smtClean="0"/>
              <a:t>, constructive </a:t>
            </a:r>
            <a:r>
              <a:rPr lang="uk-UA" sz="5500" noProof="1" smtClean="0"/>
              <a:t>interaction</a:t>
            </a:r>
            <a:r>
              <a:rPr lang="uk-UA" sz="5500" noProof="1" smtClean="0"/>
              <a:t>, and respectful scholarly </a:t>
            </a:r>
            <a:r>
              <a:rPr lang="uk-UA" sz="5500" noProof="1" smtClean="0"/>
              <a:t>dialogue.</a:t>
            </a:r>
          </a:p>
          <a:p>
            <a:endParaRPr lang="uk-UA" sz="5500" noProof="1" smtClean="0"/>
          </a:p>
          <a:p>
            <a:r>
              <a:rPr lang="uk-UA" sz="5500" noProof="1" smtClean="0"/>
              <a:t>For doctoral </a:t>
            </a:r>
            <a:r>
              <a:rPr lang="uk-UA" sz="5500" noProof="1" smtClean="0"/>
              <a:t>students</a:t>
            </a:r>
            <a:r>
              <a:rPr lang="uk-UA" sz="5500" noProof="1" smtClean="0"/>
              <a:t>, mastery of modal verbs extends beyond grammatical </a:t>
            </a:r>
            <a:r>
              <a:rPr lang="uk-UA" sz="5500" noProof="1" smtClean="0"/>
              <a:t>correctness</a:t>
            </a:r>
            <a:r>
              <a:rPr lang="uk-UA" sz="5500" noProof="1" smtClean="0"/>
              <a:t>. It contributes to the ability to present research </a:t>
            </a:r>
            <a:r>
              <a:rPr lang="uk-UA" sz="5500" noProof="1" smtClean="0"/>
              <a:t>confidently</a:t>
            </a:r>
            <a:r>
              <a:rPr lang="uk-UA" sz="5500" noProof="1" smtClean="0"/>
              <a:t>, engage in international </a:t>
            </a:r>
            <a:r>
              <a:rPr lang="uk-UA" sz="5500" noProof="1" smtClean="0"/>
              <a:t>collaboration</a:t>
            </a:r>
            <a:r>
              <a:rPr lang="uk-UA" sz="5500" noProof="1" smtClean="0"/>
              <a:t>, participate in scientific </a:t>
            </a:r>
            <a:r>
              <a:rPr lang="uk-UA" sz="5500" noProof="1" smtClean="0"/>
              <a:t>debates</a:t>
            </a:r>
            <a:r>
              <a:rPr lang="uk-UA" sz="5500" noProof="1" smtClean="0"/>
              <a:t>, write for </a:t>
            </a:r>
            <a:r>
              <a:rPr lang="uk-UA" sz="5500" noProof="1" smtClean="0"/>
              <a:t>publication</a:t>
            </a:r>
            <a:r>
              <a:rPr lang="uk-UA" sz="5500" noProof="1" smtClean="0"/>
              <a:t>, and communicate appropriately across </a:t>
            </a:r>
            <a:r>
              <a:rPr lang="uk-UA" sz="5500" noProof="1" smtClean="0"/>
              <a:t>cultures</a:t>
            </a:r>
            <a:r>
              <a:rPr lang="uk-UA" sz="5500" noProof="1" smtClean="0"/>
              <a:t>. Continuous practice through authentic academic tasks—such as conference </a:t>
            </a:r>
            <a:r>
              <a:rPr lang="uk-UA" sz="5500" noProof="1" smtClean="0"/>
              <a:t>presentations</a:t>
            </a:r>
            <a:r>
              <a:rPr lang="uk-UA" sz="5500" noProof="1" smtClean="0"/>
              <a:t>, peer </a:t>
            </a:r>
            <a:r>
              <a:rPr lang="uk-UA" sz="5500" noProof="1" smtClean="0"/>
              <a:t>discussions</a:t>
            </a:r>
            <a:r>
              <a:rPr lang="uk-UA" sz="5500" noProof="1" smtClean="0"/>
              <a:t>, research </a:t>
            </a:r>
            <a:r>
              <a:rPr lang="uk-UA" sz="5500" noProof="1" smtClean="0"/>
              <a:t>writing</a:t>
            </a:r>
            <a:r>
              <a:rPr lang="uk-UA" sz="5500" noProof="1" smtClean="0"/>
              <a:t>, and supervisor meetings—helps learners integrate modal verbs and functional language into their everyday professional </a:t>
            </a:r>
            <a:r>
              <a:rPr lang="uk-UA" sz="5500" noProof="1" smtClean="0"/>
              <a:t>communication.</a:t>
            </a:r>
            <a:endParaRPr lang="uk-UA" sz="5500" noProof="1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2199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5A3BB1-262A-44C9-8BD4-4DF0F5E3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504B1C-E5EA-48A6-A0BA-E9938862A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Basic Literature</a:t>
            </a:r>
          </a:p>
          <a:p>
            <a:pPr lvl="0"/>
            <a:r>
              <a:rPr lang="en-US" noProof="1" smtClean="0"/>
              <a:t>Hewings</a:t>
            </a:r>
            <a:r>
              <a:rPr lang="en-US" noProof="1" smtClean="0"/>
              <a:t>, </a:t>
            </a:r>
            <a:r>
              <a:rPr lang="en-US" noProof="1" smtClean="0"/>
              <a:t>M</a:t>
            </a:r>
            <a:r>
              <a:rPr lang="en-US" noProof="1" smtClean="0"/>
              <a:t>. </a:t>
            </a:r>
            <a:r>
              <a:rPr lang="en-US" noProof="1" smtClean="0"/>
              <a:t>(2021</a:t>
            </a:r>
            <a:r>
              <a:rPr lang="en-US" noProof="1" smtClean="0"/>
              <a:t>). </a:t>
            </a:r>
            <a:r>
              <a:rPr lang="en-US" i="1" noProof="1" smtClean="0"/>
              <a:t>Advanced Grammar in </a:t>
            </a:r>
            <a:r>
              <a:rPr lang="en-US" i="1" noProof="1" smtClean="0"/>
              <a:t>Use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4th </a:t>
            </a:r>
            <a:r>
              <a:rPr lang="en-US" noProof="1" smtClean="0"/>
              <a:t>ed</a:t>
            </a:r>
            <a:r>
              <a:rPr lang="en-US" noProof="1" smtClean="0"/>
              <a:t>.). Cambridge University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Murphy</a:t>
            </a:r>
            <a:r>
              <a:rPr lang="en-US" noProof="1" smtClean="0"/>
              <a:t>, </a:t>
            </a:r>
            <a:r>
              <a:rPr lang="en-US" noProof="1" smtClean="0"/>
              <a:t>R</a:t>
            </a:r>
            <a:r>
              <a:rPr lang="en-US" noProof="1" smtClean="0"/>
              <a:t>. </a:t>
            </a:r>
            <a:r>
              <a:rPr lang="en-US" noProof="1" smtClean="0"/>
              <a:t>(2024</a:t>
            </a:r>
            <a:r>
              <a:rPr lang="en-US" noProof="1" smtClean="0"/>
              <a:t>). </a:t>
            </a:r>
            <a:r>
              <a:rPr lang="en-US" i="1" noProof="1" smtClean="0"/>
              <a:t>English Grammar in </a:t>
            </a:r>
            <a:r>
              <a:rPr lang="en-US" i="1" noProof="1" smtClean="0"/>
              <a:t>Use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6th </a:t>
            </a:r>
            <a:r>
              <a:rPr lang="en-US" noProof="1" smtClean="0"/>
              <a:t>ed</a:t>
            </a:r>
            <a:r>
              <a:rPr lang="en-US" noProof="1" smtClean="0"/>
              <a:t>.). Cambridge University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Swan</a:t>
            </a:r>
            <a:r>
              <a:rPr lang="en-US" noProof="1" smtClean="0"/>
              <a:t>, </a:t>
            </a:r>
            <a:r>
              <a:rPr lang="en-US" noProof="1" smtClean="0"/>
              <a:t>M</a:t>
            </a:r>
            <a:r>
              <a:rPr lang="en-US" noProof="1" smtClean="0"/>
              <a:t>. </a:t>
            </a:r>
            <a:r>
              <a:rPr lang="en-US" noProof="1" smtClean="0"/>
              <a:t>(2021</a:t>
            </a:r>
            <a:r>
              <a:rPr lang="en-US" noProof="1" smtClean="0"/>
              <a:t>). </a:t>
            </a:r>
            <a:r>
              <a:rPr lang="en-US" i="1" noProof="1" smtClean="0"/>
              <a:t>Practical English </a:t>
            </a:r>
            <a:r>
              <a:rPr lang="en-US" i="1" noProof="1" smtClean="0"/>
              <a:t>Usage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5th </a:t>
            </a:r>
            <a:r>
              <a:rPr lang="en-US" noProof="1" smtClean="0"/>
              <a:t>ed</a:t>
            </a:r>
            <a:r>
              <a:rPr lang="en-US" noProof="1" smtClean="0"/>
              <a:t>.). Oxford University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McCarthy</a:t>
            </a:r>
            <a:r>
              <a:rPr lang="en-US" noProof="1" smtClean="0"/>
              <a:t>, </a:t>
            </a:r>
            <a:r>
              <a:rPr lang="en-US" noProof="1" smtClean="0"/>
              <a:t>M</a:t>
            </a:r>
            <a:r>
              <a:rPr lang="en-US" noProof="1" smtClean="0"/>
              <a:t>., &amp; </a:t>
            </a:r>
            <a:r>
              <a:rPr lang="en-US" noProof="1" smtClean="0"/>
              <a:t>O'Dell</a:t>
            </a:r>
            <a:r>
              <a:rPr lang="en-US" noProof="1" smtClean="0"/>
              <a:t>, </a:t>
            </a:r>
            <a:r>
              <a:rPr lang="en-US" noProof="1" smtClean="0"/>
              <a:t>F</a:t>
            </a:r>
            <a:r>
              <a:rPr lang="en-US" noProof="1" smtClean="0"/>
              <a:t>. </a:t>
            </a:r>
            <a:r>
              <a:rPr lang="en-US" noProof="1" smtClean="0"/>
              <a:t>(2022</a:t>
            </a:r>
            <a:r>
              <a:rPr lang="en-US" noProof="1" smtClean="0"/>
              <a:t>). </a:t>
            </a:r>
            <a:r>
              <a:rPr lang="en-US" i="1" noProof="1" smtClean="0"/>
              <a:t>English Collocations in </a:t>
            </a:r>
            <a:r>
              <a:rPr lang="en-US" i="1" noProof="1" smtClean="0"/>
              <a:t>Use</a:t>
            </a:r>
            <a:r>
              <a:rPr lang="en-US" i="1" noProof="1" smtClean="0"/>
              <a:t>: </a:t>
            </a:r>
            <a:r>
              <a:rPr lang="en-US" i="1" noProof="1" smtClean="0"/>
              <a:t>Advanced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3rd </a:t>
            </a:r>
            <a:r>
              <a:rPr lang="en-US" noProof="1" smtClean="0"/>
              <a:t>ed</a:t>
            </a:r>
            <a:r>
              <a:rPr lang="en-US" noProof="1" smtClean="0"/>
              <a:t>.). Cambridge University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Hyland</a:t>
            </a:r>
            <a:r>
              <a:rPr lang="en-US" noProof="1" smtClean="0"/>
              <a:t>, </a:t>
            </a:r>
            <a:r>
              <a:rPr lang="en-US" noProof="1" smtClean="0"/>
              <a:t>K</a:t>
            </a:r>
            <a:r>
              <a:rPr lang="en-US" noProof="1" smtClean="0"/>
              <a:t>. </a:t>
            </a:r>
            <a:r>
              <a:rPr lang="en-US" noProof="1" smtClean="0"/>
              <a:t>(2022</a:t>
            </a:r>
            <a:r>
              <a:rPr lang="en-US" noProof="1" smtClean="0"/>
              <a:t>). </a:t>
            </a:r>
            <a:r>
              <a:rPr lang="en-US" i="1" noProof="1" smtClean="0"/>
              <a:t>English for Academic </a:t>
            </a:r>
            <a:r>
              <a:rPr lang="en-US" i="1" noProof="1" smtClean="0"/>
              <a:t>Purposes</a:t>
            </a:r>
            <a:r>
              <a:rPr lang="en-US" i="1" noProof="1" smtClean="0"/>
              <a:t>: An Advanced Resource </a:t>
            </a:r>
            <a:r>
              <a:rPr lang="en-US" i="1" noProof="1" smtClean="0"/>
              <a:t>Book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3rd </a:t>
            </a:r>
            <a:r>
              <a:rPr lang="en-US" noProof="1" smtClean="0"/>
              <a:t>ed</a:t>
            </a:r>
            <a:r>
              <a:rPr lang="en-US" noProof="1" smtClean="0"/>
              <a:t>.). </a:t>
            </a:r>
            <a:r>
              <a:rPr lang="en-US" noProof="1" smtClean="0"/>
              <a:t>Routledge</a:t>
            </a:r>
            <a:r>
              <a:rPr lang="en-US" noProof="1" smtClean="0"/>
              <a:t>. </a:t>
            </a:r>
            <a:endParaRPr lang="en-US" noProof="1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1140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248FFC-F21F-43CE-8A43-71CD0662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7DF2C4-0B27-4A86-9E72-717E12D78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uk-UA" noProof="1" smtClean="0"/>
              <a:t>Celce-Murcia, M</a:t>
            </a:r>
            <a:r>
              <a:rPr lang="uk-UA" noProof="1" smtClean="0"/>
              <a:t>., </a:t>
            </a:r>
            <a:r>
              <a:rPr lang="uk-UA" noProof="1" smtClean="0"/>
              <a:t>Brinton</a:t>
            </a:r>
            <a:r>
              <a:rPr lang="uk-UA" noProof="1" smtClean="0"/>
              <a:t>, </a:t>
            </a:r>
            <a:r>
              <a:rPr lang="uk-UA" noProof="1" smtClean="0"/>
              <a:t>D</a:t>
            </a:r>
            <a:r>
              <a:rPr lang="uk-UA" noProof="1" smtClean="0"/>
              <a:t>. </a:t>
            </a:r>
            <a:r>
              <a:rPr lang="uk-UA" noProof="1" smtClean="0"/>
              <a:t>M</a:t>
            </a:r>
            <a:r>
              <a:rPr lang="uk-UA" noProof="1" smtClean="0"/>
              <a:t>., &amp; </a:t>
            </a:r>
            <a:r>
              <a:rPr lang="uk-UA" noProof="1" smtClean="0"/>
              <a:t>Snow</a:t>
            </a:r>
            <a:r>
              <a:rPr lang="uk-UA" noProof="1" smtClean="0"/>
              <a:t>, </a:t>
            </a:r>
            <a:r>
              <a:rPr lang="uk-UA" noProof="1" smtClean="0"/>
              <a:t>M</a:t>
            </a:r>
            <a:r>
              <a:rPr lang="uk-UA" noProof="1" smtClean="0"/>
              <a:t>. </a:t>
            </a:r>
            <a:r>
              <a:rPr lang="uk-UA" noProof="1" smtClean="0"/>
              <a:t>A</a:t>
            </a:r>
            <a:r>
              <a:rPr lang="uk-UA" noProof="1" smtClean="0"/>
              <a:t>. </a:t>
            </a:r>
            <a:r>
              <a:rPr lang="uk-UA" noProof="1" smtClean="0"/>
              <a:t>(2022</a:t>
            </a:r>
            <a:r>
              <a:rPr lang="uk-UA" noProof="1" smtClean="0"/>
              <a:t>). </a:t>
            </a:r>
            <a:r>
              <a:rPr lang="uk-UA" i="1" noProof="1" smtClean="0"/>
              <a:t>Teaching English as a Second or Foreign </a:t>
            </a:r>
            <a:r>
              <a:rPr lang="uk-UA" i="1" noProof="1" smtClean="0"/>
              <a:t>Language</a:t>
            </a:r>
            <a:r>
              <a:rPr lang="uk-UA" noProof="1" smtClean="0"/>
              <a:t> </a:t>
            </a:r>
            <a:r>
              <a:rPr lang="uk-UA" noProof="1" smtClean="0"/>
              <a:t>(</a:t>
            </a:r>
            <a:r>
              <a:rPr lang="uk-UA" noProof="1" smtClean="0"/>
              <a:t>5th </a:t>
            </a:r>
            <a:r>
              <a:rPr lang="uk-UA" noProof="1" smtClean="0"/>
              <a:t>ed</a:t>
            </a:r>
            <a:r>
              <a:rPr lang="uk-UA" noProof="1" smtClean="0"/>
              <a:t>.). National Geographic </a:t>
            </a:r>
            <a:r>
              <a:rPr lang="uk-UA" noProof="1" smtClean="0"/>
              <a:t>Learning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Biber</a:t>
            </a:r>
            <a:r>
              <a:rPr lang="uk-UA" noProof="1" smtClean="0"/>
              <a:t>, </a:t>
            </a:r>
            <a:r>
              <a:rPr lang="uk-UA" noProof="1" smtClean="0"/>
              <a:t>D</a:t>
            </a:r>
            <a:r>
              <a:rPr lang="uk-UA" noProof="1" smtClean="0"/>
              <a:t>., </a:t>
            </a:r>
            <a:r>
              <a:rPr lang="uk-UA" noProof="1" smtClean="0"/>
              <a:t>Conrad</a:t>
            </a:r>
            <a:r>
              <a:rPr lang="uk-UA" noProof="1" smtClean="0"/>
              <a:t>, </a:t>
            </a:r>
            <a:r>
              <a:rPr lang="uk-UA" noProof="1" smtClean="0"/>
              <a:t>S</a:t>
            </a:r>
            <a:r>
              <a:rPr lang="uk-UA" noProof="1" smtClean="0"/>
              <a:t>., &amp; </a:t>
            </a:r>
            <a:r>
              <a:rPr lang="uk-UA" noProof="1" smtClean="0"/>
              <a:t>Leech</a:t>
            </a:r>
            <a:r>
              <a:rPr lang="uk-UA" noProof="1" smtClean="0"/>
              <a:t>, </a:t>
            </a:r>
            <a:r>
              <a:rPr lang="uk-UA" noProof="1" smtClean="0"/>
              <a:t>G</a:t>
            </a:r>
            <a:r>
              <a:rPr lang="uk-UA" noProof="1" smtClean="0"/>
              <a:t>. </a:t>
            </a:r>
            <a:r>
              <a:rPr lang="uk-UA" noProof="1" smtClean="0"/>
              <a:t>(2021</a:t>
            </a:r>
            <a:r>
              <a:rPr lang="uk-UA" noProof="1" smtClean="0"/>
              <a:t>). </a:t>
            </a:r>
            <a:r>
              <a:rPr lang="uk-UA" i="1" noProof="1" smtClean="0"/>
              <a:t>Longman Student Grammar of Spoken and Written </a:t>
            </a:r>
            <a:r>
              <a:rPr lang="uk-UA" i="1" noProof="1" smtClean="0"/>
              <a:t>English</a:t>
            </a:r>
            <a:r>
              <a:rPr lang="uk-UA" noProof="1" smtClean="0"/>
              <a:t>. </a:t>
            </a:r>
            <a:r>
              <a:rPr lang="uk-UA" noProof="1" smtClean="0"/>
              <a:t>Pearson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i="1" noProof="1" smtClean="0"/>
              <a:t>Journal of English for Academic </a:t>
            </a:r>
            <a:r>
              <a:rPr lang="uk-UA" i="1" noProof="1" smtClean="0"/>
              <a:t>Purposes</a:t>
            </a:r>
            <a:r>
              <a:rPr lang="uk-UA" noProof="1" smtClean="0"/>
              <a:t> </a:t>
            </a:r>
            <a:r>
              <a:rPr lang="uk-UA" noProof="1" smtClean="0"/>
              <a:t>(2021–2026</a:t>
            </a:r>
            <a:r>
              <a:rPr lang="uk-UA" noProof="1" smtClean="0"/>
              <a:t>). </a:t>
            </a:r>
            <a:r>
              <a:rPr lang="uk-UA" noProof="1" smtClean="0"/>
              <a:t>Elsevier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i="1" noProof="1" smtClean="0"/>
              <a:t>TESOL </a:t>
            </a:r>
            <a:r>
              <a:rPr lang="uk-UA" i="1" noProof="1" smtClean="0"/>
              <a:t>Quarterly</a:t>
            </a:r>
            <a:r>
              <a:rPr lang="uk-UA" noProof="1" smtClean="0"/>
              <a:t> </a:t>
            </a:r>
            <a:r>
              <a:rPr lang="uk-UA" noProof="1" smtClean="0"/>
              <a:t>(2021–2026</a:t>
            </a:r>
            <a:r>
              <a:rPr lang="uk-UA" noProof="1" smtClean="0"/>
              <a:t>). </a:t>
            </a:r>
            <a:r>
              <a:rPr lang="uk-UA" noProof="1" smtClean="0"/>
              <a:t>Wiley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i="1" noProof="1" smtClean="0"/>
              <a:t>Language </a:t>
            </a:r>
            <a:r>
              <a:rPr lang="uk-UA" i="1" noProof="1" smtClean="0"/>
              <a:t>Teaching</a:t>
            </a:r>
            <a:r>
              <a:rPr lang="uk-UA" noProof="1" smtClean="0"/>
              <a:t> </a:t>
            </a:r>
            <a:r>
              <a:rPr lang="uk-UA" noProof="1" smtClean="0"/>
              <a:t>(2021–2026</a:t>
            </a:r>
            <a:r>
              <a:rPr lang="uk-UA" noProof="1" smtClean="0"/>
              <a:t>). Cambridge University </a:t>
            </a:r>
            <a:r>
              <a:rPr lang="uk-UA" noProof="1" smtClean="0"/>
              <a:t>Press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i="1" noProof="1" smtClean="0"/>
              <a:t>System</a:t>
            </a:r>
            <a:r>
              <a:rPr lang="uk-UA" noProof="1" smtClean="0"/>
              <a:t> </a:t>
            </a:r>
            <a:r>
              <a:rPr lang="uk-UA" noProof="1" smtClean="0"/>
              <a:t>(2021–2026</a:t>
            </a:r>
            <a:r>
              <a:rPr lang="uk-UA" noProof="1" smtClean="0"/>
              <a:t>). </a:t>
            </a:r>
            <a:r>
              <a:rPr lang="uk-UA" noProof="1" smtClean="0"/>
              <a:t>Elsevier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i="1" noProof="1" smtClean="0"/>
              <a:t>Applied </a:t>
            </a:r>
            <a:r>
              <a:rPr lang="uk-UA" i="1" noProof="1" smtClean="0"/>
              <a:t>Linguistics</a:t>
            </a:r>
            <a:r>
              <a:rPr lang="uk-UA" noProof="1" smtClean="0"/>
              <a:t> </a:t>
            </a:r>
            <a:r>
              <a:rPr lang="uk-UA" noProof="1" smtClean="0"/>
              <a:t>(2021–2026</a:t>
            </a:r>
            <a:r>
              <a:rPr lang="uk-UA" noProof="1" smtClean="0"/>
              <a:t>). Oxford University </a:t>
            </a:r>
            <a:r>
              <a:rPr lang="uk-UA" noProof="1" smtClean="0"/>
              <a:t>Press</a:t>
            </a:r>
            <a:r>
              <a:rPr lang="uk-UA" noProof="1" smtClean="0"/>
              <a:t>. </a:t>
            </a:r>
            <a:endParaRPr lang="uk-UA" noProof="1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3739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1931</Words>
  <Application>Microsoft Office PowerPoint</Application>
  <PresentationFormat>Экран (4:3)</PresentationFormat>
  <Paragraphs>332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Изящная</vt:lpstr>
      <vt:lpstr>    Вінницький національний медичний університет ім.М.І.пирогова  кафедра філології ДИСЦИПЛІНА “АНЛІЙСЬКА МОВА” СПЕЦІАЛЬНІСТЬ і2 “мЕДИЦИНА”</vt:lpstr>
      <vt:lpstr>Learning Objectives</vt:lpstr>
      <vt:lpstr>Why Do Modal Verbs Matter in Academic and Professional Communication? </vt:lpstr>
      <vt:lpstr>What Are Modal Verbs? </vt:lpstr>
      <vt:lpstr>Communicative Functions  of Modal Verbs </vt:lpstr>
      <vt:lpstr>Modal Verbs in Academic Writing </vt:lpstr>
      <vt:lpstr> Modal Verbs Commonly  Used in Research Articles </vt:lpstr>
      <vt:lpstr>Modal Verbs in Email Communication </vt:lpstr>
      <vt:lpstr>Intercultural Considerations </vt:lpstr>
      <vt:lpstr>Common Errors  Made by Advanced Learners </vt:lpstr>
      <vt:lpstr>Strategies for  Effective Use of Modal Verbs </vt:lpstr>
      <vt:lpstr>Modal Verbs and  Functional Language PRACTICAL PART</vt:lpstr>
      <vt:lpstr>Part 1.1 Tasks </vt:lpstr>
      <vt:lpstr> Part 2. Modal Verb Transformation Task </vt:lpstr>
      <vt:lpstr>Part 3. Functional Language Transformation</vt:lpstr>
      <vt:lpstr>Part 4. Correction Task </vt:lpstr>
      <vt:lpstr>Peer Discussion Activity </vt:lpstr>
      <vt:lpstr>Mini Presentation Task </vt:lpstr>
      <vt:lpstr>Self-Assessment Checklist </vt:lpstr>
      <vt:lpstr>Lecture Summary </vt:lpstr>
      <vt:lpstr>Recommended Literature</vt:lpstr>
      <vt:lpstr>Additional Literature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Andy</cp:lastModifiedBy>
  <cp:revision>52</cp:revision>
  <dcterms:created xsi:type="dcterms:W3CDTF">2026-06-25T21:12:49Z</dcterms:created>
  <dcterms:modified xsi:type="dcterms:W3CDTF">2026-06-30T04:07:06Z</dcterms:modified>
</cp:coreProperties>
</file>