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394022" cy="262544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uk-UA" sz="67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Тема лекції </a:t>
            </a:r>
            <a:r>
              <a:rPr lang="uk-UA" sz="67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№5</a:t>
            </a:r>
            <a:endParaRPr lang="uk-UA" sz="6700" dirty="0" smtClean="0">
              <a:solidFill>
                <a:schemeClr val="tx2">
                  <a:lumMod val="20000"/>
                  <a:lumOff val="8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uk-UA" sz="67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6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Fundamentals of Academic Writing: Organization and Coherence</a:t>
            </a:r>
            <a:endParaRPr lang="uk-UA" sz="6700" b="1" dirty="0" smtClean="0">
              <a:solidFill>
                <a:schemeClr val="tx2">
                  <a:lumMod val="20000"/>
                  <a:lumOff val="8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By the end of this lecture students will be able to: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understand the principles of academic organization;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distinguish organization from coherence and cohesion;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structure paragraphs logically;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 topic sentences effectively;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connect ideas with appropriate linking devices; </a:t>
            </a:r>
          </a:p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improve clarity and readability in scientific writing.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Makes Academic Writing Effective?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writing is more than correct grammar.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high-quality scientific text is: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organized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coherent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cohesive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logical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reader-friendly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Every sentence should help the reader understand your main idea.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Organization of an Academic Text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 smtClean="0"/>
              <a:t>Title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↓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Introduction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↓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Body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↓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Conclusion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↓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References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Academic Paragraph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55000" lnSpcReduction="20000"/>
          </a:bodyPr>
          <a:lstStyle/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paragraph is the basic building block of academic writing.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Every paragraph should contain:</a:t>
            </a:r>
          </a:p>
          <a:p>
            <a:pPr>
              <a:buNone/>
            </a:pP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1. Topic sentence</a:t>
            </a:r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Introduces the main idea.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>
              <a:buNone/>
            </a:pP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2. Supporting sentences</a:t>
            </a:r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Explain, describe or provide evidence.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>
              <a:buNone/>
            </a:pP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3. Concluding sentence</a:t>
            </a:r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Summarizes or links to the next paragraph.</a:t>
            </a:r>
          </a:p>
          <a:p>
            <a:pPr>
              <a:buNone/>
            </a:pP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Example</a:t>
            </a:r>
          </a:p>
          <a:p>
            <a:pPr>
              <a:buNone/>
            </a:pP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Topic sentence</a:t>
            </a:r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Regular physical activity improves cardiovascular health.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Supporting evidence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Several clinical studies have demonstrated significant reductions in blood pressure among physically active adults.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↓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Conclusion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Therefore, exercise should be considered an essential component of disease prevention.</a:t>
            </a: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💡 </a:t>
            </a:r>
            <a:r>
              <a:rPr lang="en-US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Writing Tip</a:t>
            </a:r>
            <a:endParaRPr lang="en-US" sz="3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One paragraph = one main idea.</a:t>
            </a:r>
          </a:p>
          <a:p>
            <a:pPr>
              <a:buNone/>
            </a:pPr>
            <a:endParaRPr lang="en-US" sz="2900" b="1" u="sng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Coherence </a:t>
            </a:r>
            <a:r>
              <a:rPr lang="en-US" dirty="0" err="1" smtClean="0"/>
              <a:t>vs</a:t>
            </a:r>
            <a:r>
              <a:rPr lang="en-US" dirty="0" smtClean="0"/>
              <a:t> Cohesion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These concepts are often confused.</a:t>
            </a:r>
          </a:p>
          <a:p>
            <a:pPr>
              <a:buNone/>
            </a:pPr>
            <a:r>
              <a:rPr lang="en-US" b="1" dirty="0" smtClean="0"/>
              <a:t>Coherence</a:t>
            </a:r>
          </a:p>
          <a:p>
            <a:r>
              <a:rPr lang="en-US" dirty="0" smtClean="0"/>
              <a:t>Logical flow of ideas.</a:t>
            </a:r>
          </a:p>
          <a:p>
            <a:r>
              <a:rPr lang="en-US" dirty="0" smtClean="0"/>
              <a:t>The reader easily understands the argument.</a:t>
            </a:r>
          </a:p>
          <a:p>
            <a:pPr>
              <a:buNone/>
            </a:pPr>
            <a:r>
              <a:rPr lang="en-US" b="1" dirty="0" smtClean="0"/>
              <a:t>Cohesion</a:t>
            </a:r>
          </a:p>
          <a:p>
            <a:r>
              <a:rPr lang="en-US" dirty="0" smtClean="0"/>
              <a:t>Language tools that connect sentences.</a:t>
            </a:r>
          </a:p>
          <a:p>
            <a:r>
              <a:rPr lang="en-US" dirty="0" smtClean="0"/>
              <a:t>Examples:</a:t>
            </a:r>
          </a:p>
          <a:p>
            <a:r>
              <a:rPr lang="en-US" dirty="0" smtClean="0"/>
              <a:t>however </a:t>
            </a:r>
          </a:p>
          <a:p>
            <a:r>
              <a:rPr lang="en-US" dirty="0" smtClean="0"/>
              <a:t>therefore </a:t>
            </a:r>
          </a:p>
          <a:p>
            <a:r>
              <a:rPr lang="en-US" dirty="0" smtClean="0"/>
              <a:t>moreover </a:t>
            </a:r>
          </a:p>
          <a:p>
            <a:r>
              <a:rPr lang="en-US" dirty="0" smtClean="0"/>
              <a:t>consequently </a:t>
            </a:r>
          </a:p>
          <a:p>
            <a:r>
              <a:rPr lang="en-US" dirty="0" smtClean="0"/>
              <a:t>in </a:t>
            </a:r>
            <a:r>
              <a:rPr lang="en-US" dirty="0" smtClean="0"/>
              <a:t>addition</a:t>
            </a:r>
          </a:p>
          <a:p>
            <a:endParaRPr lang="en-US" dirty="0" smtClean="0"/>
          </a:p>
          <a:p>
            <a:pPr>
              <a:buNone/>
            </a:pPr>
            <a:r>
              <a:rPr lang="en-US" u="sng" dirty="0" smtClean="0"/>
              <a:t>Think </a:t>
            </a:r>
            <a:r>
              <a:rPr lang="en-US" u="sng" dirty="0" smtClean="0"/>
              <a:t>of it this way:</a:t>
            </a:r>
          </a:p>
          <a:p>
            <a:r>
              <a:rPr lang="en-US" b="1" dirty="0" smtClean="0"/>
              <a:t>Coherence = clear thinking</a:t>
            </a:r>
            <a:endParaRPr lang="en-US" dirty="0" smtClean="0"/>
          </a:p>
          <a:p>
            <a:r>
              <a:rPr lang="en-US" b="1" dirty="0" smtClean="0"/>
              <a:t>Cohesion = clear connections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Linking Devices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Good academic writing uses transitions.</a:t>
            </a:r>
          </a:p>
          <a:p>
            <a:pPr>
              <a:buNone/>
            </a:pPr>
            <a:r>
              <a:rPr lang="en-US" b="1" dirty="0" smtClean="0"/>
              <a:t>Addition</a:t>
            </a:r>
          </a:p>
          <a:p>
            <a:r>
              <a:rPr lang="en-US" dirty="0" smtClean="0"/>
              <a:t>Furthermore</a:t>
            </a:r>
          </a:p>
          <a:p>
            <a:r>
              <a:rPr lang="en-US" dirty="0" smtClean="0"/>
              <a:t>Moreover</a:t>
            </a:r>
          </a:p>
          <a:p>
            <a:r>
              <a:rPr lang="en-US" dirty="0" smtClean="0"/>
              <a:t>In addition</a:t>
            </a:r>
          </a:p>
          <a:p>
            <a:pPr>
              <a:buNone/>
            </a:pPr>
            <a:r>
              <a:rPr lang="en-US" b="1" dirty="0" smtClean="0"/>
              <a:t>Contrast</a:t>
            </a:r>
          </a:p>
          <a:p>
            <a:r>
              <a:rPr lang="en-US" dirty="0" smtClean="0"/>
              <a:t>However</a:t>
            </a:r>
          </a:p>
          <a:p>
            <a:r>
              <a:rPr lang="en-US" dirty="0" smtClean="0"/>
              <a:t>Nevertheless</a:t>
            </a:r>
          </a:p>
          <a:p>
            <a:r>
              <a:rPr lang="en-US" dirty="0" smtClean="0"/>
              <a:t>Whereas</a:t>
            </a:r>
          </a:p>
          <a:p>
            <a:pPr>
              <a:buNone/>
            </a:pPr>
            <a:r>
              <a:rPr lang="en-US" b="1" dirty="0" smtClean="0"/>
              <a:t>Cause and Effect</a:t>
            </a:r>
          </a:p>
          <a:p>
            <a:r>
              <a:rPr lang="en-US" dirty="0" smtClean="0"/>
              <a:t>Therefore</a:t>
            </a:r>
          </a:p>
          <a:p>
            <a:r>
              <a:rPr lang="en-US" dirty="0" smtClean="0"/>
              <a:t>Consequently</a:t>
            </a:r>
          </a:p>
          <a:p>
            <a:r>
              <a:rPr lang="en-US" dirty="0" smtClean="0"/>
              <a:t>Thus</a:t>
            </a:r>
          </a:p>
          <a:p>
            <a:pPr>
              <a:buNone/>
            </a:pPr>
            <a:r>
              <a:rPr lang="en-US" b="1" dirty="0" smtClean="0"/>
              <a:t>Example</a:t>
            </a:r>
          </a:p>
          <a:p>
            <a:r>
              <a:rPr lang="en-US" dirty="0" smtClean="0"/>
              <a:t>Smoking increases cardiovascular risk.</a:t>
            </a:r>
          </a:p>
          <a:p>
            <a:r>
              <a:rPr lang="en-US" b="1" dirty="0" smtClean="0"/>
              <a:t>Furthermore</a:t>
            </a:r>
            <a:r>
              <a:rPr lang="en-US" dirty="0" smtClean="0"/>
              <a:t>, it contributes to chronic respiratory diseases.</a:t>
            </a:r>
          </a:p>
          <a:p>
            <a:pPr>
              <a:buNone/>
            </a:pPr>
            <a:r>
              <a:rPr lang="en-US" dirty="0" smtClean="0"/>
              <a:t>💡 </a:t>
            </a:r>
            <a:r>
              <a:rPr lang="en-US" b="1" dirty="0" smtClean="0"/>
              <a:t>Writing Tip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Do not begin every sentence with </a:t>
            </a:r>
            <a:r>
              <a:rPr lang="en-US" b="1" dirty="0" smtClean="0"/>
              <a:t>And</a:t>
            </a:r>
            <a:r>
              <a:rPr lang="en-US" dirty="0" smtClean="0"/>
              <a:t> or </a:t>
            </a:r>
            <a:r>
              <a:rPr lang="en-US" b="1" dirty="0" smtClean="0"/>
              <a:t>But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Use academic transitions instead.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Common Problems in Academic Writing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jumping from one idea to another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repetition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unsupported statements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paragraphs that are too long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missing transitions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unclear references (this, it, they)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Before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Many patients smoke. Exercise is important. Air pollution is dangerous.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After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Smoking remains a major risk factor for cardiovascular disease.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Furthermore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insufficient physical activity increases this risk. Therefore, preventive interventions should address both lifestyle factors.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Key </a:t>
            </a:r>
            <a:r>
              <a:rPr lang="en-US" dirty="0" smtClean="0"/>
              <a:t>Takeaways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Effective </a:t>
            </a:r>
            <a:r>
              <a:rPr lang="en-US" dirty="0" smtClean="0"/>
              <a:t>academic writing is:</a:t>
            </a:r>
          </a:p>
          <a:p>
            <a:pPr>
              <a:buNone/>
            </a:pPr>
            <a:r>
              <a:rPr lang="en-US" dirty="0" smtClean="0"/>
              <a:t>✔ logical</a:t>
            </a:r>
          </a:p>
          <a:p>
            <a:pPr>
              <a:buNone/>
            </a:pPr>
            <a:r>
              <a:rPr lang="en-US" dirty="0" smtClean="0"/>
              <a:t>✔ coherent</a:t>
            </a:r>
          </a:p>
          <a:p>
            <a:pPr>
              <a:buNone/>
            </a:pPr>
            <a:r>
              <a:rPr lang="en-US" dirty="0" smtClean="0"/>
              <a:t>✔ cohesive</a:t>
            </a:r>
          </a:p>
          <a:p>
            <a:pPr>
              <a:buNone/>
            </a:pPr>
            <a:r>
              <a:rPr lang="en-US" dirty="0" smtClean="0"/>
              <a:t>✔ well-organized</a:t>
            </a:r>
          </a:p>
          <a:p>
            <a:pPr>
              <a:buNone/>
            </a:pPr>
            <a:r>
              <a:rPr lang="en-US" dirty="0" smtClean="0"/>
              <a:t>✔ evidence-based</a:t>
            </a:r>
          </a:p>
          <a:p>
            <a:pPr>
              <a:buNone/>
            </a:pPr>
            <a:r>
              <a:rPr lang="en-US" dirty="0" smtClean="0"/>
              <a:t>Remember:</a:t>
            </a:r>
          </a:p>
          <a:p>
            <a:r>
              <a:rPr lang="en-US" dirty="0" smtClean="0"/>
              <a:t>organize ideas before writing; </a:t>
            </a:r>
          </a:p>
          <a:p>
            <a:r>
              <a:rPr lang="en-US" dirty="0" smtClean="0"/>
              <a:t>develop one idea per paragraph; </a:t>
            </a:r>
          </a:p>
          <a:p>
            <a:r>
              <a:rPr lang="en-US" dirty="0" smtClean="0"/>
              <a:t>use topic sentences; </a:t>
            </a:r>
          </a:p>
          <a:p>
            <a:r>
              <a:rPr lang="en-US" dirty="0" smtClean="0"/>
              <a:t>connect ideas with linking devices; </a:t>
            </a:r>
          </a:p>
          <a:p>
            <a:r>
              <a:rPr lang="en-US" dirty="0" smtClean="0"/>
              <a:t>revise for clarity. </a:t>
            </a:r>
          </a:p>
          <a:p>
            <a:pPr>
              <a:buNone/>
            </a:pPr>
            <a:r>
              <a:rPr lang="en-US" b="1" dirty="0" smtClean="0"/>
              <a:t>"Clear writing reflects clear thinking."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Recommended Reading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Bailey S.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Writing for International Students of Medicine and Health Sciences.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Wallwork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English for Writing Research Papers.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McCarthy M.,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O'Dell F.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Vocabulary in Use.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Murphy R. </a:t>
            </a:r>
            <a:r>
              <a:rPr lang="en-US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English Grammar in Use.</a:t>
            </a:r>
            <a:endParaRPr lang="uk-U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Literature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Cambridge Dictionary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Oxford Learner's Dictionaries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British Council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LearnEnglish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Springer Nature Author Academy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516</Words>
  <Application>Microsoft Office PowerPoint</Application>
  <PresentationFormat>Экран (4:3)</PresentationFormat>
  <Paragraphs>130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What Makes Academic Writing Effective?</vt:lpstr>
      <vt:lpstr>Organization of an Academic Text</vt:lpstr>
      <vt:lpstr>The Academic Paragraph</vt:lpstr>
      <vt:lpstr>Coherence vs Cohesion</vt:lpstr>
      <vt:lpstr>Linking Devices</vt:lpstr>
      <vt:lpstr>Common Problems in Academic Writing</vt:lpstr>
      <vt:lpstr>Key Takeaways</vt:lpstr>
      <vt:lpstr>Recommended Reading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33</cp:revision>
  <dcterms:created xsi:type="dcterms:W3CDTF">2026-06-25T21:12:49Z</dcterms:created>
  <dcterms:modified xsi:type="dcterms:W3CDTF">2026-07-03T08:46:01Z</dcterms:modified>
</cp:coreProperties>
</file>