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68" r:id="rId20"/>
    <p:sldId id="278" r:id="rId21"/>
    <p:sldId id="277" r:id="rId22"/>
    <p:sldId id="279" r:id="rId23"/>
    <p:sldId id="280" r:id="rId24"/>
    <p:sldId id="281" r:id="rId25"/>
    <p:sldId id="282" r:id="rId26"/>
    <p:sldId id="26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1F8E-BD5C-4F35-BC34-AD09E3CDB2EE}" type="datetimeFigureOut">
              <a:rPr lang="uk-UA" smtClean="0"/>
              <a:t>30.06.2026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ED9B5-AF36-44F6-AE92-5487D83952B6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ED9B5-AF36-44F6-AE92-5487D83952B6}" type="slidenum">
              <a:rPr lang="uk-UA" smtClean="0"/>
              <a:t>24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400600" cy="2808312"/>
          </a:xfrm>
        </p:spPr>
        <p:txBody>
          <a:bodyPr/>
          <a:lstStyle/>
          <a:p>
            <a:pPr algn="ctr"/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sz="2000" noProof="1" smtClean="0">
                <a:latin typeface="Arial Narrow" pitchFamily="34" charset="0"/>
              </a:rPr>
              <a:t>Вінницький національний медичний </a:t>
            </a:r>
            <a:r>
              <a:rPr lang="uk-UA" sz="2000" noProof="1" smtClean="0">
                <a:latin typeface="Arial Narrow" pitchFamily="34" charset="0"/>
              </a:rPr>
              <a:t>університет </a:t>
            </a:r>
            <a:r>
              <a:rPr lang="uk-UA" sz="2000" noProof="1" smtClean="0">
                <a:latin typeface="Arial Narrow" pitchFamily="34" charset="0"/>
              </a:rPr>
              <a:t>ім.М.І.пирогова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кафедра </a:t>
            </a:r>
            <a:r>
              <a:rPr lang="uk-UA" sz="2000" noProof="1" smtClean="0">
                <a:latin typeface="Arial Narrow" pitchFamily="34" charset="0"/>
              </a:rPr>
              <a:t>філології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ДИСЦИПЛІНА  </a:t>
            </a:r>
            <a:r>
              <a:rPr lang="uk-UA" sz="2000" noProof="1" smtClean="0">
                <a:latin typeface="Arial Narrow" pitchFamily="34" charset="0"/>
              </a:rPr>
              <a:t>“</a:t>
            </a:r>
            <a:r>
              <a:rPr lang="uk-UA" sz="2000" noProof="1" smtClean="0">
                <a:latin typeface="Arial Narrow" pitchFamily="34" charset="0"/>
              </a:rPr>
              <a:t>АНЛІЙСЬКА МОВА </a:t>
            </a:r>
            <a:r>
              <a:rPr lang="uk-UA" sz="2000" noProof="1" smtClean="0">
                <a:latin typeface="Arial Narrow" pitchFamily="34" charset="0"/>
              </a:rPr>
              <a:t>”</a:t>
            </a:r>
            <a:r>
              <a:rPr lang="uk-UA" sz="2000" noProof="1" smtClean="0">
                <a:latin typeface="Arial Narrow" pitchFamily="34" charset="0"/>
              </a:rPr>
              <a:t/>
            </a:r>
            <a:br>
              <a:rPr lang="uk-UA" sz="2000" noProof="1" smtClean="0">
                <a:latin typeface="Arial Narrow" pitchFamily="34" charset="0"/>
              </a:rPr>
            </a:br>
            <a:r>
              <a:rPr lang="uk-UA" sz="2000" noProof="1" smtClean="0">
                <a:latin typeface="Arial Narrow" pitchFamily="34" charset="0"/>
              </a:rPr>
              <a:t>СПЕЦІАЛЬНІСТЬ </a:t>
            </a:r>
            <a:r>
              <a:rPr lang="uk-UA" sz="2000" noProof="1" smtClean="0">
                <a:latin typeface="Arial Narrow" pitchFamily="34" charset="0"/>
              </a:rPr>
              <a:t>і2 </a:t>
            </a:r>
            <a:r>
              <a:rPr lang="uk-UA" sz="2000" noProof="1" smtClean="0">
                <a:latin typeface="Arial Narrow" pitchFamily="34" charset="0"/>
              </a:rPr>
              <a:t>“мЕДИЦИНА”</a:t>
            </a:r>
            <a:endParaRPr lang="uk-UA" sz="2000" noProof="1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62544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uk-UA" sz="5800" dirty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Тема лекції №</a:t>
            </a:r>
            <a:r>
              <a:rPr lang="en-US" sz="5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anose="020B0502040204020203" pitchFamily="34" charset="0"/>
              </a:rPr>
              <a:t>2</a:t>
            </a:r>
            <a:endParaRPr lang="uk-UA" sz="5800" dirty="0" smtClean="0">
              <a:solidFill>
                <a:schemeClr val="tx2">
                  <a:lumMod val="20000"/>
                  <a:lumOff val="80000"/>
                </a:schemeClr>
              </a:solidFill>
              <a:latin typeface="Bahnschrift Light" panose="020B0502040204020203" pitchFamily="34" charset="0"/>
            </a:endParaRPr>
          </a:p>
          <a:p>
            <a:pPr algn="ctr"/>
            <a:endParaRPr lang="uk-UA" sz="5800" dirty="0">
              <a:solidFill>
                <a:schemeClr val="tx2">
                  <a:lumMod val="20000"/>
                  <a:lumOff val="80000"/>
                </a:schemeClr>
              </a:solidFill>
              <a:latin typeface="Bahnschrift Light" panose="020B0502040204020203" pitchFamily="34" charset="0"/>
            </a:endParaRPr>
          </a:p>
          <a:p>
            <a:pPr algn="ctr"/>
            <a:r>
              <a:rPr lang="ru-RU" sz="5200" b="1" dirty="0" smtClean="0"/>
              <a:t>ENGLISH </a:t>
            </a:r>
            <a:r>
              <a:rPr lang="ru-RU" sz="5200" b="1" dirty="0" smtClean="0"/>
              <a:t>FOR CAREER </a:t>
            </a:r>
            <a:r>
              <a:rPr lang="ru-RU" sz="5200" b="1" dirty="0" smtClean="0"/>
              <a:t>COMMUNICATION</a:t>
            </a:r>
            <a:endParaRPr lang="uk-UA" sz="5200" dirty="0"/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By the end of this lecture, students will be able to: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define career communication and its role in professional development; </a:t>
            </a:r>
          </a:p>
          <a:p>
            <a:pPr lvl="0"/>
            <a:r>
              <a:rPr lang="en-US" dirty="0" smtClean="0"/>
              <a:t>distinguish between formal and informal workplace communication; </a:t>
            </a:r>
          </a:p>
          <a:p>
            <a:pPr lvl="0"/>
            <a:r>
              <a:rPr lang="en-US" dirty="0" smtClean="0"/>
              <a:t>apply effective verbal and written communication strategies in professional contexts; </a:t>
            </a:r>
          </a:p>
          <a:p>
            <a:pPr lvl="0"/>
            <a:r>
              <a:rPr lang="en-US" dirty="0" smtClean="0"/>
              <a:t>demonstrate appropriate language for networking, meetings, and job interviews; </a:t>
            </a:r>
          </a:p>
          <a:p>
            <a:pPr lvl="0"/>
            <a:r>
              <a:rPr lang="en-US" dirty="0" smtClean="0"/>
              <a:t>produce professional emails and workplace correspondence in English; </a:t>
            </a:r>
          </a:p>
          <a:p>
            <a:pPr lvl="0"/>
            <a:r>
              <a:rPr lang="en-US" dirty="0" smtClean="0"/>
              <a:t>communicate confidently with international colleagues and employers; </a:t>
            </a:r>
          </a:p>
          <a:p>
            <a:pPr lvl="0"/>
            <a:r>
              <a:rPr lang="en-US" dirty="0" smtClean="0"/>
              <a:t>develop professional identity through effective career communication.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20040"/>
            <a:ext cx="6940624" cy="1596792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Why</a:t>
            </a:r>
            <a:r>
              <a:rPr lang="en-US" noProof="1" smtClean="0"/>
              <a:t> Does Career Communication </a:t>
            </a:r>
            <a:r>
              <a:rPr lang="en-US" noProof="1" smtClean="0"/>
              <a:t>Matter?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7156648" cy="475492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noProof="1" smtClean="0"/>
              <a:t>Career</a:t>
            </a:r>
            <a:r>
              <a:rPr lang="en-US" noProof="1" smtClean="0"/>
              <a:t> communication refers to the ability to exchange information effectively in professional </a:t>
            </a:r>
            <a:r>
              <a:rPr lang="en-US" noProof="1" smtClean="0"/>
              <a:t>environments</a:t>
            </a:r>
            <a:r>
              <a:rPr lang="en-US" noProof="1" smtClean="0"/>
              <a:t>. In today's global labour </a:t>
            </a:r>
            <a:r>
              <a:rPr lang="en-US" noProof="1" smtClean="0"/>
              <a:t>market</a:t>
            </a:r>
            <a:r>
              <a:rPr lang="en-US" noProof="1" smtClean="0"/>
              <a:t>, English has become the dominant language of international </a:t>
            </a:r>
            <a:r>
              <a:rPr lang="en-US" noProof="1" smtClean="0"/>
              <a:t>business</a:t>
            </a:r>
            <a:r>
              <a:rPr lang="en-US" noProof="1" smtClean="0"/>
              <a:t>, </a:t>
            </a:r>
            <a:r>
              <a:rPr lang="en-US" noProof="1" smtClean="0"/>
              <a:t>research</a:t>
            </a:r>
            <a:r>
              <a:rPr lang="en-US" noProof="1" smtClean="0"/>
              <a:t>, </a:t>
            </a:r>
            <a:r>
              <a:rPr lang="en-US" noProof="1" smtClean="0"/>
              <a:t>healthcare</a:t>
            </a:r>
            <a:r>
              <a:rPr lang="en-US" noProof="1" smtClean="0"/>
              <a:t>, </a:t>
            </a:r>
            <a:r>
              <a:rPr lang="en-US" noProof="1" smtClean="0"/>
              <a:t>engineering</a:t>
            </a:r>
            <a:r>
              <a:rPr lang="en-US" noProof="1" smtClean="0"/>
              <a:t>, </a:t>
            </a:r>
            <a:r>
              <a:rPr lang="en-US" noProof="1" smtClean="0"/>
              <a:t>education</a:t>
            </a:r>
            <a:r>
              <a:rPr lang="en-US" noProof="1" smtClean="0"/>
              <a:t>, and </a:t>
            </a:r>
            <a:r>
              <a:rPr lang="en-US" noProof="1" smtClean="0"/>
              <a:t>technology</a:t>
            </a:r>
            <a:r>
              <a:rPr lang="en-US" noProof="1" smtClean="0"/>
              <a:t>. </a:t>
            </a:r>
            <a:r>
              <a:rPr lang="en-US" noProof="1" smtClean="0"/>
              <a:t>Consequently</a:t>
            </a:r>
            <a:r>
              <a:rPr lang="en-US" noProof="1" smtClean="0"/>
              <a:t>, communication skills are among the most valued competencies sought by employers </a:t>
            </a:r>
            <a:r>
              <a:rPr lang="en-US" noProof="1" smtClean="0"/>
              <a:t>worldwide.</a:t>
            </a:r>
            <a:endParaRPr lang="uk-UA" noProof="1" smtClean="0"/>
          </a:p>
          <a:p>
            <a:pPr>
              <a:buNone/>
            </a:pPr>
            <a:endParaRPr lang="en-US" noProof="1" smtClean="0"/>
          </a:p>
          <a:p>
            <a:pPr>
              <a:buNone/>
            </a:pPr>
            <a:r>
              <a:rPr lang="en-US" noProof="1" smtClean="0"/>
              <a:t>Effective career communication helps professionals </a:t>
            </a:r>
            <a:r>
              <a:rPr lang="en-US" noProof="1" smtClean="0"/>
              <a:t>to:</a:t>
            </a:r>
            <a:endParaRPr lang="en-US" noProof="1" smtClean="0"/>
          </a:p>
          <a:p>
            <a:pPr lvl="0"/>
            <a:r>
              <a:rPr lang="en-US" noProof="1" smtClean="0"/>
              <a:t>establish positive professional </a:t>
            </a:r>
            <a:r>
              <a:rPr lang="en-US" noProof="1" smtClean="0"/>
              <a:t>relationships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improve teamwork and </a:t>
            </a:r>
            <a:r>
              <a:rPr lang="en-US" noProof="1" smtClean="0"/>
              <a:t>collaboration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present ideas clearly and </a:t>
            </a:r>
            <a:r>
              <a:rPr lang="en-US" noProof="1" smtClean="0"/>
              <a:t>persuasively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negotiate successfully with colleagues and </a:t>
            </a:r>
            <a:r>
              <a:rPr lang="en-US" noProof="1" smtClean="0"/>
              <a:t>clients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increase employability and career advancement </a:t>
            </a:r>
            <a:r>
              <a:rPr lang="en-US" noProof="1" smtClean="0"/>
              <a:t>opportunities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develop leadership and intercultural </a:t>
            </a:r>
            <a:r>
              <a:rPr lang="en-US" noProof="1" smtClean="0"/>
              <a:t>competence</a:t>
            </a:r>
            <a:r>
              <a:rPr lang="en-US" noProof="1" smtClean="0"/>
              <a:t>. </a:t>
            </a:r>
            <a:endParaRPr lang="uk-UA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noProof="1" smtClean="0"/>
              <a:t>According to the </a:t>
            </a:r>
            <a:r>
              <a:rPr lang="en-US" b="1" noProof="1" smtClean="0"/>
              <a:t>World Economic Forum </a:t>
            </a:r>
            <a:r>
              <a:rPr lang="en-US" b="1" noProof="1" smtClean="0"/>
              <a:t>(2025)</a:t>
            </a:r>
            <a:r>
              <a:rPr lang="en-US" noProof="1" smtClean="0"/>
              <a:t>, </a:t>
            </a:r>
            <a:r>
              <a:rPr lang="en-US" noProof="1" smtClean="0"/>
              <a:t>communication</a:t>
            </a:r>
            <a:r>
              <a:rPr lang="en-US" noProof="1" smtClean="0"/>
              <a:t>, </a:t>
            </a:r>
            <a:r>
              <a:rPr lang="en-US" noProof="1" smtClean="0"/>
              <a:t>collaboration</a:t>
            </a:r>
            <a:r>
              <a:rPr lang="en-US" noProof="1" smtClean="0"/>
              <a:t>, analytical </a:t>
            </a:r>
            <a:r>
              <a:rPr lang="en-US" noProof="1" smtClean="0"/>
              <a:t>thinking</a:t>
            </a:r>
            <a:r>
              <a:rPr lang="en-US" noProof="1" smtClean="0"/>
              <a:t>, </a:t>
            </a:r>
            <a:r>
              <a:rPr lang="en-US" noProof="1" smtClean="0"/>
              <a:t>leadership</a:t>
            </a:r>
            <a:r>
              <a:rPr lang="en-US" noProof="1" smtClean="0"/>
              <a:t>, and adaptability remain among the most important transferable skills required across </a:t>
            </a:r>
            <a:r>
              <a:rPr lang="en-US" noProof="1" smtClean="0"/>
              <a:t>industries</a:t>
            </a:r>
            <a:r>
              <a:rPr lang="en-US" noProof="1" smtClean="0"/>
              <a:t>. </a:t>
            </a:r>
            <a:r>
              <a:rPr lang="en-US" noProof="1" smtClean="0"/>
              <a:t>Similarly</a:t>
            </a:r>
            <a:r>
              <a:rPr lang="en-US" noProof="1" smtClean="0"/>
              <a:t>, the </a:t>
            </a:r>
            <a:r>
              <a:rPr lang="en-US" b="1" noProof="1" smtClean="0"/>
              <a:t>OECD Skills Outlook </a:t>
            </a:r>
            <a:r>
              <a:rPr lang="en-US" b="1" noProof="1" smtClean="0"/>
              <a:t>(2023)</a:t>
            </a:r>
            <a:r>
              <a:rPr lang="en-US" noProof="1" smtClean="0"/>
              <a:t> emphasizes that communication competence is essential for </a:t>
            </a:r>
            <a:r>
              <a:rPr lang="en-US" noProof="1" smtClean="0"/>
              <a:t>innovation</a:t>
            </a:r>
            <a:r>
              <a:rPr lang="en-US" noProof="1" smtClean="0"/>
              <a:t>, knowledge </a:t>
            </a:r>
            <a:r>
              <a:rPr lang="en-US" noProof="1" smtClean="0"/>
              <a:t>exchange</a:t>
            </a:r>
            <a:r>
              <a:rPr lang="en-US" noProof="1" smtClean="0"/>
              <a:t>, and lifelong </a:t>
            </a:r>
            <a:r>
              <a:rPr lang="en-US" noProof="1" smtClean="0"/>
              <a:t>employability.</a:t>
            </a:r>
            <a:endParaRPr lang="en-US" noProof="1" smtClean="0"/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992888" cy="1020728"/>
          </a:xfrm>
        </p:spPr>
        <p:txBody>
          <a:bodyPr>
            <a:normAutofit fontScale="90000"/>
          </a:bodyPr>
          <a:lstStyle/>
          <a:p>
            <a:r>
              <a:rPr lang="en-US" noProof="1" smtClean="0"/>
              <a:t>What</a:t>
            </a:r>
            <a:r>
              <a:rPr lang="en-US" noProof="1" smtClean="0"/>
              <a:t> is Career </a:t>
            </a:r>
            <a:r>
              <a:rPr lang="en-US" noProof="1" smtClean="0"/>
              <a:t>Communication?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7488832" cy="5475008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en-US" sz="4300" dirty="0" smtClean="0"/>
              <a:t>Career communication is the purposeful exchange of information within professional settings to achieve organizational and individual goals.</a:t>
            </a:r>
          </a:p>
          <a:p>
            <a:pPr>
              <a:buNone/>
            </a:pPr>
            <a:endParaRPr lang="en-US" sz="4300" dirty="0" smtClean="0"/>
          </a:p>
          <a:p>
            <a:pPr>
              <a:buNone/>
            </a:pPr>
            <a:r>
              <a:rPr lang="en-US" sz="4300" dirty="0" smtClean="0"/>
              <a:t>It includes:</a:t>
            </a:r>
          </a:p>
          <a:p>
            <a:pPr lvl="0"/>
            <a:r>
              <a:rPr lang="en-US" sz="4300" dirty="0" smtClean="0"/>
              <a:t>interpersonal communication; </a:t>
            </a:r>
          </a:p>
          <a:p>
            <a:pPr lvl="0"/>
            <a:r>
              <a:rPr lang="en-US" sz="4300" dirty="0" smtClean="0"/>
              <a:t>professional writing; </a:t>
            </a:r>
          </a:p>
          <a:p>
            <a:pPr lvl="0"/>
            <a:r>
              <a:rPr lang="en-US" sz="4300" dirty="0" smtClean="0"/>
              <a:t>presentations; </a:t>
            </a:r>
          </a:p>
          <a:p>
            <a:pPr lvl="0"/>
            <a:r>
              <a:rPr lang="en-US" sz="4300" dirty="0" smtClean="0"/>
              <a:t>negotiations; </a:t>
            </a:r>
          </a:p>
          <a:p>
            <a:pPr lvl="0"/>
            <a:r>
              <a:rPr lang="en-US" sz="4300" dirty="0" smtClean="0"/>
              <a:t>networking; </a:t>
            </a:r>
          </a:p>
          <a:p>
            <a:pPr lvl="0"/>
            <a:r>
              <a:rPr lang="en-US" sz="4300" dirty="0" smtClean="0"/>
              <a:t>meetings; </a:t>
            </a:r>
          </a:p>
          <a:p>
            <a:pPr lvl="0"/>
            <a:r>
              <a:rPr lang="en-US" sz="4300" dirty="0" smtClean="0"/>
              <a:t>interviews; </a:t>
            </a:r>
          </a:p>
          <a:p>
            <a:pPr lvl="0"/>
            <a:r>
              <a:rPr lang="en-US" sz="4300" dirty="0" smtClean="0"/>
              <a:t>digital communication. </a:t>
            </a:r>
          </a:p>
          <a:p>
            <a:pPr lvl="0"/>
            <a:endParaRPr lang="en-US" sz="4300" dirty="0" smtClean="0"/>
          </a:p>
          <a:p>
            <a:pPr algn="ctr">
              <a:buNone/>
            </a:pPr>
            <a:r>
              <a:rPr lang="en-US" sz="4300" dirty="0" smtClean="0"/>
              <a:t>Career communication requires not only linguistic competence but also awareness of professional etiquette, intercultural differences, and organizational culture.</a:t>
            </a:r>
          </a:p>
          <a:p>
            <a:pPr>
              <a:buNone/>
            </a:pPr>
            <a:r>
              <a:rPr lang="en-US" sz="4300" dirty="0" smtClean="0"/>
              <a:t>Successful communication combines:</a:t>
            </a:r>
          </a:p>
          <a:p>
            <a:pPr lvl="0"/>
            <a:r>
              <a:rPr lang="en-US" sz="4300" dirty="0" smtClean="0"/>
              <a:t>accuracy; </a:t>
            </a:r>
          </a:p>
          <a:p>
            <a:pPr lvl="0"/>
            <a:r>
              <a:rPr lang="en-US" sz="4300" dirty="0" smtClean="0"/>
              <a:t>clarity; </a:t>
            </a:r>
          </a:p>
          <a:p>
            <a:pPr lvl="0"/>
            <a:r>
              <a:rPr lang="en-US" sz="4300" dirty="0" smtClean="0"/>
              <a:t>conciseness; </a:t>
            </a:r>
          </a:p>
          <a:p>
            <a:pPr lvl="0"/>
            <a:r>
              <a:rPr lang="en-US" sz="4300" dirty="0" smtClean="0"/>
              <a:t>professionalism; </a:t>
            </a:r>
          </a:p>
          <a:p>
            <a:pPr lvl="0"/>
            <a:r>
              <a:rPr lang="en-US" sz="4300" dirty="0" smtClean="0"/>
              <a:t>respect; </a:t>
            </a:r>
          </a:p>
          <a:p>
            <a:pPr lvl="0"/>
            <a:r>
              <a:rPr lang="en-US" sz="4300" dirty="0" smtClean="0"/>
              <a:t>active listening. </a:t>
            </a:r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8064896" cy="1020728"/>
          </a:xfrm>
        </p:spPr>
        <p:txBody>
          <a:bodyPr>
            <a:normAutofit fontScale="90000"/>
          </a:bodyPr>
          <a:lstStyle/>
          <a:p>
            <a:r>
              <a:rPr lang="en-US" noProof="1" smtClean="0"/>
              <a:t>Forms</a:t>
            </a:r>
            <a:r>
              <a:rPr lang="en-US" noProof="1" smtClean="0"/>
              <a:t> of Career </a:t>
            </a:r>
            <a:r>
              <a:rPr lang="en-US" noProof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36712"/>
            <a:ext cx="7632848" cy="57606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800" noProof="1" smtClean="0"/>
              <a:t>Professional communication occurs through various </a:t>
            </a:r>
            <a:r>
              <a:rPr lang="en-US" sz="1800" noProof="1" smtClean="0"/>
              <a:t>channels.</a:t>
            </a:r>
            <a:endParaRPr lang="en-US" sz="1800" noProof="1" smtClean="0"/>
          </a:p>
          <a:p>
            <a:pPr algn="ctr">
              <a:buNone/>
            </a:pPr>
            <a:r>
              <a:rPr lang="uk-UA" sz="1800" b="1" noProof="1" smtClean="0"/>
              <a:t>І. </a:t>
            </a:r>
            <a:r>
              <a:rPr lang="en-US" sz="1800" b="1" noProof="1" smtClean="0"/>
              <a:t>Oral Communication</a:t>
            </a:r>
            <a:endParaRPr lang="en-US" sz="1800" noProof="1" smtClean="0"/>
          </a:p>
          <a:p>
            <a:pPr>
              <a:buNone/>
            </a:pPr>
            <a:r>
              <a:rPr lang="en-US" sz="1800" noProof="1" smtClean="0"/>
              <a:t>Examples </a:t>
            </a:r>
            <a:r>
              <a:rPr lang="en-US" sz="1800" noProof="1" smtClean="0"/>
              <a:t>include:</a:t>
            </a:r>
            <a:endParaRPr lang="en-US" sz="1800" noProof="1" smtClean="0"/>
          </a:p>
          <a:p>
            <a:pPr lvl="0"/>
            <a:r>
              <a:rPr lang="en-US" sz="1800" noProof="1" smtClean="0"/>
              <a:t>job </a:t>
            </a:r>
            <a:r>
              <a:rPr lang="en-US" sz="1800" noProof="1" smtClean="0"/>
              <a:t>interviews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workplace </a:t>
            </a:r>
            <a:r>
              <a:rPr lang="en-US" sz="1800" noProof="1" smtClean="0"/>
              <a:t>meetings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conference </a:t>
            </a:r>
            <a:r>
              <a:rPr lang="en-US" sz="1800" noProof="1" smtClean="0"/>
              <a:t>presentations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consultations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telephone </a:t>
            </a:r>
            <a:r>
              <a:rPr lang="en-US" sz="1800" noProof="1" smtClean="0"/>
              <a:t>conversations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discussions with </a:t>
            </a:r>
            <a:r>
              <a:rPr lang="en-US" sz="1800" noProof="1" smtClean="0"/>
              <a:t>colleagues</a:t>
            </a:r>
            <a:r>
              <a:rPr lang="en-US" sz="1800" noProof="1" smtClean="0"/>
              <a:t>. </a:t>
            </a:r>
            <a:endParaRPr lang="en-US" sz="1800" noProof="1" smtClean="0"/>
          </a:p>
          <a:p>
            <a:pPr>
              <a:buNone/>
            </a:pPr>
            <a:endParaRPr lang="en-US" sz="1800" noProof="1" smtClean="0"/>
          </a:p>
          <a:p>
            <a:pPr>
              <a:buNone/>
            </a:pPr>
            <a:r>
              <a:rPr lang="en-US" sz="1800" noProof="1" smtClean="0"/>
              <a:t>Effective oral communication </a:t>
            </a:r>
            <a:r>
              <a:rPr lang="en-US" sz="1800" noProof="1" smtClean="0"/>
              <a:t>requires:</a:t>
            </a:r>
            <a:endParaRPr lang="en-US" sz="1800" noProof="1" smtClean="0"/>
          </a:p>
          <a:p>
            <a:pPr lvl="0"/>
            <a:r>
              <a:rPr lang="en-US" sz="1800" noProof="1" smtClean="0"/>
              <a:t>clear </a:t>
            </a:r>
            <a:r>
              <a:rPr lang="en-US" sz="1800" noProof="1" smtClean="0"/>
              <a:t>pronunciation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logical </a:t>
            </a:r>
            <a:r>
              <a:rPr lang="en-US" sz="1800" noProof="1" smtClean="0"/>
              <a:t>organization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appropriate </a:t>
            </a:r>
            <a:r>
              <a:rPr lang="en-US" sz="1800" noProof="1" smtClean="0"/>
              <a:t>vocabulary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confident </a:t>
            </a:r>
            <a:r>
              <a:rPr lang="en-US" sz="1800" noProof="1" smtClean="0"/>
              <a:t>delivery</a:t>
            </a:r>
            <a:r>
              <a:rPr lang="en-US" sz="1800" noProof="1" smtClean="0"/>
              <a:t>; </a:t>
            </a:r>
            <a:endParaRPr lang="en-US" sz="1800" noProof="1" smtClean="0"/>
          </a:p>
          <a:p>
            <a:pPr lvl="0"/>
            <a:r>
              <a:rPr lang="en-US" sz="1800" noProof="1" smtClean="0"/>
              <a:t>active </a:t>
            </a:r>
            <a:r>
              <a:rPr lang="en-US" sz="1800" noProof="1" smtClean="0"/>
              <a:t>listening</a:t>
            </a:r>
            <a:r>
              <a:rPr lang="en-US" sz="1800" noProof="1" smtClean="0"/>
              <a:t>. </a:t>
            </a:r>
            <a:endParaRPr lang="en-US" sz="1800" noProof="1" smtClean="0"/>
          </a:p>
          <a:p>
            <a:pPr>
              <a:buNone/>
            </a:pPr>
            <a:endParaRPr lang="uk-UA" sz="18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20040"/>
            <a:ext cx="6940624" cy="516672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Career </a:t>
            </a:r>
            <a:r>
              <a:rPr lang="en-US" noProof="1" smtClean="0"/>
              <a:t>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7300664" cy="554701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sz="2200" b="1" noProof="1" smtClean="0"/>
              <a:t>ІІ. Written Communication</a:t>
            </a:r>
            <a:endParaRPr lang="uk-UA" sz="2200" noProof="1" smtClean="0"/>
          </a:p>
          <a:p>
            <a:pPr>
              <a:buNone/>
            </a:pPr>
            <a:r>
              <a:rPr lang="uk-UA" sz="2200" noProof="1" smtClean="0"/>
              <a:t>Written communication </a:t>
            </a:r>
            <a:r>
              <a:rPr lang="uk-UA" sz="2200" noProof="1" smtClean="0"/>
              <a:t>includes:</a:t>
            </a:r>
            <a:endParaRPr lang="uk-UA" sz="2200" noProof="1" smtClean="0"/>
          </a:p>
          <a:p>
            <a:pPr lvl="0"/>
            <a:r>
              <a:rPr lang="uk-UA" sz="2200" noProof="1" smtClean="0"/>
              <a:t>emails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reports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research </a:t>
            </a:r>
            <a:r>
              <a:rPr lang="uk-UA" sz="2200" noProof="1" smtClean="0"/>
              <a:t>summaries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project </a:t>
            </a:r>
            <a:r>
              <a:rPr lang="uk-UA" sz="2200" noProof="1" smtClean="0"/>
              <a:t>proposals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CVs and cover </a:t>
            </a:r>
            <a:r>
              <a:rPr lang="uk-UA" sz="2200" noProof="1" smtClean="0"/>
              <a:t>letters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meeting </a:t>
            </a:r>
            <a:r>
              <a:rPr lang="uk-UA" sz="2200" noProof="1" smtClean="0"/>
              <a:t>minutes</a:t>
            </a:r>
            <a:r>
              <a:rPr lang="uk-UA" sz="2200" noProof="1" smtClean="0"/>
              <a:t>. </a:t>
            </a:r>
            <a:endParaRPr lang="uk-UA" sz="2200" noProof="1" smtClean="0"/>
          </a:p>
          <a:p>
            <a:pPr>
              <a:buNone/>
            </a:pPr>
            <a:endParaRPr lang="uk-UA" sz="2200" noProof="1" smtClean="0"/>
          </a:p>
          <a:p>
            <a:pPr>
              <a:buNone/>
            </a:pPr>
            <a:r>
              <a:rPr lang="uk-UA" sz="2200" noProof="1" smtClean="0"/>
              <a:t>Professional </a:t>
            </a:r>
            <a:r>
              <a:rPr lang="uk-UA" sz="2200" noProof="1" smtClean="0"/>
              <a:t>writing should </a:t>
            </a:r>
            <a:r>
              <a:rPr lang="uk-UA" sz="2200" noProof="1" smtClean="0"/>
              <a:t>be:</a:t>
            </a:r>
            <a:endParaRPr lang="uk-UA" sz="2200" noProof="1" smtClean="0"/>
          </a:p>
          <a:p>
            <a:pPr lvl="0"/>
            <a:r>
              <a:rPr lang="uk-UA" sz="2200" noProof="1" smtClean="0"/>
              <a:t>concise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objective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grammatically </a:t>
            </a:r>
            <a:r>
              <a:rPr lang="uk-UA" sz="2200" noProof="1" smtClean="0"/>
              <a:t>accurate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reader-oriented</a:t>
            </a:r>
            <a:r>
              <a:rPr lang="uk-UA" sz="2200" noProof="1" smtClean="0"/>
              <a:t>; </a:t>
            </a:r>
            <a:endParaRPr lang="uk-UA" sz="2200" noProof="1" smtClean="0"/>
          </a:p>
          <a:p>
            <a:pPr lvl="0"/>
            <a:r>
              <a:rPr lang="uk-UA" sz="2200" noProof="1" smtClean="0"/>
              <a:t>well </a:t>
            </a:r>
            <a:r>
              <a:rPr lang="uk-UA" sz="2200" noProof="1" smtClean="0"/>
              <a:t>structured</a:t>
            </a:r>
            <a:r>
              <a:rPr lang="uk-UA" sz="2200" noProof="1" smtClean="0"/>
              <a:t>. </a:t>
            </a:r>
            <a:endParaRPr lang="uk-UA" sz="2200" noProof="1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20040"/>
            <a:ext cx="7084640" cy="732696"/>
          </a:xfrm>
        </p:spPr>
        <p:txBody>
          <a:bodyPr/>
          <a:lstStyle/>
          <a:p>
            <a:pPr algn="ctr"/>
            <a:r>
              <a:rPr lang="en-US" noProof="1" smtClean="0"/>
              <a:t>Career </a:t>
            </a:r>
            <a:r>
              <a:rPr lang="en-US" noProof="1" smtClean="0"/>
              <a:t>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7228656" cy="525898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2400" b="1" noProof="1" smtClean="0"/>
              <a:t>ІІІ</a:t>
            </a:r>
            <a:r>
              <a:rPr lang="en-US" sz="2400" b="1" noProof="1" smtClean="0"/>
              <a:t>. Digital </a:t>
            </a:r>
            <a:r>
              <a:rPr lang="en-US" sz="2400" b="1" noProof="1" smtClean="0"/>
              <a:t>Communication</a:t>
            </a:r>
            <a:endParaRPr lang="en-US" sz="2400" noProof="1" smtClean="0"/>
          </a:p>
          <a:p>
            <a:r>
              <a:rPr lang="en-US" sz="2400" noProof="1" smtClean="0"/>
              <a:t>Modern professionals frequently communicate through digital </a:t>
            </a:r>
            <a:r>
              <a:rPr lang="en-US" sz="2400" noProof="1" smtClean="0"/>
              <a:t>platforms</a:t>
            </a:r>
            <a:r>
              <a:rPr lang="en-US" sz="2400" noProof="1" smtClean="0"/>
              <a:t>, </a:t>
            </a:r>
            <a:r>
              <a:rPr lang="en-US" sz="2400" noProof="1" smtClean="0"/>
              <a:t>including:</a:t>
            </a:r>
            <a:endParaRPr lang="en-US" sz="2400" noProof="1" smtClean="0"/>
          </a:p>
          <a:p>
            <a:pPr lvl="0"/>
            <a:r>
              <a:rPr lang="en-US" sz="2400" noProof="1" smtClean="0"/>
              <a:t>Microsoft </a:t>
            </a:r>
            <a:r>
              <a:rPr lang="en-US" sz="2400" noProof="1" smtClean="0"/>
              <a:t>Teams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Zoom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Google </a:t>
            </a:r>
            <a:r>
              <a:rPr lang="en-US" sz="2400" noProof="1" smtClean="0"/>
              <a:t>Meet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Slack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LinkedIn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professional online </a:t>
            </a:r>
            <a:r>
              <a:rPr lang="en-US" sz="2400" noProof="1" smtClean="0"/>
              <a:t>communities</a:t>
            </a:r>
            <a:r>
              <a:rPr lang="en-US" sz="2400" noProof="1" smtClean="0"/>
              <a:t>. </a:t>
            </a:r>
            <a:endParaRPr lang="en-US" sz="2400" noProof="1" smtClean="0"/>
          </a:p>
          <a:p>
            <a:pPr>
              <a:buNone/>
            </a:pPr>
            <a:endParaRPr lang="en-US" sz="2400" noProof="1" smtClean="0"/>
          </a:p>
          <a:p>
            <a:pPr>
              <a:buNone/>
            </a:pPr>
            <a:r>
              <a:rPr lang="en-US" sz="2400" noProof="1" smtClean="0"/>
              <a:t>Digital communication </a:t>
            </a:r>
            <a:r>
              <a:rPr lang="en-US" sz="2400" noProof="1" smtClean="0"/>
              <a:t>requires:</a:t>
            </a:r>
            <a:endParaRPr lang="en-US" sz="2400" noProof="1" smtClean="0"/>
          </a:p>
          <a:p>
            <a:pPr lvl="0"/>
            <a:r>
              <a:rPr lang="en-US" sz="2400" noProof="1" smtClean="0"/>
              <a:t>appropriate online </a:t>
            </a:r>
            <a:r>
              <a:rPr lang="en-US" sz="2400" noProof="1" smtClean="0"/>
              <a:t>etiquette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concise </a:t>
            </a:r>
            <a:r>
              <a:rPr lang="en-US" sz="2400" noProof="1" smtClean="0"/>
              <a:t>messaging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timely </a:t>
            </a:r>
            <a:r>
              <a:rPr lang="en-US" sz="2400" noProof="1" smtClean="0"/>
              <a:t>responses</a:t>
            </a:r>
            <a:r>
              <a:rPr lang="en-US" sz="2400" noProof="1" smtClean="0"/>
              <a:t>; </a:t>
            </a:r>
            <a:endParaRPr lang="en-US" sz="2400" noProof="1" smtClean="0"/>
          </a:p>
          <a:p>
            <a:pPr lvl="0"/>
            <a:r>
              <a:rPr lang="en-US" sz="2400" noProof="1" smtClean="0"/>
              <a:t>awareness of cultural </a:t>
            </a:r>
            <a:r>
              <a:rPr lang="en-US" sz="2400" noProof="1" smtClean="0"/>
              <a:t>differences</a:t>
            </a:r>
            <a:r>
              <a:rPr lang="en-US" sz="2400" noProof="1" smtClean="0"/>
              <a:t>. </a:t>
            </a:r>
            <a:endParaRPr lang="en-US" sz="2400" noProof="1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8316416" cy="1668800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Key</a:t>
            </a:r>
            <a:r>
              <a:rPr lang="en-US" noProof="1" smtClean="0"/>
              <a:t> Principles </a:t>
            </a:r>
            <a:br>
              <a:rPr lang="en-US" noProof="1" smtClean="0"/>
            </a:br>
            <a:r>
              <a:rPr lang="en-US" noProof="1" smtClean="0"/>
              <a:t>of Professional </a:t>
            </a:r>
            <a:r>
              <a:rPr lang="en-US" noProof="1" smtClean="0"/>
              <a:t>Communication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7704856" cy="482693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2100" noProof="1" smtClean="0"/>
              <a:t>Successful</a:t>
            </a:r>
            <a:r>
              <a:rPr lang="en-US" sz="2100" noProof="1" smtClean="0"/>
              <a:t> career communication is based on several fundamental </a:t>
            </a:r>
            <a:r>
              <a:rPr lang="en-US" sz="2100" noProof="1" smtClean="0"/>
              <a:t>principles.</a:t>
            </a:r>
            <a:endParaRPr lang="en-US" sz="2100" noProof="1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r>
              <a:rPr lang="en-US" b="1" noProof="1" smtClean="0"/>
              <a:t>Clarity</a:t>
            </a:r>
            <a:endParaRPr lang="en-US" noProof="1" smtClean="0"/>
          </a:p>
          <a:p>
            <a:r>
              <a:rPr lang="en-US" noProof="1" smtClean="0"/>
              <a:t>Messages should be simple and easy to </a:t>
            </a:r>
            <a:r>
              <a:rPr lang="en-US" noProof="1" smtClean="0"/>
              <a:t>understand.</a:t>
            </a:r>
            <a:endParaRPr lang="en-US" noProof="1" smtClean="0"/>
          </a:p>
          <a:p>
            <a:r>
              <a:rPr lang="en-US" noProof="1" smtClean="0"/>
              <a:t>Example:</a:t>
            </a:r>
            <a:endParaRPr lang="en-US" noProof="1" smtClean="0"/>
          </a:p>
          <a:p>
            <a:r>
              <a:rPr lang="en-US" noProof="1" smtClean="0"/>
              <a:t>"</a:t>
            </a:r>
            <a:r>
              <a:rPr lang="en-US" noProof="1" smtClean="0"/>
              <a:t>The project deadline has been extended until </a:t>
            </a:r>
            <a:r>
              <a:rPr lang="en-US" noProof="1" smtClean="0"/>
              <a:t>Friday."</a:t>
            </a:r>
            <a:endParaRPr lang="en-US" noProof="1" smtClean="0"/>
          </a:p>
          <a:p>
            <a:r>
              <a:rPr lang="en-US" noProof="1" smtClean="0"/>
              <a:t>instead </a:t>
            </a:r>
            <a:r>
              <a:rPr lang="en-US" noProof="1" smtClean="0"/>
              <a:t>of</a:t>
            </a:r>
            <a:endParaRPr lang="en-US" noProof="1" smtClean="0"/>
          </a:p>
          <a:p>
            <a:r>
              <a:rPr lang="en-US" noProof="1" smtClean="0"/>
              <a:t>"</a:t>
            </a:r>
            <a:r>
              <a:rPr lang="en-US" noProof="1" smtClean="0"/>
              <a:t>There has been some adjustment regarding the </a:t>
            </a:r>
            <a:r>
              <a:rPr lang="en-US" noProof="1" smtClean="0"/>
              <a:t>timeline."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 </a:t>
            </a:r>
          </a:p>
          <a:p>
            <a:pPr>
              <a:buNone/>
            </a:pPr>
            <a:r>
              <a:rPr lang="en-US" b="1" noProof="1" smtClean="0"/>
              <a:t>Conciseness</a:t>
            </a:r>
            <a:endParaRPr lang="en-US" noProof="1" smtClean="0"/>
          </a:p>
          <a:p>
            <a:r>
              <a:rPr lang="en-US" noProof="1" smtClean="0"/>
              <a:t>Avoid unnecessary </a:t>
            </a:r>
            <a:r>
              <a:rPr lang="en-US" noProof="1" smtClean="0"/>
              <a:t>details.</a:t>
            </a:r>
            <a:endParaRPr lang="en-US" noProof="1" smtClean="0"/>
          </a:p>
          <a:p>
            <a:r>
              <a:rPr lang="en-US" noProof="1" smtClean="0"/>
              <a:t>Less </a:t>
            </a:r>
            <a:r>
              <a:rPr lang="en-US" noProof="1" smtClean="0"/>
              <a:t>effective:</a:t>
            </a:r>
            <a:endParaRPr lang="en-US" noProof="1" smtClean="0"/>
          </a:p>
          <a:p>
            <a:r>
              <a:rPr lang="en-US" noProof="1" smtClean="0"/>
              <a:t>"</a:t>
            </a:r>
            <a:r>
              <a:rPr lang="en-US" noProof="1" smtClean="0"/>
              <a:t>I am writing this email because I would like to inform you </a:t>
            </a:r>
            <a:r>
              <a:rPr lang="en-US" noProof="1" smtClean="0"/>
              <a:t>that..."</a:t>
            </a:r>
            <a:endParaRPr lang="en-US" noProof="1" smtClean="0"/>
          </a:p>
          <a:p>
            <a:r>
              <a:rPr lang="en-US" noProof="1" smtClean="0"/>
              <a:t>Better:</a:t>
            </a:r>
            <a:endParaRPr lang="en-US" noProof="1" smtClean="0"/>
          </a:p>
          <a:p>
            <a:r>
              <a:rPr lang="en-US" noProof="1" smtClean="0"/>
              <a:t>"</a:t>
            </a:r>
            <a:r>
              <a:rPr lang="en-US" noProof="1" smtClean="0"/>
              <a:t>I am writing to inform you </a:t>
            </a:r>
            <a:r>
              <a:rPr lang="en-US" noProof="1" smtClean="0"/>
              <a:t>that..."</a:t>
            </a:r>
            <a:endParaRPr lang="en-US" noProof="1" smtClean="0"/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0040"/>
            <a:ext cx="7156648" cy="9487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noProof="1" smtClean="0"/>
              <a:t>Key </a:t>
            </a:r>
            <a:r>
              <a:rPr lang="en-US" sz="3200" noProof="1" smtClean="0"/>
              <a:t>Principles </a:t>
            </a:r>
            <a:br>
              <a:rPr lang="en-US" sz="3200" noProof="1" smtClean="0"/>
            </a:br>
            <a:r>
              <a:rPr lang="en-US" sz="3200" noProof="1" smtClean="0"/>
              <a:t>of </a:t>
            </a:r>
            <a:r>
              <a:rPr lang="en-US" sz="3200" noProof="1" smtClean="0"/>
              <a:t>Professional </a:t>
            </a:r>
            <a:r>
              <a:rPr lang="en-US" sz="3200" noProof="1" smtClean="0"/>
              <a:t>Communication</a:t>
            </a:r>
            <a:endParaRPr lang="ru-RU" sz="3200" dirty="0">
              <a:latin typeface="Bahnschrift" panose="020B0502040204020203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7444680" cy="504296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100" noProof="1" smtClean="0"/>
              <a:t>Successful career communication is based on several fundamental principles.</a:t>
            </a:r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r>
              <a:rPr lang="en-US" b="1" noProof="1" smtClean="0"/>
              <a:t>Courtesy</a:t>
            </a:r>
            <a:endParaRPr lang="en-US" noProof="1" smtClean="0"/>
          </a:p>
          <a:p>
            <a:r>
              <a:rPr lang="en-US" noProof="1" smtClean="0"/>
              <a:t>Professional communication always demonstrates </a:t>
            </a:r>
            <a:r>
              <a:rPr lang="en-US" noProof="1" smtClean="0"/>
              <a:t>respect.</a:t>
            </a:r>
            <a:endParaRPr lang="en-US" noProof="1" smtClean="0"/>
          </a:p>
          <a:p>
            <a:r>
              <a:rPr lang="en-US" noProof="1" smtClean="0"/>
              <a:t>Useful </a:t>
            </a:r>
            <a:r>
              <a:rPr lang="en-US" noProof="1" smtClean="0"/>
              <a:t>expressions:</a:t>
            </a:r>
            <a:endParaRPr lang="en-US" noProof="1" smtClean="0"/>
          </a:p>
          <a:p>
            <a:pPr lvl="0"/>
            <a:r>
              <a:rPr lang="en-US" noProof="1" smtClean="0"/>
              <a:t>Thank you for your </a:t>
            </a:r>
            <a:r>
              <a:rPr lang="en-US" noProof="1" smtClean="0"/>
              <a:t>time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appreciate your </a:t>
            </a:r>
            <a:r>
              <a:rPr lang="en-US" noProof="1" smtClean="0"/>
              <a:t>assistance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Could you </a:t>
            </a:r>
            <a:r>
              <a:rPr lang="en-US" noProof="1" smtClean="0"/>
              <a:t>please</a:t>
            </a:r>
            <a:r>
              <a:rPr lang="en-US" noProof="1" smtClean="0"/>
              <a:t>...? </a:t>
            </a:r>
            <a:endParaRPr lang="en-US" noProof="1" smtClean="0"/>
          </a:p>
          <a:p>
            <a:pPr lvl="0"/>
            <a:r>
              <a:rPr lang="en-US" noProof="1" smtClean="0"/>
              <a:t>Would you </a:t>
            </a:r>
            <a:r>
              <a:rPr lang="en-US" noProof="1" smtClean="0"/>
              <a:t>mind</a:t>
            </a:r>
            <a:r>
              <a:rPr lang="en-US" noProof="1" smtClean="0"/>
              <a:t>...? </a:t>
            </a:r>
            <a:endParaRPr lang="en-US" noProof="1" smtClean="0"/>
          </a:p>
          <a:p>
            <a:pPr>
              <a:buNone/>
            </a:pPr>
            <a:endParaRPr lang="en-US" noProof="1" smtClean="0"/>
          </a:p>
          <a:p>
            <a:pPr>
              <a:buNone/>
            </a:pPr>
            <a:r>
              <a:rPr lang="en-US" b="1" noProof="1" smtClean="0"/>
              <a:t>Accuracy</a:t>
            </a:r>
            <a:endParaRPr lang="en-US" noProof="1" smtClean="0"/>
          </a:p>
          <a:p>
            <a:r>
              <a:rPr lang="en-US" noProof="1" smtClean="0"/>
              <a:t>Information should </a:t>
            </a:r>
            <a:r>
              <a:rPr lang="en-US" noProof="1" smtClean="0"/>
              <a:t>be:</a:t>
            </a:r>
            <a:endParaRPr lang="en-US" noProof="1" smtClean="0"/>
          </a:p>
          <a:p>
            <a:pPr lvl="0"/>
            <a:r>
              <a:rPr lang="en-US" noProof="1" smtClean="0"/>
              <a:t>factually </a:t>
            </a:r>
            <a:r>
              <a:rPr lang="en-US" noProof="1" smtClean="0"/>
              <a:t>correct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grammatically </a:t>
            </a:r>
            <a:r>
              <a:rPr lang="en-US" noProof="1" smtClean="0"/>
              <a:t>accurate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supported by evidence when </a:t>
            </a:r>
            <a:r>
              <a:rPr lang="en-US" noProof="1" smtClean="0"/>
              <a:t>necessary</a:t>
            </a:r>
            <a:r>
              <a:rPr lang="en-US" noProof="1" smtClean="0"/>
              <a:t>. </a:t>
            </a:r>
            <a:endParaRPr lang="en-US" noProof="1" smtClean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7848872" cy="1452776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Professional Vocabulary for Career </a:t>
            </a:r>
            <a:r>
              <a:rPr lang="en-US" noProof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496944" cy="558924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en-US" sz="4000" b="1" noProof="1" smtClean="0"/>
              <a:t>Introducing</a:t>
            </a:r>
            <a:r>
              <a:rPr lang="en-US" sz="4000" b="1" noProof="1" smtClean="0"/>
              <a:t> </a:t>
            </a:r>
            <a:r>
              <a:rPr lang="en-US" sz="4000" b="1" noProof="1" smtClean="0"/>
              <a:t>Yourself</a:t>
            </a:r>
            <a:endParaRPr lang="en-US" sz="4000" b="1" noProof="1" smtClean="0"/>
          </a:p>
          <a:p>
            <a:pPr lvl="0"/>
            <a:r>
              <a:rPr lang="en-US" sz="4000" noProof="1" smtClean="0"/>
              <a:t>My name </a:t>
            </a:r>
            <a:r>
              <a:rPr lang="en-US" sz="4000" noProof="1" smtClean="0"/>
              <a:t>is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I am currently pursuing a PhD </a:t>
            </a:r>
            <a:r>
              <a:rPr lang="en-US" sz="4000" noProof="1" smtClean="0"/>
              <a:t>in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My area of research focuses </a:t>
            </a:r>
            <a:r>
              <a:rPr lang="en-US" sz="4000" noProof="1" smtClean="0"/>
              <a:t>on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I specialize </a:t>
            </a:r>
            <a:r>
              <a:rPr lang="en-US" sz="4000" noProof="1" smtClean="0"/>
              <a:t>in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My professional interests </a:t>
            </a:r>
            <a:r>
              <a:rPr lang="en-US" sz="4000" noProof="1" smtClean="0"/>
              <a:t>include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algn="ctr">
              <a:buNone/>
            </a:pPr>
            <a:r>
              <a:rPr lang="en-US" sz="4000" b="1" noProof="1" smtClean="0"/>
              <a:t>Describing </a:t>
            </a:r>
            <a:r>
              <a:rPr lang="en-US" sz="4000" b="1" noProof="1" smtClean="0"/>
              <a:t>Experience</a:t>
            </a:r>
            <a:endParaRPr lang="en-US" sz="4000" noProof="1" smtClean="0"/>
          </a:p>
          <a:p>
            <a:pPr lvl="0"/>
            <a:r>
              <a:rPr lang="en-US" sz="4000" noProof="1" smtClean="0"/>
              <a:t>I have experience </a:t>
            </a:r>
            <a:r>
              <a:rPr lang="en-US" sz="4000" noProof="1" smtClean="0"/>
              <a:t>in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I have participated </a:t>
            </a:r>
            <a:r>
              <a:rPr lang="en-US" sz="4000" noProof="1" smtClean="0"/>
              <a:t>in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I have been involved </a:t>
            </a:r>
            <a:r>
              <a:rPr lang="en-US" sz="4000" noProof="1" smtClean="0"/>
              <a:t>in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I contributed </a:t>
            </a:r>
            <a:r>
              <a:rPr lang="en-US" sz="4000" noProof="1" smtClean="0"/>
              <a:t>to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lvl="0"/>
            <a:r>
              <a:rPr lang="en-US" sz="4000" noProof="1" smtClean="0"/>
              <a:t>I </a:t>
            </a:r>
            <a:r>
              <a:rPr lang="en-US" sz="4000" noProof="1" smtClean="0"/>
              <a:t>coordinated</a:t>
            </a:r>
            <a:r>
              <a:rPr lang="en-US" sz="4000" noProof="1" smtClean="0"/>
              <a:t>... </a:t>
            </a:r>
            <a:endParaRPr lang="en-US" sz="4000" noProof="1" smtClean="0"/>
          </a:p>
          <a:p>
            <a:pPr algn="ctr">
              <a:buNone/>
            </a:pPr>
            <a:r>
              <a:rPr lang="en-US" sz="4000" b="1" noProof="1" smtClean="0"/>
              <a:t>Talking about </a:t>
            </a:r>
            <a:r>
              <a:rPr lang="en-US" sz="4000" b="1" noProof="1" smtClean="0"/>
              <a:t>Skills</a:t>
            </a:r>
            <a:endParaRPr lang="en-US" sz="4000" noProof="1" smtClean="0"/>
          </a:p>
          <a:p>
            <a:pPr lvl="0"/>
            <a:r>
              <a:rPr lang="en-US" sz="4000" noProof="1" smtClean="0"/>
              <a:t>problem-solving </a:t>
            </a:r>
            <a:r>
              <a:rPr lang="en-US" sz="4000" noProof="1" smtClean="0"/>
              <a:t>skills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leadership </a:t>
            </a:r>
            <a:r>
              <a:rPr lang="en-US" sz="4000" noProof="1" smtClean="0"/>
              <a:t>abilities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communication </a:t>
            </a:r>
            <a:r>
              <a:rPr lang="en-US" sz="4000" noProof="1" smtClean="0"/>
              <a:t>skills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project </a:t>
            </a:r>
            <a:r>
              <a:rPr lang="en-US" sz="4000" noProof="1" smtClean="0"/>
              <a:t>management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critical </a:t>
            </a:r>
            <a:r>
              <a:rPr lang="en-US" sz="4000" noProof="1" smtClean="0"/>
              <a:t>thinking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data </a:t>
            </a:r>
            <a:r>
              <a:rPr lang="en-US" sz="4000" noProof="1" smtClean="0"/>
              <a:t>analysis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teamwork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decision-making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adaptability</a:t>
            </a:r>
            <a:r>
              <a:rPr lang="en-US" sz="4000" noProof="1" smtClean="0"/>
              <a:t>; </a:t>
            </a:r>
            <a:endParaRPr lang="en-US" sz="4000" noProof="1" smtClean="0"/>
          </a:p>
          <a:p>
            <a:pPr lvl="0"/>
            <a:r>
              <a:rPr lang="en-US" sz="4000" noProof="1" smtClean="0"/>
              <a:t>time </a:t>
            </a:r>
            <a:r>
              <a:rPr lang="en-US" sz="4000" noProof="1" smtClean="0"/>
              <a:t>management</a:t>
            </a:r>
            <a:r>
              <a:rPr lang="en-US" sz="4000" noProof="1" smtClean="0"/>
              <a:t>. </a:t>
            </a:r>
            <a:endParaRPr lang="en-US" sz="4000" noProof="1" smtClean="0"/>
          </a:p>
          <a:p>
            <a:pPr>
              <a:buNone/>
            </a:pPr>
            <a:endParaRPr lang="en-US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1812816"/>
          </a:xfrm>
        </p:spPr>
        <p:txBody>
          <a:bodyPr>
            <a:normAutofit/>
          </a:bodyPr>
          <a:lstStyle/>
          <a:p>
            <a:pPr algn="ctr"/>
            <a:r>
              <a:rPr lang="uk-UA" noProof="1" smtClean="0"/>
              <a:t>Networking</a:t>
            </a:r>
            <a:r>
              <a:rPr lang="uk-UA" noProof="1" smtClean="0"/>
              <a:t> </a:t>
            </a:r>
            <a:br>
              <a:rPr lang="uk-UA" noProof="1" smtClean="0"/>
            </a:br>
            <a:r>
              <a:rPr lang="uk-UA" noProof="1" smtClean="0"/>
              <a:t>in Professional </a:t>
            </a:r>
            <a:r>
              <a:rPr lang="uk-UA" noProof="1" smtClean="0"/>
              <a:t>Contexts</a:t>
            </a:r>
            <a:r>
              <a:rPr lang="uk-UA" noProof="1" smtClean="0"/>
              <a:t/>
            </a:r>
            <a:br>
              <a:rPr lang="uk-UA" noProof="1" smtClean="0"/>
            </a:br>
            <a:endParaRPr lang="uk-UA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556792"/>
            <a:ext cx="7848872" cy="48989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800" noProof="1" smtClean="0"/>
              <a:t>Networking</a:t>
            </a:r>
            <a:r>
              <a:rPr lang="en-US" sz="1800" noProof="1" smtClean="0"/>
              <a:t> involves building professional relationships that support career </a:t>
            </a:r>
            <a:r>
              <a:rPr lang="en-US" sz="1800" noProof="1" smtClean="0"/>
              <a:t>development.</a:t>
            </a:r>
            <a:endParaRPr lang="en-US" sz="1800" noProof="1" smtClean="0"/>
          </a:p>
          <a:p>
            <a:pPr>
              <a:buNone/>
            </a:pPr>
            <a:r>
              <a:rPr lang="en-US" sz="1750" noProof="1" smtClean="0"/>
              <a:t>Networking</a:t>
            </a:r>
            <a:r>
              <a:rPr lang="en-US" sz="1750" noProof="1" smtClean="0"/>
              <a:t> opportunities </a:t>
            </a:r>
            <a:r>
              <a:rPr lang="en-US" sz="1750" noProof="1" smtClean="0"/>
              <a:t>include:</a:t>
            </a:r>
            <a:endParaRPr lang="en-US" sz="1750" noProof="1" smtClean="0"/>
          </a:p>
          <a:p>
            <a:pPr lvl="0"/>
            <a:r>
              <a:rPr lang="en-US" sz="1750" noProof="1" smtClean="0"/>
              <a:t>academic </a:t>
            </a:r>
            <a:r>
              <a:rPr lang="en-US" sz="1750" noProof="1" smtClean="0"/>
              <a:t>conferences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professional </a:t>
            </a:r>
            <a:r>
              <a:rPr lang="en-US" sz="1750" noProof="1" smtClean="0"/>
              <a:t>associations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workshops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LinkedIn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research </a:t>
            </a:r>
            <a:r>
              <a:rPr lang="en-US" sz="1750" noProof="1" smtClean="0"/>
              <a:t>collaborations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international </a:t>
            </a:r>
            <a:r>
              <a:rPr lang="en-US" sz="1750" noProof="1" smtClean="0"/>
              <a:t>projects</a:t>
            </a:r>
            <a:r>
              <a:rPr lang="en-US" sz="1750" noProof="1" smtClean="0"/>
              <a:t>. </a:t>
            </a:r>
            <a:endParaRPr lang="en-US" sz="1750" noProof="1" smtClean="0"/>
          </a:p>
          <a:p>
            <a:pPr>
              <a:buNone/>
            </a:pPr>
            <a:r>
              <a:rPr lang="en-US" sz="1750" noProof="1" smtClean="0"/>
              <a:t>Effective networking </a:t>
            </a:r>
            <a:r>
              <a:rPr lang="en-US" sz="1750" noProof="1" smtClean="0"/>
              <a:t>requires:</a:t>
            </a:r>
            <a:endParaRPr lang="en-US" sz="1750" noProof="1" smtClean="0"/>
          </a:p>
          <a:p>
            <a:pPr lvl="0"/>
            <a:r>
              <a:rPr lang="en-US" sz="1750" noProof="1" smtClean="0"/>
              <a:t>confidence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active </a:t>
            </a:r>
            <a:r>
              <a:rPr lang="en-US" sz="1750" noProof="1" smtClean="0"/>
              <a:t>listening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genuine </a:t>
            </a:r>
            <a:r>
              <a:rPr lang="en-US" sz="1750" noProof="1" smtClean="0"/>
              <a:t>interest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follow-up </a:t>
            </a:r>
            <a:r>
              <a:rPr lang="en-US" sz="1750" noProof="1" smtClean="0"/>
              <a:t>communication</a:t>
            </a:r>
            <a:r>
              <a:rPr lang="en-US" sz="1750" noProof="1" smtClean="0"/>
              <a:t>; </a:t>
            </a:r>
            <a:endParaRPr lang="en-US" sz="1750" noProof="1" smtClean="0"/>
          </a:p>
          <a:p>
            <a:pPr lvl="0"/>
            <a:r>
              <a:rPr lang="en-US" sz="1750" noProof="1" smtClean="0"/>
              <a:t>professional </a:t>
            </a:r>
            <a:r>
              <a:rPr lang="en-US" sz="1750" noProof="1" smtClean="0"/>
              <a:t>etiquette</a:t>
            </a:r>
            <a:r>
              <a:rPr lang="en-US" sz="1750" noProof="1" smtClean="0"/>
              <a:t>. </a:t>
            </a:r>
            <a:endParaRPr lang="en-US" sz="1750" noProof="1" smtClean="0"/>
          </a:p>
          <a:p>
            <a:pPr marL="0" indent="0"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300664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uk-UA" noProof="1" smtClean="0"/>
              <a:t>Networking </a:t>
            </a:r>
            <a:br>
              <a:rPr lang="uk-UA" noProof="1" smtClean="0"/>
            </a:br>
            <a:r>
              <a:rPr lang="uk-UA" noProof="1" smtClean="0"/>
              <a:t>in Professional Contexts</a:t>
            </a:r>
            <a:br>
              <a:rPr lang="uk-UA" noProof="1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uk-UA" dirty="0" smtClean="0"/>
          </a:p>
          <a:p>
            <a:pPr algn="ctr">
              <a:buNone/>
            </a:pPr>
            <a:r>
              <a:rPr lang="en-US" sz="2000" dirty="0" smtClean="0"/>
              <a:t>Networking involves building professional relationships that support career development.</a:t>
            </a:r>
          </a:p>
          <a:p>
            <a:pPr algn="ctr"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Useful expressions:</a:t>
            </a:r>
          </a:p>
          <a:p>
            <a:pPr lvl="0"/>
            <a:r>
              <a:rPr lang="en-US" sz="2000" dirty="0" smtClean="0"/>
              <a:t>It is a pleasure to meet you. </a:t>
            </a:r>
          </a:p>
          <a:p>
            <a:pPr lvl="0"/>
            <a:r>
              <a:rPr lang="en-US" sz="2000" dirty="0" smtClean="0"/>
              <a:t>I have read your recent publication. </a:t>
            </a:r>
          </a:p>
          <a:p>
            <a:pPr lvl="0"/>
            <a:r>
              <a:rPr lang="en-US" sz="2000" dirty="0" smtClean="0"/>
              <a:t>I would be interested in collaborating. </a:t>
            </a:r>
          </a:p>
          <a:p>
            <a:pPr lvl="0"/>
            <a:r>
              <a:rPr lang="en-US" sz="2000" dirty="0" smtClean="0"/>
              <a:t>May I ask about your current research? </a:t>
            </a:r>
          </a:p>
          <a:p>
            <a:pPr lvl="0"/>
            <a:r>
              <a:rPr lang="en-US" sz="2000" dirty="0" smtClean="0"/>
              <a:t>Could we stay in touch? </a:t>
            </a:r>
          </a:p>
          <a:p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7516688" cy="15247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Career Communication </a:t>
            </a:r>
            <a:br>
              <a:rPr lang="en-US" dirty="0" smtClean="0"/>
            </a:br>
            <a:r>
              <a:rPr lang="en-US" dirty="0" smtClean="0"/>
              <a:t>during Job Interviews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7444680" cy="446689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noProof="1" smtClean="0"/>
              <a:t>A job interview allows employers to evaluate both professional competence and communication </a:t>
            </a:r>
            <a:r>
              <a:rPr lang="en-US" noProof="1" smtClean="0"/>
              <a:t>skills.</a:t>
            </a:r>
            <a:endParaRPr lang="en-US" noProof="1" smtClean="0"/>
          </a:p>
          <a:p>
            <a:pPr>
              <a:buNone/>
            </a:pPr>
            <a:endParaRPr lang="en-US" noProof="1" smtClean="0"/>
          </a:p>
          <a:p>
            <a:pPr>
              <a:buNone/>
            </a:pPr>
            <a:r>
              <a:rPr lang="en-US" b="1" noProof="1" smtClean="0"/>
              <a:t>Typical interview stages </a:t>
            </a:r>
            <a:r>
              <a:rPr lang="en-US" b="1" noProof="1" smtClean="0"/>
              <a:t>include:</a:t>
            </a:r>
            <a:endParaRPr lang="en-US" b="1" noProof="1" smtClean="0"/>
          </a:p>
          <a:p>
            <a:r>
              <a:rPr lang="en-US" b="1" noProof="1" smtClean="0"/>
              <a:t>Greeting</a:t>
            </a:r>
            <a:endParaRPr lang="en-US" noProof="1" smtClean="0"/>
          </a:p>
          <a:p>
            <a:pPr lvl="0"/>
            <a:r>
              <a:rPr lang="en-US" noProof="1" smtClean="0"/>
              <a:t>Good </a:t>
            </a:r>
            <a:r>
              <a:rPr lang="en-US" noProof="1" smtClean="0"/>
              <a:t>morning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Thank you for inviting me </a:t>
            </a:r>
            <a:r>
              <a:rPr lang="en-US" noProof="1" smtClean="0"/>
              <a:t>today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It is a pleasure to meet </a:t>
            </a:r>
            <a:r>
              <a:rPr lang="en-US" noProof="1" smtClean="0"/>
              <a:t>you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endParaRPr lang="en-US" b="1" noProof="1" smtClean="0"/>
          </a:p>
          <a:p>
            <a:pPr>
              <a:buNone/>
            </a:pPr>
            <a:r>
              <a:rPr lang="en-US" b="1" noProof="1" smtClean="0"/>
              <a:t>Self-introduction</a:t>
            </a:r>
            <a:endParaRPr lang="en-US" noProof="1" smtClean="0"/>
          </a:p>
          <a:p>
            <a:r>
              <a:rPr lang="en-US" noProof="1" smtClean="0"/>
              <a:t>Example:</a:t>
            </a:r>
            <a:endParaRPr lang="en-US" noProof="1" smtClean="0"/>
          </a:p>
          <a:p>
            <a:r>
              <a:rPr lang="en-US" noProof="1" smtClean="0"/>
              <a:t>"</a:t>
            </a:r>
            <a:r>
              <a:rPr lang="en-US" noProof="1" smtClean="0"/>
              <a:t>My name is Olena </a:t>
            </a:r>
            <a:r>
              <a:rPr lang="en-US" noProof="1" smtClean="0"/>
              <a:t>Ivanenko</a:t>
            </a:r>
            <a:r>
              <a:rPr lang="en-US" noProof="1" smtClean="0"/>
              <a:t>. I am currently completing my doctoral studies in Public </a:t>
            </a:r>
            <a:r>
              <a:rPr lang="en-US" noProof="1" smtClean="0"/>
              <a:t>Health</a:t>
            </a:r>
            <a:r>
              <a:rPr lang="en-US" noProof="1" smtClean="0"/>
              <a:t>. My research focuses on digital health technologies and patient-centred </a:t>
            </a:r>
            <a:r>
              <a:rPr lang="en-US" noProof="1" smtClean="0"/>
              <a:t>care."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Career Communication </a:t>
            </a:r>
            <a:br>
              <a:rPr lang="en-US" dirty="0" smtClean="0"/>
            </a:br>
            <a:r>
              <a:rPr lang="en-US" dirty="0" smtClean="0"/>
              <a:t>during Job Interviews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noProof="1" smtClean="0"/>
              <a:t>A job interview allows employers to evaluate both professional competence and communication skills.</a:t>
            </a:r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r>
              <a:rPr lang="en-US" b="1" noProof="1" smtClean="0"/>
              <a:t>Describing</a:t>
            </a:r>
            <a:r>
              <a:rPr lang="en-US" b="1" noProof="1" smtClean="0"/>
              <a:t> </a:t>
            </a:r>
            <a:r>
              <a:rPr lang="en-US" b="1" noProof="1" smtClean="0"/>
              <a:t>Strengths</a:t>
            </a:r>
            <a:endParaRPr lang="en-US" noProof="1" smtClean="0"/>
          </a:p>
          <a:p>
            <a:pPr lvl="0"/>
            <a:r>
              <a:rPr lang="en-US" noProof="1" smtClean="0"/>
              <a:t>I am highly </a:t>
            </a:r>
            <a:r>
              <a:rPr lang="en-US" noProof="1" smtClean="0"/>
              <a:t>motivated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work well under </a:t>
            </a:r>
            <a:r>
              <a:rPr lang="en-US" noProof="1" smtClean="0"/>
              <a:t>pressure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enjoy collaborative </a:t>
            </a:r>
            <a:r>
              <a:rPr lang="en-US" noProof="1" smtClean="0"/>
              <a:t>projects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am committed to continuous </a:t>
            </a:r>
            <a:r>
              <a:rPr lang="en-US" noProof="1" smtClean="0"/>
              <a:t>learning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I adapt quickly to new </a:t>
            </a:r>
            <a:r>
              <a:rPr lang="en-US" noProof="1" smtClean="0"/>
              <a:t>environments</a:t>
            </a:r>
            <a:r>
              <a:rPr lang="en-US" noProof="1" smtClean="0"/>
              <a:t>. 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 </a:t>
            </a:r>
          </a:p>
          <a:p>
            <a:pPr>
              <a:buNone/>
            </a:pPr>
            <a:r>
              <a:rPr lang="en-US" b="1" noProof="1" smtClean="0"/>
              <a:t>Discussing </a:t>
            </a:r>
            <a:r>
              <a:rPr lang="en-US" b="1" noProof="1" smtClean="0"/>
              <a:t>Challenges</a:t>
            </a:r>
            <a:endParaRPr lang="en-US" noProof="1" smtClean="0"/>
          </a:p>
          <a:p>
            <a:r>
              <a:rPr lang="en-US" noProof="1" smtClean="0"/>
              <a:t>Employers often </a:t>
            </a:r>
            <a:r>
              <a:rPr lang="en-US" noProof="1" smtClean="0"/>
              <a:t>ask:</a:t>
            </a:r>
            <a:endParaRPr lang="en-US" noProof="1" smtClean="0"/>
          </a:p>
          <a:p>
            <a:r>
              <a:rPr lang="en-US" noProof="1" smtClean="0"/>
              <a:t>Tell me about a challenge you </a:t>
            </a:r>
            <a:r>
              <a:rPr lang="en-US" noProof="1" smtClean="0"/>
              <a:t>faced.</a:t>
            </a:r>
            <a:endParaRPr lang="en-US" noProof="1" smtClean="0"/>
          </a:p>
          <a:p>
            <a:r>
              <a:rPr lang="en-US" noProof="1" smtClean="0"/>
              <a:t>Appropriate </a:t>
            </a:r>
            <a:r>
              <a:rPr lang="en-US" noProof="1" smtClean="0"/>
              <a:t>response:</a:t>
            </a:r>
            <a:endParaRPr lang="en-US" noProof="1" smtClean="0"/>
          </a:p>
          <a:p>
            <a:r>
              <a:rPr lang="en-US" noProof="1" smtClean="0"/>
              <a:t>"</a:t>
            </a:r>
            <a:r>
              <a:rPr lang="en-US" noProof="1" smtClean="0"/>
              <a:t>During my research </a:t>
            </a:r>
            <a:r>
              <a:rPr lang="en-US" noProof="1" smtClean="0"/>
              <a:t>project</a:t>
            </a:r>
            <a:r>
              <a:rPr lang="en-US" noProof="1" smtClean="0"/>
              <a:t>, we experienced delays in data </a:t>
            </a:r>
            <a:r>
              <a:rPr lang="en-US" noProof="1" smtClean="0"/>
              <a:t>collection</a:t>
            </a:r>
            <a:r>
              <a:rPr lang="en-US" noProof="1" smtClean="0"/>
              <a:t>. I reorganized the </a:t>
            </a:r>
            <a:r>
              <a:rPr lang="en-US" noProof="1" smtClean="0"/>
              <a:t>schedule</a:t>
            </a:r>
            <a:r>
              <a:rPr lang="en-US" noProof="1" smtClean="0"/>
              <a:t>, communicated regularly with the research </a:t>
            </a:r>
            <a:r>
              <a:rPr lang="en-US" noProof="1" smtClean="0"/>
              <a:t>team</a:t>
            </a:r>
            <a:r>
              <a:rPr lang="en-US" noProof="1" smtClean="0"/>
              <a:t>, and successfully completed the project within the revised </a:t>
            </a:r>
            <a:r>
              <a:rPr lang="en-US" noProof="1" smtClean="0"/>
              <a:t>timeline."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704856" cy="948720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Professional </a:t>
            </a:r>
            <a:r>
              <a:rPr lang="en-US" noProof="1" smtClean="0"/>
              <a:t>Meetings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424936" cy="518697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6400" b="1" noProof="1" smtClean="0"/>
              <a:t>Meetings</a:t>
            </a:r>
            <a:r>
              <a:rPr lang="en-US" sz="6400" b="1" noProof="1" smtClean="0"/>
              <a:t> require structured </a:t>
            </a:r>
            <a:r>
              <a:rPr lang="en-US" sz="6400" b="1" noProof="1" smtClean="0"/>
              <a:t>communication</a:t>
            </a:r>
            <a:r>
              <a:rPr lang="en-US" sz="6400" noProof="1" smtClean="0"/>
              <a:t>.</a:t>
            </a:r>
            <a:endParaRPr lang="en-US" sz="6400" noProof="1" smtClean="0"/>
          </a:p>
          <a:p>
            <a:pPr>
              <a:buNone/>
            </a:pPr>
            <a:r>
              <a:rPr lang="en-US" sz="6000" b="1" noProof="1" smtClean="0"/>
              <a:t>Useful </a:t>
            </a:r>
            <a:r>
              <a:rPr lang="en-US" sz="6000" b="1" noProof="1" smtClean="0"/>
              <a:t>language:</a:t>
            </a:r>
            <a:endParaRPr lang="en-US" sz="6000" b="1" noProof="1" smtClean="0"/>
          </a:p>
          <a:p>
            <a:pPr>
              <a:buNone/>
            </a:pPr>
            <a:r>
              <a:rPr lang="en-US" sz="6000" b="1" noProof="1" smtClean="0"/>
              <a:t>Opening:</a:t>
            </a:r>
            <a:endParaRPr lang="en-US" sz="6000" b="1" noProof="1" smtClean="0"/>
          </a:p>
          <a:p>
            <a:pPr lvl="0"/>
            <a:r>
              <a:rPr lang="en-US" sz="6000" noProof="1" smtClean="0"/>
              <a:t>Shall we </a:t>
            </a:r>
            <a:r>
              <a:rPr lang="en-US" sz="6000" noProof="1" smtClean="0"/>
              <a:t>begin</a:t>
            </a:r>
            <a:r>
              <a:rPr lang="en-US" sz="6000" noProof="1" smtClean="0"/>
              <a:t>? </a:t>
            </a:r>
            <a:endParaRPr lang="en-US" sz="6000" noProof="1" smtClean="0"/>
          </a:p>
          <a:p>
            <a:pPr lvl="0"/>
            <a:r>
              <a:rPr lang="en-US" sz="6000" noProof="1" smtClean="0"/>
              <a:t>Thank you for </a:t>
            </a:r>
            <a:r>
              <a:rPr lang="en-US" sz="6000" noProof="1" smtClean="0"/>
              <a:t>attending</a:t>
            </a:r>
            <a:r>
              <a:rPr lang="en-US" sz="6000" noProof="1" smtClean="0"/>
              <a:t>. </a:t>
            </a:r>
            <a:endParaRPr lang="en-US" sz="6000" noProof="1" smtClean="0"/>
          </a:p>
          <a:p>
            <a:pPr>
              <a:buNone/>
            </a:pPr>
            <a:r>
              <a:rPr lang="en-US" sz="6000" noProof="1" smtClean="0"/>
              <a:t>Giving </a:t>
            </a:r>
            <a:r>
              <a:rPr lang="en-US" sz="6000" noProof="1" smtClean="0"/>
              <a:t>opinions:</a:t>
            </a:r>
            <a:endParaRPr lang="en-US" sz="6000" noProof="1" smtClean="0"/>
          </a:p>
          <a:p>
            <a:pPr lvl="0"/>
            <a:r>
              <a:rPr lang="en-US" sz="6000" noProof="1" smtClean="0"/>
              <a:t>In my </a:t>
            </a:r>
            <a:r>
              <a:rPr lang="en-US" sz="6000" noProof="1" smtClean="0"/>
              <a:t>opinion</a:t>
            </a:r>
            <a:r>
              <a:rPr lang="en-US" sz="6000" noProof="1" smtClean="0"/>
              <a:t>... </a:t>
            </a:r>
            <a:endParaRPr lang="en-US" sz="6000" noProof="1" smtClean="0"/>
          </a:p>
          <a:p>
            <a:pPr lvl="0"/>
            <a:r>
              <a:rPr lang="en-US" sz="6000" noProof="1" smtClean="0"/>
              <a:t>From my </a:t>
            </a:r>
            <a:r>
              <a:rPr lang="en-US" sz="6000" noProof="1" smtClean="0"/>
              <a:t>perspective</a:t>
            </a:r>
            <a:r>
              <a:rPr lang="en-US" sz="6000" noProof="1" smtClean="0"/>
              <a:t>... </a:t>
            </a:r>
            <a:endParaRPr lang="en-US" sz="6000" noProof="1" smtClean="0"/>
          </a:p>
          <a:p>
            <a:pPr lvl="0"/>
            <a:r>
              <a:rPr lang="en-US" sz="6000" noProof="1" smtClean="0"/>
              <a:t>I would </a:t>
            </a:r>
            <a:r>
              <a:rPr lang="en-US" sz="6000" noProof="1" smtClean="0"/>
              <a:t>suggest</a:t>
            </a:r>
            <a:r>
              <a:rPr lang="en-US" sz="6000" noProof="1" smtClean="0"/>
              <a:t>... </a:t>
            </a:r>
            <a:endParaRPr lang="en-US" sz="6000" noProof="1" smtClean="0"/>
          </a:p>
          <a:p>
            <a:pPr>
              <a:buNone/>
            </a:pPr>
            <a:r>
              <a:rPr lang="en-US" sz="6000" b="1" noProof="1" smtClean="0"/>
              <a:t>Agreeing:</a:t>
            </a:r>
            <a:endParaRPr lang="en-US" sz="6000" b="1" noProof="1" smtClean="0"/>
          </a:p>
          <a:p>
            <a:pPr lvl="0"/>
            <a:r>
              <a:rPr lang="en-US" sz="6000" noProof="1" smtClean="0"/>
              <a:t>I completely </a:t>
            </a:r>
            <a:r>
              <a:rPr lang="en-US" sz="6000" noProof="1" smtClean="0"/>
              <a:t>agree</a:t>
            </a:r>
            <a:r>
              <a:rPr lang="en-US" sz="6000" noProof="1" smtClean="0"/>
              <a:t>. </a:t>
            </a:r>
            <a:endParaRPr lang="en-US" sz="6000" noProof="1" smtClean="0"/>
          </a:p>
          <a:p>
            <a:pPr lvl="0"/>
            <a:r>
              <a:rPr lang="en-US" sz="6000" noProof="1" smtClean="0"/>
              <a:t>That's an excellent </a:t>
            </a:r>
            <a:r>
              <a:rPr lang="en-US" sz="6000" noProof="1" smtClean="0"/>
              <a:t>point</a:t>
            </a:r>
            <a:r>
              <a:rPr lang="en-US" sz="6000" noProof="1" smtClean="0"/>
              <a:t>. </a:t>
            </a:r>
            <a:endParaRPr lang="en-US" sz="6000" noProof="1" smtClean="0"/>
          </a:p>
          <a:p>
            <a:pPr lvl="0"/>
            <a:r>
              <a:rPr lang="en-US" sz="6000" noProof="1" smtClean="0"/>
              <a:t>I share your </a:t>
            </a:r>
            <a:r>
              <a:rPr lang="en-US" sz="6000" noProof="1" smtClean="0"/>
              <a:t>opinion</a:t>
            </a:r>
            <a:r>
              <a:rPr lang="en-US" sz="6000" noProof="1" smtClean="0"/>
              <a:t>. </a:t>
            </a:r>
            <a:endParaRPr lang="en-US" sz="6000" noProof="1" smtClean="0"/>
          </a:p>
          <a:p>
            <a:pPr>
              <a:buNone/>
            </a:pPr>
            <a:r>
              <a:rPr lang="en-US" sz="6000" b="1" noProof="1" smtClean="0"/>
              <a:t>Disagreeing </a:t>
            </a:r>
            <a:r>
              <a:rPr lang="en-US" sz="6000" b="1" noProof="1" smtClean="0"/>
              <a:t>politely:</a:t>
            </a:r>
            <a:endParaRPr lang="en-US" sz="6000" b="1" noProof="1" smtClean="0"/>
          </a:p>
          <a:p>
            <a:pPr lvl="0"/>
            <a:r>
              <a:rPr lang="en-US" sz="6000" noProof="1" smtClean="0"/>
              <a:t>I see your </a:t>
            </a:r>
            <a:r>
              <a:rPr lang="en-US" sz="6000" noProof="1" smtClean="0"/>
              <a:t>point</a:t>
            </a:r>
            <a:r>
              <a:rPr lang="en-US" sz="6000" noProof="1" smtClean="0"/>
              <a:t>; </a:t>
            </a:r>
            <a:r>
              <a:rPr lang="en-US" sz="6000" noProof="1" smtClean="0"/>
              <a:t>however</a:t>
            </a:r>
            <a:r>
              <a:rPr lang="en-US" sz="6000" noProof="1" smtClean="0"/>
              <a:t>... </a:t>
            </a:r>
            <a:endParaRPr lang="en-US" sz="6000" noProof="1" smtClean="0"/>
          </a:p>
          <a:p>
            <a:pPr lvl="0"/>
            <a:r>
              <a:rPr lang="en-US" sz="6000" noProof="1" smtClean="0"/>
              <a:t>Another perspective might </a:t>
            </a:r>
            <a:r>
              <a:rPr lang="en-US" sz="6000" noProof="1" smtClean="0"/>
              <a:t>be</a:t>
            </a:r>
            <a:r>
              <a:rPr lang="en-US" sz="6000" noProof="1" smtClean="0"/>
              <a:t>... </a:t>
            </a:r>
            <a:endParaRPr lang="en-US" sz="6000" noProof="1" smtClean="0"/>
          </a:p>
          <a:p>
            <a:pPr lvl="0"/>
            <a:r>
              <a:rPr lang="en-US" sz="6000" noProof="1" smtClean="0"/>
              <a:t>I respectfully disagree </a:t>
            </a:r>
            <a:r>
              <a:rPr lang="en-US" sz="6000" noProof="1" smtClean="0"/>
              <a:t>because</a:t>
            </a:r>
            <a:r>
              <a:rPr lang="en-US" sz="6000" noProof="1" smtClean="0"/>
              <a:t>... </a:t>
            </a:r>
            <a:endParaRPr lang="en-US" sz="6000" noProof="1" smtClean="0"/>
          </a:p>
          <a:p>
            <a:pPr>
              <a:buNone/>
            </a:pPr>
            <a:r>
              <a:rPr lang="en-US" sz="6000" b="1" noProof="1" smtClean="0"/>
              <a:t>Closing:</a:t>
            </a:r>
            <a:endParaRPr lang="en-US" sz="6000" b="1" noProof="1" smtClean="0"/>
          </a:p>
          <a:p>
            <a:pPr lvl="0"/>
            <a:r>
              <a:rPr lang="en-US" sz="6000" noProof="1" smtClean="0"/>
              <a:t>Thank you for your </a:t>
            </a:r>
            <a:r>
              <a:rPr lang="en-US" sz="6000" noProof="1" smtClean="0"/>
              <a:t>contributions</a:t>
            </a:r>
            <a:r>
              <a:rPr lang="en-US" sz="6000" noProof="1" smtClean="0"/>
              <a:t>. </a:t>
            </a:r>
            <a:endParaRPr lang="en-US" sz="6000" noProof="1" smtClean="0"/>
          </a:p>
          <a:p>
            <a:pPr lvl="0"/>
            <a:r>
              <a:rPr lang="en-US" sz="6000" noProof="1" smtClean="0"/>
              <a:t>Let's summarize today's </a:t>
            </a:r>
            <a:r>
              <a:rPr lang="en-US" sz="6000" noProof="1" smtClean="0"/>
              <a:t>decisions</a:t>
            </a:r>
            <a:r>
              <a:rPr lang="en-US" sz="6000" noProof="1" smtClean="0"/>
              <a:t>. </a:t>
            </a:r>
            <a:endParaRPr lang="en-US" sz="6000" noProof="1" smtClean="0"/>
          </a:p>
          <a:p>
            <a:pPr lvl="0"/>
            <a:r>
              <a:rPr lang="en-US" sz="6000" noProof="1" smtClean="0"/>
              <a:t>Our next meeting will take place next </a:t>
            </a:r>
            <a:r>
              <a:rPr lang="en-US" sz="6000" noProof="1" smtClean="0"/>
              <a:t>week</a:t>
            </a:r>
            <a:r>
              <a:rPr lang="en-US" sz="6000" noProof="1" smtClean="0"/>
              <a:t>. </a:t>
            </a:r>
            <a:endParaRPr lang="en-US" sz="6000" noProof="1" smtClean="0"/>
          </a:p>
          <a:p>
            <a:endParaRPr lang="uk-UA" sz="6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20040"/>
            <a:ext cx="89644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Professional </a:t>
            </a:r>
            <a:r>
              <a:rPr lang="uk-UA" dirty="0" err="1" smtClean="0"/>
              <a:t>Email</a:t>
            </a:r>
            <a:r>
              <a:rPr lang="uk-UA" dirty="0" smtClean="0"/>
              <a:t> </a:t>
            </a:r>
            <a:r>
              <a:rPr lang="uk-UA" dirty="0" err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7372672" cy="53309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200" noProof="1" smtClean="0"/>
              <a:t>A professional email usually </a:t>
            </a:r>
            <a:r>
              <a:rPr lang="en-US" sz="2200" noProof="1" smtClean="0"/>
              <a:t>contains:</a:t>
            </a:r>
            <a:endParaRPr lang="en-US" sz="2200" noProof="1" smtClean="0"/>
          </a:p>
          <a:p>
            <a:pPr lvl="0"/>
            <a:r>
              <a:rPr lang="en-US" sz="2200" noProof="1" smtClean="0"/>
              <a:t>Subject line </a:t>
            </a:r>
            <a:endParaRPr lang="en-US" sz="2200" noProof="1" smtClean="0"/>
          </a:p>
          <a:p>
            <a:pPr lvl="0"/>
            <a:r>
              <a:rPr lang="en-US" sz="2200" noProof="1" smtClean="0"/>
              <a:t>Greeting </a:t>
            </a:r>
            <a:endParaRPr lang="en-US" sz="2200" noProof="1" smtClean="0"/>
          </a:p>
          <a:p>
            <a:pPr lvl="0"/>
            <a:r>
              <a:rPr lang="en-US" sz="2200" noProof="1" smtClean="0"/>
              <a:t>Purpose </a:t>
            </a:r>
            <a:endParaRPr lang="en-US" sz="2200" noProof="1" smtClean="0"/>
          </a:p>
          <a:p>
            <a:pPr lvl="0"/>
            <a:r>
              <a:rPr lang="en-US" sz="2200" noProof="1" smtClean="0"/>
              <a:t>Details </a:t>
            </a:r>
            <a:endParaRPr lang="en-US" sz="2200" noProof="1" smtClean="0"/>
          </a:p>
          <a:p>
            <a:pPr lvl="0"/>
            <a:r>
              <a:rPr lang="en-US" sz="2200" noProof="1" smtClean="0"/>
              <a:t>Closing </a:t>
            </a:r>
            <a:endParaRPr lang="en-US" sz="2200" noProof="1" smtClean="0"/>
          </a:p>
          <a:p>
            <a:pPr lvl="0"/>
            <a:r>
              <a:rPr lang="en-US" sz="2200" noProof="1" smtClean="0"/>
              <a:t>Signature </a:t>
            </a:r>
            <a:endParaRPr lang="en-US" sz="2200" noProof="1" smtClean="0"/>
          </a:p>
          <a:p>
            <a:pPr lvl="0"/>
            <a:endParaRPr lang="en-US" sz="2200" noProof="1" smtClean="0"/>
          </a:p>
          <a:p>
            <a:pPr>
              <a:buNone/>
            </a:pPr>
            <a:r>
              <a:rPr lang="en-US" sz="2200" noProof="1" smtClean="0"/>
              <a:t>Example:</a:t>
            </a:r>
            <a:endParaRPr lang="en-US" sz="2200" noProof="1" smtClean="0"/>
          </a:p>
          <a:p>
            <a:pPr algn="ctr"/>
            <a:r>
              <a:rPr lang="en-US" sz="2200" b="1" noProof="1" smtClean="0"/>
              <a:t>Subject:</a:t>
            </a:r>
            <a:r>
              <a:rPr lang="en-US" sz="2200" noProof="1" smtClean="0"/>
              <a:t> Meeting </a:t>
            </a:r>
            <a:r>
              <a:rPr lang="en-US" sz="2200" noProof="1" smtClean="0"/>
              <a:t>Request</a:t>
            </a:r>
            <a:endParaRPr lang="en-US" sz="2200" noProof="1" smtClean="0"/>
          </a:p>
          <a:p>
            <a:pPr algn="just">
              <a:buNone/>
            </a:pPr>
            <a:r>
              <a:rPr lang="uk-UA" sz="2200" noProof="1" smtClean="0"/>
              <a:t>          </a:t>
            </a:r>
            <a:r>
              <a:rPr lang="en-US" sz="2200" noProof="1" smtClean="0"/>
              <a:t>Dear </a:t>
            </a:r>
            <a:r>
              <a:rPr lang="en-US" sz="2200" noProof="1" smtClean="0"/>
              <a:t>Professor Brown,I hope you are doing </a:t>
            </a:r>
            <a:r>
              <a:rPr lang="en-US" sz="2200" noProof="1" smtClean="0"/>
              <a:t>well</a:t>
            </a:r>
            <a:r>
              <a:rPr lang="en-US" sz="2200" noProof="1" smtClean="0"/>
              <a:t>. </a:t>
            </a:r>
            <a:r>
              <a:rPr lang="en-US" sz="2200" noProof="1" smtClean="0"/>
              <a:t>I </a:t>
            </a:r>
            <a:r>
              <a:rPr lang="en-US" sz="2200" noProof="1" smtClean="0"/>
              <a:t>would like to arrange a meeting to discuss the progress of my research </a:t>
            </a:r>
            <a:r>
              <a:rPr lang="en-US" sz="2200" noProof="1" smtClean="0"/>
              <a:t>project</a:t>
            </a:r>
            <a:r>
              <a:rPr lang="en-US" sz="2200" noProof="1" smtClean="0"/>
              <a:t>. Would you be available next Tuesday </a:t>
            </a:r>
            <a:r>
              <a:rPr lang="en-US" sz="2200" noProof="1" smtClean="0"/>
              <a:t>afternoon</a:t>
            </a:r>
            <a:r>
              <a:rPr lang="en-US" sz="2200" noProof="1" smtClean="0"/>
              <a:t>? Thank you for your </a:t>
            </a:r>
            <a:r>
              <a:rPr lang="en-US" sz="2200" noProof="1" smtClean="0"/>
              <a:t>consideration</a:t>
            </a:r>
            <a:r>
              <a:rPr lang="en-US" sz="2200" noProof="1" smtClean="0"/>
              <a:t>. Kind </a:t>
            </a:r>
            <a:r>
              <a:rPr lang="en-US" sz="2200" noProof="1" smtClean="0"/>
              <a:t>regards</a:t>
            </a:r>
            <a:r>
              <a:rPr lang="en-US" sz="2200" noProof="1" smtClean="0"/>
              <a:t>, Anna </a:t>
            </a:r>
            <a:r>
              <a:rPr lang="en-US" sz="2200" noProof="1" smtClean="0"/>
              <a:t>Petrova</a:t>
            </a:r>
            <a:endParaRPr lang="en-US" sz="2200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8136904" cy="1020728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Common</a:t>
            </a:r>
            <a:r>
              <a:rPr lang="en-US" noProof="1" smtClean="0"/>
              <a:t> Communication </a:t>
            </a:r>
            <a:r>
              <a:rPr lang="en-US" noProof="1" smtClean="0"/>
              <a:t>Mistakes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7300664" cy="5258984"/>
          </a:xfrm>
        </p:spPr>
        <p:txBody>
          <a:bodyPr/>
          <a:lstStyle/>
          <a:p>
            <a:pPr>
              <a:buNone/>
            </a:pPr>
            <a:r>
              <a:rPr lang="en-US" noProof="1" smtClean="0"/>
              <a:t>Professionals</a:t>
            </a:r>
            <a:r>
              <a:rPr lang="en-US" noProof="1" smtClean="0"/>
              <a:t> should </a:t>
            </a:r>
            <a:r>
              <a:rPr lang="en-US" noProof="1" smtClean="0"/>
              <a:t>avoid:</a:t>
            </a:r>
            <a:endParaRPr lang="en-US" noProof="1" smtClean="0"/>
          </a:p>
          <a:p>
            <a:pPr lvl="0"/>
            <a:r>
              <a:rPr lang="en-US" noProof="1" smtClean="0"/>
              <a:t>using overly informal </a:t>
            </a:r>
            <a:r>
              <a:rPr lang="en-US" noProof="1" smtClean="0"/>
              <a:t>language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writing excessively long </a:t>
            </a:r>
            <a:r>
              <a:rPr lang="en-US" noProof="1" smtClean="0"/>
              <a:t>emails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interrupting </a:t>
            </a:r>
            <a:r>
              <a:rPr lang="en-US" noProof="1" smtClean="0"/>
              <a:t>colleagues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poor listening </a:t>
            </a:r>
            <a:r>
              <a:rPr lang="en-US" noProof="1" smtClean="0"/>
              <a:t>skills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unclear </a:t>
            </a:r>
            <a:r>
              <a:rPr lang="en-US" noProof="1" smtClean="0"/>
              <a:t>pronunciation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speaking too </a:t>
            </a:r>
            <a:r>
              <a:rPr lang="en-US" noProof="1" smtClean="0"/>
              <a:t>quickly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lack of </a:t>
            </a:r>
            <a:r>
              <a:rPr lang="en-US" noProof="1" smtClean="0"/>
              <a:t>preparation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ignoring cultural </a:t>
            </a:r>
            <a:r>
              <a:rPr lang="en-US" noProof="1" smtClean="0"/>
              <a:t>differences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overusing </a:t>
            </a:r>
            <a:r>
              <a:rPr lang="en-US" noProof="1" smtClean="0"/>
              <a:t>jargon</a:t>
            </a:r>
            <a:r>
              <a:rPr lang="en-US" noProof="1" smtClean="0"/>
              <a:t>; </a:t>
            </a:r>
            <a:endParaRPr lang="en-US" noProof="1" smtClean="0"/>
          </a:p>
          <a:p>
            <a:r>
              <a:rPr lang="en-US" noProof="1" smtClean="0"/>
              <a:t>grammatical </a:t>
            </a:r>
            <a:r>
              <a:rPr lang="en-US" noProof="1" smtClean="0"/>
              <a:t>inaccuracies</a:t>
            </a:r>
            <a:r>
              <a:rPr lang="en-US" noProof="1" smtClean="0"/>
              <a:t>. </a:t>
            </a:r>
            <a:endParaRPr lang="en-US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0040"/>
            <a:ext cx="7372672" cy="1812816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Strategies</a:t>
            </a:r>
            <a:r>
              <a:rPr lang="en-US" noProof="1" smtClean="0"/>
              <a:t> for </a:t>
            </a:r>
            <a:br>
              <a:rPr lang="en-US" noProof="1" smtClean="0"/>
            </a:br>
            <a:r>
              <a:rPr lang="en-US" noProof="1" smtClean="0"/>
              <a:t>Effective Career </a:t>
            </a:r>
            <a:r>
              <a:rPr lang="en-US" noProof="1" smtClean="0"/>
              <a:t>Communication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uk-UA" noProof="1" smtClean="0"/>
              <a:t>To</a:t>
            </a:r>
            <a:r>
              <a:rPr lang="uk-UA" noProof="1" smtClean="0"/>
              <a:t> improve professional </a:t>
            </a:r>
            <a:r>
              <a:rPr lang="uk-UA" noProof="1" smtClean="0"/>
              <a:t>communication</a:t>
            </a:r>
            <a:r>
              <a:rPr lang="uk-UA" noProof="1" smtClean="0"/>
              <a:t>, it is recommended </a:t>
            </a:r>
            <a:r>
              <a:rPr lang="uk-UA" noProof="1" smtClean="0"/>
              <a:t>to:</a:t>
            </a:r>
            <a:endParaRPr lang="uk-UA" noProof="1" smtClean="0"/>
          </a:p>
          <a:p>
            <a:pPr lvl="0"/>
            <a:r>
              <a:rPr lang="uk-UA" noProof="1" smtClean="0"/>
              <a:t>prepare before important </a:t>
            </a:r>
            <a:r>
              <a:rPr lang="uk-UA" noProof="1" smtClean="0"/>
              <a:t>conversations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organize ideas </a:t>
            </a:r>
            <a:r>
              <a:rPr lang="uk-UA" noProof="1" smtClean="0"/>
              <a:t>logically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adapt language to the </a:t>
            </a:r>
            <a:r>
              <a:rPr lang="uk-UA" noProof="1" smtClean="0"/>
              <a:t>audience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ask clarifying </a:t>
            </a:r>
            <a:r>
              <a:rPr lang="uk-UA" noProof="1" smtClean="0"/>
              <a:t>questions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listen </a:t>
            </a:r>
            <a:r>
              <a:rPr lang="uk-UA" noProof="1" smtClean="0"/>
              <a:t>actively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summarize key </a:t>
            </a:r>
            <a:r>
              <a:rPr lang="uk-UA" noProof="1" smtClean="0"/>
              <a:t>information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maintain professional </a:t>
            </a:r>
            <a:r>
              <a:rPr lang="uk-UA" noProof="1" smtClean="0"/>
              <a:t>etiquette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seek constructive </a:t>
            </a:r>
            <a:r>
              <a:rPr lang="uk-UA" noProof="1" smtClean="0"/>
              <a:t>feedback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develop intercultural </a:t>
            </a:r>
            <a:r>
              <a:rPr lang="uk-UA" noProof="1" smtClean="0"/>
              <a:t>awareness</a:t>
            </a:r>
            <a:r>
              <a:rPr lang="uk-UA" noProof="1" smtClean="0"/>
              <a:t>; </a:t>
            </a:r>
            <a:endParaRPr lang="uk-UA" noProof="1" smtClean="0"/>
          </a:p>
          <a:p>
            <a:pPr lvl="0"/>
            <a:r>
              <a:rPr lang="uk-UA" noProof="1" smtClean="0"/>
              <a:t>practice English regularly in authentic professional </a:t>
            </a:r>
            <a:r>
              <a:rPr lang="uk-UA" noProof="1" smtClean="0"/>
              <a:t>situations</a:t>
            </a:r>
            <a:r>
              <a:rPr lang="uk-UA" noProof="1" smtClean="0"/>
              <a:t>. </a:t>
            </a:r>
            <a:endParaRPr lang="uk-UA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936349-010F-448D-97B7-0495754ED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Recommended Literature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A035D97-C00F-4DD0-A592-524378ED5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Basic Literature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Silverman, J., Kurtz, S., &amp; Draper, J. (2013). </a:t>
            </a:r>
            <a:r>
              <a:rPr lang="en-US" i="1" dirty="0">
                <a:latin typeface="Bahnschrift Light" panose="020B0502040204020203" pitchFamily="34" charset="0"/>
              </a:rPr>
              <a:t>Skills for Communicating with Patients</a:t>
            </a:r>
            <a:r>
              <a:rPr lang="en-US" dirty="0">
                <a:latin typeface="Bahnschrift Light" panose="020B0502040204020203" pitchFamily="34" charset="0"/>
              </a:rPr>
              <a:t> (3rd ed.). Radcliffe Publishing.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Kurtz, S., Silverman, J., &amp; Benson, J. (2016). </a:t>
            </a:r>
            <a:r>
              <a:rPr lang="en-US" i="1" dirty="0">
                <a:latin typeface="Bahnschrift Light" panose="020B0502040204020203" pitchFamily="34" charset="0"/>
              </a:rPr>
              <a:t>Teaching and Learning Communication Skills in Medicine</a:t>
            </a:r>
            <a:r>
              <a:rPr lang="en-US" dirty="0">
                <a:latin typeface="Bahnschrift Light" panose="020B0502040204020203" pitchFamily="34" charset="0"/>
              </a:rPr>
              <a:t> (2nd ed.). CRC Press.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Harvard Medical School. (2020). </a:t>
            </a:r>
            <a:r>
              <a:rPr lang="en-US" i="1" dirty="0">
                <a:latin typeface="Bahnschrift Light" panose="020B0502040204020203" pitchFamily="34" charset="0"/>
              </a:rPr>
              <a:t>Communication Skills in Clinical Practice</a:t>
            </a:r>
            <a:r>
              <a:rPr lang="en-US" dirty="0">
                <a:latin typeface="Bahnschrift Light" panose="020B0502040204020203" pitchFamily="34" charset="0"/>
              </a:rPr>
              <a:t>. Harvard University Press.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80596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1668800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PRACTICAL PART</a:t>
            </a:r>
            <a:r>
              <a:rPr lang="en-US" noProof="1" smtClean="0"/>
              <a:t/>
            </a:r>
            <a:br>
              <a:rPr lang="en-US" noProof="1" smtClean="0"/>
            </a:br>
            <a:r>
              <a:rPr lang="en-US" noProof="1" smtClean="0"/>
              <a:t>Part </a:t>
            </a:r>
            <a:r>
              <a:rPr lang="en-US" noProof="1" smtClean="0"/>
              <a:t>1</a:t>
            </a:r>
            <a:r>
              <a:rPr lang="en-US" noProof="1" smtClean="0"/>
              <a:t>. Dialogue  </a:t>
            </a:r>
            <a:r>
              <a:rPr lang="en-US" noProof="1" smtClean="0"/>
              <a:t>Analysis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9416"/>
            <a:ext cx="7776864" cy="48463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uk-UA" noProof="1" smtClean="0"/>
              <a:t>Read</a:t>
            </a:r>
            <a:r>
              <a:rPr lang="uk-UA" noProof="1" smtClean="0"/>
              <a:t> the </a:t>
            </a:r>
            <a:r>
              <a:rPr lang="uk-UA" noProof="1" smtClean="0"/>
              <a:t>dialogue:</a:t>
            </a:r>
            <a:endParaRPr lang="uk-UA" noProof="1" smtClean="0"/>
          </a:p>
          <a:p>
            <a:r>
              <a:rPr lang="uk-UA" b="1" noProof="1" smtClean="0"/>
              <a:t>Manager:</a:t>
            </a:r>
            <a:r>
              <a:rPr lang="uk-UA" noProof="1" smtClean="0"/>
              <a:t> Good </a:t>
            </a:r>
            <a:r>
              <a:rPr lang="uk-UA" noProof="1" smtClean="0"/>
              <a:t>morning</a:t>
            </a:r>
            <a:r>
              <a:rPr lang="uk-UA" noProof="1" smtClean="0"/>
              <a:t>, </a:t>
            </a:r>
            <a:r>
              <a:rPr lang="uk-UA" noProof="1" smtClean="0"/>
              <a:t>everyone</a:t>
            </a:r>
            <a:r>
              <a:rPr lang="uk-UA" noProof="1" smtClean="0"/>
              <a:t>. Thank you for joining today's </a:t>
            </a:r>
            <a:r>
              <a:rPr lang="uk-UA" noProof="1" smtClean="0"/>
              <a:t>meeting.</a:t>
            </a:r>
            <a:endParaRPr lang="uk-UA" noProof="1" smtClean="0"/>
          </a:p>
          <a:p>
            <a:r>
              <a:rPr lang="uk-UA" b="1" noProof="1" smtClean="0"/>
              <a:t>Researcher:</a:t>
            </a:r>
            <a:r>
              <a:rPr lang="uk-UA" noProof="1" smtClean="0"/>
              <a:t> Good </a:t>
            </a:r>
            <a:r>
              <a:rPr lang="uk-UA" noProof="1" smtClean="0"/>
              <a:t>morning</a:t>
            </a:r>
            <a:r>
              <a:rPr lang="uk-UA" noProof="1" smtClean="0"/>
              <a:t>. I would like to provide an update on our international research </a:t>
            </a:r>
            <a:r>
              <a:rPr lang="uk-UA" noProof="1" smtClean="0"/>
              <a:t>project.</a:t>
            </a:r>
            <a:endParaRPr lang="uk-UA" noProof="1" smtClean="0"/>
          </a:p>
          <a:p>
            <a:r>
              <a:rPr lang="uk-UA" b="1" noProof="1" smtClean="0"/>
              <a:t>Manager:</a:t>
            </a:r>
            <a:r>
              <a:rPr lang="uk-UA" noProof="1" smtClean="0"/>
              <a:t> Please </a:t>
            </a:r>
            <a:r>
              <a:rPr lang="uk-UA" noProof="1" smtClean="0"/>
              <a:t>begin.</a:t>
            </a:r>
            <a:endParaRPr lang="uk-UA" noProof="1" smtClean="0"/>
          </a:p>
          <a:p>
            <a:r>
              <a:rPr lang="uk-UA" b="1" noProof="1" smtClean="0"/>
              <a:t>Researcher:</a:t>
            </a:r>
            <a:r>
              <a:rPr lang="uk-UA" noProof="1" smtClean="0"/>
              <a:t> </a:t>
            </a:r>
            <a:r>
              <a:rPr lang="uk-UA" noProof="1" smtClean="0"/>
              <a:t>First</a:t>
            </a:r>
            <a:r>
              <a:rPr lang="uk-UA" noProof="1" smtClean="0"/>
              <a:t>, I will summarize our recent </a:t>
            </a:r>
            <a:r>
              <a:rPr lang="uk-UA" noProof="1" smtClean="0"/>
              <a:t>findings</a:t>
            </a:r>
            <a:r>
              <a:rPr lang="uk-UA" noProof="1" smtClean="0"/>
              <a:t>. Then I will discuss the next stage of the </a:t>
            </a:r>
            <a:r>
              <a:rPr lang="uk-UA" noProof="1" smtClean="0"/>
              <a:t>project.</a:t>
            </a:r>
            <a:endParaRPr lang="uk-UA" noProof="1" smtClean="0"/>
          </a:p>
          <a:p>
            <a:r>
              <a:rPr lang="uk-UA" b="1" noProof="1" smtClean="0"/>
              <a:t>Colleague:</a:t>
            </a:r>
            <a:r>
              <a:rPr lang="uk-UA" noProof="1" smtClean="0"/>
              <a:t> Could you clarify the timeline for data </a:t>
            </a:r>
            <a:r>
              <a:rPr lang="uk-UA" noProof="1" smtClean="0"/>
              <a:t>collection?</a:t>
            </a:r>
            <a:endParaRPr lang="uk-UA" noProof="1" smtClean="0"/>
          </a:p>
          <a:p>
            <a:r>
              <a:rPr lang="uk-UA" b="1" noProof="1" smtClean="0"/>
              <a:t>Researcher:</a:t>
            </a:r>
            <a:r>
              <a:rPr lang="uk-UA" noProof="1" smtClean="0"/>
              <a:t> </a:t>
            </a:r>
            <a:r>
              <a:rPr lang="uk-UA" noProof="1" smtClean="0"/>
              <a:t>Certainly</a:t>
            </a:r>
            <a:r>
              <a:rPr lang="uk-UA" noProof="1" smtClean="0"/>
              <a:t>. We expect to complete data collection by the end of </a:t>
            </a:r>
            <a:r>
              <a:rPr lang="uk-UA" noProof="1" smtClean="0"/>
              <a:t>September.</a:t>
            </a:r>
            <a:endParaRPr lang="uk-UA" noProof="1" smtClean="0"/>
          </a:p>
          <a:p>
            <a:r>
              <a:rPr lang="uk-UA" b="1" noProof="1" smtClean="0"/>
              <a:t>Manager:</a:t>
            </a:r>
            <a:r>
              <a:rPr lang="uk-UA" noProof="1" smtClean="0"/>
              <a:t> </a:t>
            </a:r>
            <a:r>
              <a:rPr lang="uk-UA" noProof="1" smtClean="0"/>
              <a:t>Excellent</a:t>
            </a:r>
            <a:r>
              <a:rPr lang="uk-UA" noProof="1" smtClean="0"/>
              <a:t>. Thank you for the </a:t>
            </a:r>
            <a:r>
              <a:rPr lang="uk-UA" noProof="1" smtClean="0"/>
              <a:t>update.</a:t>
            </a:r>
            <a:endParaRPr lang="uk-UA" noProof="1" smtClean="0"/>
          </a:p>
          <a:p>
            <a:r>
              <a:rPr lang="uk-UA" b="1" noProof="1" smtClean="0"/>
              <a:t>Researcher:</a:t>
            </a:r>
            <a:r>
              <a:rPr lang="uk-UA" noProof="1" smtClean="0"/>
              <a:t> Thank you for your </a:t>
            </a:r>
            <a:r>
              <a:rPr lang="uk-UA" noProof="1" smtClean="0"/>
              <a:t>attention.</a:t>
            </a:r>
            <a:endParaRPr lang="uk-UA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040"/>
            <a:ext cx="7228656" cy="948720"/>
          </a:xfrm>
        </p:spPr>
        <p:txBody>
          <a:bodyPr>
            <a:normAutofit fontScale="90000"/>
          </a:bodyPr>
          <a:lstStyle/>
          <a:p>
            <a:pPr algn="ctr"/>
            <a:r>
              <a:rPr lang="uk-UA" noProof="1" smtClean="0"/>
              <a:t/>
            </a:r>
            <a:br>
              <a:rPr lang="uk-UA" noProof="1" smtClean="0"/>
            </a:br>
            <a:r>
              <a:rPr lang="en-US" noProof="1" smtClean="0"/>
              <a:t>Part </a:t>
            </a:r>
            <a:r>
              <a:rPr lang="en-US" noProof="1" smtClean="0"/>
              <a:t>1.1 </a:t>
            </a:r>
            <a:r>
              <a:rPr lang="en-US" noProof="1" smtClean="0"/>
              <a:t>Tasks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7372672" cy="53309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noProof="1" smtClean="0"/>
              <a:t>Identify</a:t>
            </a:r>
            <a:r>
              <a:rPr lang="en-US" sz="3200" noProof="1" smtClean="0"/>
              <a:t> in the </a:t>
            </a:r>
            <a:r>
              <a:rPr lang="en-US" sz="3200" noProof="1" smtClean="0"/>
              <a:t>dialogue:</a:t>
            </a:r>
            <a:endParaRPr lang="uk-UA" sz="3200" noProof="1" smtClean="0"/>
          </a:p>
          <a:p>
            <a:pPr>
              <a:buNone/>
            </a:pPr>
            <a:endParaRPr lang="en-US" sz="3200" noProof="1" smtClean="0"/>
          </a:p>
          <a:p>
            <a:pPr lvl="0"/>
            <a:r>
              <a:rPr lang="en-US" sz="3200" noProof="1" smtClean="0"/>
              <a:t>Greeting </a:t>
            </a:r>
            <a:r>
              <a:rPr lang="en-US" sz="3200" noProof="1" smtClean="0"/>
              <a:t>expressions</a:t>
            </a:r>
            <a:r>
              <a:rPr lang="en-US" sz="3200" noProof="1" smtClean="0"/>
              <a:t>. </a:t>
            </a:r>
            <a:endParaRPr lang="en-US" sz="3200" noProof="1" smtClean="0"/>
          </a:p>
          <a:p>
            <a:pPr lvl="0"/>
            <a:r>
              <a:rPr lang="en-US" sz="3200" noProof="1" smtClean="0"/>
              <a:t>Signposting </a:t>
            </a:r>
            <a:r>
              <a:rPr lang="en-US" sz="3200" noProof="1" smtClean="0"/>
              <a:t>language</a:t>
            </a:r>
            <a:r>
              <a:rPr lang="en-US" sz="3200" noProof="1" smtClean="0"/>
              <a:t>. </a:t>
            </a:r>
            <a:endParaRPr lang="en-US" sz="3200" noProof="1" smtClean="0"/>
          </a:p>
          <a:p>
            <a:pPr lvl="0"/>
            <a:r>
              <a:rPr lang="en-US" sz="3200" noProof="1" smtClean="0"/>
              <a:t>Request for </a:t>
            </a:r>
            <a:r>
              <a:rPr lang="en-US" sz="3200" noProof="1" smtClean="0"/>
              <a:t>clarification</a:t>
            </a:r>
            <a:r>
              <a:rPr lang="en-US" sz="3200" noProof="1" smtClean="0"/>
              <a:t>. </a:t>
            </a:r>
            <a:endParaRPr lang="en-US" sz="3200" noProof="1" smtClean="0"/>
          </a:p>
          <a:p>
            <a:pPr lvl="0"/>
            <a:r>
              <a:rPr lang="en-US" sz="3200" noProof="1" smtClean="0"/>
              <a:t>Professional courtesy </a:t>
            </a:r>
            <a:r>
              <a:rPr lang="en-US" sz="3200" noProof="1" smtClean="0"/>
              <a:t>expressions</a:t>
            </a:r>
            <a:r>
              <a:rPr lang="en-US" sz="3200" noProof="1" smtClean="0"/>
              <a:t>. </a:t>
            </a:r>
            <a:endParaRPr lang="en-US" sz="3200" noProof="1" smtClean="0"/>
          </a:p>
          <a:p>
            <a:pPr lvl="0"/>
            <a:r>
              <a:rPr lang="en-US" sz="3200" noProof="1" smtClean="0"/>
              <a:t>Closing </a:t>
            </a:r>
            <a:r>
              <a:rPr lang="en-US" sz="3200" noProof="1" smtClean="0"/>
              <a:t>statements</a:t>
            </a:r>
            <a:r>
              <a:rPr lang="en-US" sz="3200" noProof="1" smtClean="0"/>
              <a:t>. </a:t>
            </a:r>
            <a:endParaRPr lang="en-US" sz="3200" noProof="1" smtClean="0"/>
          </a:p>
          <a:p>
            <a:endParaRPr lang="uk-UA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20040"/>
            <a:ext cx="8064896" cy="1668800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Part</a:t>
            </a:r>
            <a:r>
              <a:rPr lang="en-US" noProof="1" smtClean="0"/>
              <a:t> </a:t>
            </a:r>
            <a:r>
              <a:rPr lang="en-US" noProof="1" smtClean="0"/>
              <a:t>2</a:t>
            </a:r>
            <a:r>
              <a:rPr lang="en-US" noProof="1" smtClean="0"/>
              <a:t>. </a:t>
            </a:r>
            <a:br>
              <a:rPr lang="en-US" noProof="1" smtClean="0"/>
            </a:br>
            <a:r>
              <a:rPr lang="en-US" noProof="1" smtClean="0"/>
              <a:t>Language Transformation </a:t>
            </a:r>
            <a:r>
              <a:rPr lang="en-US" noProof="1" smtClean="0"/>
              <a:t>Task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/>
                <a:gridCol w="36195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Informal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latin typeface="Times New Roman"/>
                          <a:ea typeface="Times New Roman"/>
                          <a:cs typeface="Times New Roman"/>
                        </a:rPr>
                        <a:t>Professional </a:t>
                      </a:r>
                      <a:r>
                        <a:rPr lang="uk-UA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style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noProof="1" smtClean="0">
                          <a:latin typeface="Times New Roman"/>
                          <a:ea typeface="Times New Roman"/>
                          <a:cs typeface="Times New Roman"/>
                        </a:rPr>
                        <a:t>I want this job.</a:t>
                      </a:r>
                      <a:endParaRPr lang="en-US" sz="1600" noProof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We fixed the problem.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I'll tell you about...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I don't know.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latin typeface="Times New Roman"/>
                          <a:ea typeface="Times New Roman"/>
                          <a:cs typeface="Times New Roman"/>
                        </a:rPr>
                        <a:t>Send it soon.</a:t>
                      </a:r>
                      <a:endParaRPr lang="uk-UA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latin typeface="Times New Roman"/>
                          <a:ea typeface="Times New Roman"/>
                          <a:cs typeface="Times New Roman"/>
                        </a:rPr>
                        <a:t>□</a:t>
                      </a:r>
                      <a:endParaRPr lang="uk-UA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4408148"/>
            <a:ext cx="59046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Suggested</a:t>
            </a:r>
            <a:r>
              <a:rPr kumimoji="0" lang="en-US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Answers</a:t>
            </a:r>
            <a:endParaRPr kumimoji="0" lang="en-US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I would be pleased to contribute to your 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organization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We successfully resolved the 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issue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I would like to 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discuss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... </a:t>
            </a:r>
            <a:endParaRPr kumimoji="0" lang="en-US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I will verify that information and get back to 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you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Could you please send it at your earliest 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convenience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? </a:t>
            </a:r>
            <a:endParaRPr kumimoji="0" lang="en-US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Part</a:t>
            </a:r>
            <a:r>
              <a:rPr lang="en-US" noProof="1" smtClean="0"/>
              <a:t> </a:t>
            </a:r>
            <a:r>
              <a:rPr lang="en-US" noProof="1" smtClean="0"/>
              <a:t>3</a:t>
            </a:r>
            <a:r>
              <a:rPr lang="en-US" noProof="1" smtClean="0"/>
              <a:t>. Role-play </a:t>
            </a:r>
            <a:r>
              <a:rPr lang="en-US" noProof="1" smtClean="0"/>
              <a:t>Activity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7300664" cy="518697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noProof="1" smtClean="0"/>
              <a:t>Student</a:t>
            </a:r>
            <a:r>
              <a:rPr lang="en-US" b="1" noProof="1" smtClean="0"/>
              <a:t> A – Job </a:t>
            </a:r>
            <a:r>
              <a:rPr lang="en-US" b="1" noProof="1" smtClean="0"/>
              <a:t>Applicant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Prepare a 4–5 minute self-presentation </a:t>
            </a:r>
            <a:r>
              <a:rPr lang="en-US" noProof="1" smtClean="0"/>
              <a:t>including:</a:t>
            </a:r>
            <a:endParaRPr lang="en-US" noProof="1" smtClean="0"/>
          </a:p>
          <a:p>
            <a:pPr lvl="0"/>
            <a:r>
              <a:rPr lang="en-US" noProof="1" smtClean="0"/>
              <a:t>educational </a:t>
            </a:r>
            <a:r>
              <a:rPr lang="en-US" noProof="1" smtClean="0"/>
              <a:t>background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research </a:t>
            </a:r>
            <a:r>
              <a:rPr lang="en-US" noProof="1" smtClean="0"/>
              <a:t>interests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professional </a:t>
            </a:r>
            <a:r>
              <a:rPr lang="en-US" noProof="1" smtClean="0"/>
              <a:t>achievements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future career </a:t>
            </a:r>
            <a:r>
              <a:rPr lang="en-US" noProof="1" smtClean="0"/>
              <a:t>goals</a:t>
            </a:r>
            <a:r>
              <a:rPr lang="en-US" noProof="1" smtClean="0"/>
              <a:t>. </a:t>
            </a:r>
            <a:endParaRPr lang="uk-UA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b="1" noProof="1" smtClean="0"/>
              <a:t>Student B – </a:t>
            </a:r>
            <a:r>
              <a:rPr lang="en-US" b="1" noProof="1" smtClean="0"/>
              <a:t>Employer</a:t>
            </a:r>
            <a:endParaRPr lang="en-US" noProof="1" smtClean="0"/>
          </a:p>
          <a:p>
            <a:pPr>
              <a:buNone/>
            </a:pPr>
            <a:r>
              <a:rPr lang="en-US" noProof="1" smtClean="0"/>
              <a:t>Ask questions </a:t>
            </a:r>
            <a:r>
              <a:rPr lang="en-US" noProof="1" smtClean="0"/>
              <a:t>about:</a:t>
            </a:r>
            <a:endParaRPr lang="en-US" noProof="1" smtClean="0"/>
          </a:p>
          <a:p>
            <a:pPr lvl="0"/>
            <a:r>
              <a:rPr lang="en-US" noProof="1" smtClean="0"/>
              <a:t>previous </a:t>
            </a:r>
            <a:r>
              <a:rPr lang="en-US" noProof="1" smtClean="0"/>
              <a:t>experience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research </a:t>
            </a:r>
            <a:r>
              <a:rPr lang="en-US" noProof="1" smtClean="0"/>
              <a:t>interests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teamwork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leadership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future </a:t>
            </a:r>
            <a:r>
              <a:rPr lang="en-US" noProof="1" smtClean="0"/>
              <a:t>plans</a:t>
            </a:r>
            <a:r>
              <a:rPr lang="en-US" noProof="1" smtClean="0"/>
              <a:t>. </a:t>
            </a:r>
            <a:endParaRPr lang="uk-UA" noProof="1" smtClean="0"/>
          </a:p>
          <a:p>
            <a:pPr lvl="0"/>
            <a:endParaRPr lang="en-US" noProof="1" smtClean="0"/>
          </a:p>
          <a:p>
            <a:pPr>
              <a:buNone/>
            </a:pPr>
            <a:r>
              <a:rPr lang="en-US" b="1" noProof="1" smtClean="0"/>
              <a:t>Evaluate:</a:t>
            </a:r>
            <a:endParaRPr lang="en-US" b="1" noProof="1" smtClean="0"/>
          </a:p>
          <a:p>
            <a:pPr lvl="0"/>
            <a:r>
              <a:rPr lang="en-US" noProof="1" smtClean="0"/>
              <a:t>clarity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confidence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professional </a:t>
            </a:r>
            <a:r>
              <a:rPr lang="en-US" noProof="1" smtClean="0"/>
              <a:t>vocabulary</a:t>
            </a:r>
            <a:r>
              <a:rPr lang="en-US" noProof="1" smtClean="0"/>
              <a:t>; </a:t>
            </a:r>
            <a:endParaRPr lang="en-US" noProof="1" smtClean="0"/>
          </a:p>
          <a:p>
            <a:pPr lvl="0"/>
            <a:r>
              <a:rPr lang="en-US" noProof="1" smtClean="0"/>
              <a:t>fluency</a:t>
            </a:r>
            <a:r>
              <a:rPr lang="en-US" noProof="1" smtClean="0"/>
              <a:t>. 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noProof="1" smtClean="0"/>
              <a:t>Part</a:t>
            </a:r>
            <a:r>
              <a:rPr lang="en-US" noProof="1" smtClean="0"/>
              <a:t> </a:t>
            </a:r>
            <a:r>
              <a:rPr lang="en-US" noProof="1" smtClean="0"/>
              <a:t>4</a:t>
            </a:r>
            <a:r>
              <a:rPr lang="en-US" noProof="1" smtClean="0"/>
              <a:t>. Mini Presentation </a:t>
            </a:r>
            <a:r>
              <a:rPr lang="en-US" noProof="1" smtClean="0"/>
              <a:t>Task</a:t>
            </a:r>
            <a:r>
              <a:rPr lang="en-US" noProof="1" smtClean="0"/>
              <a:t/>
            </a:r>
            <a:br>
              <a:rPr lang="en-US" noProof="1" smtClean="0"/>
            </a:br>
            <a:endParaRPr lang="en-US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208912" cy="518697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dirty="0" smtClean="0"/>
              <a:t>Prepare a professional self-introduction for an international conference.</a:t>
            </a:r>
          </a:p>
          <a:p>
            <a:pPr>
              <a:buNone/>
            </a:pPr>
            <a:r>
              <a:rPr lang="en-US" dirty="0" smtClean="0"/>
              <a:t>Include:</a:t>
            </a:r>
          </a:p>
          <a:p>
            <a:pPr lvl="0"/>
            <a:r>
              <a:rPr lang="en-US" dirty="0" smtClean="0"/>
              <a:t>name; </a:t>
            </a:r>
          </a:p>
          <a:p>
            <a:pPr lvl="0"/>
            <a:r>
              <a:rPr lang="en-US" dirty="0" smtClean="0"/>
              <a:t>institution; </a:t>
            </a:r>
          </a:p>
          <a:p>
            <a:pPr lvl="0"/>
            <a:r>
              <a:rPr lang="en-US" dirty="0" smtClean="0"/>
              <a:t>field of research; </a:t>
            </a:r>
          </a:p>
          <a:p>
            <a:pPr lvl="0"/>
            <a:r>
              <a:rPr lang="en-US" dirty="0" smtClean="0"/>
              <a:t>current project; </a:t>
            </a:r>
          </a:p>
          <a:p>
            <a:pPr lvl="0"/>
            <a:r>
              <a:rPr lang="en-US" dirty="0" smtClean="0"/>
              <a:t>future collaboration interests. </a:t>
            </a:r>
            <a:endParaRPr lang="uk-UA" dirty="0" smtClean="0"/>
          </a:p>
          <a:p>
            <a:pPr lvl="0"/>
            <a:endParaRPr lang="en-US" dirty="0" smtClean="0"/>
          </a:p>
          <a:p>
            <a:pPr>
              <a:buNone/>
            </a:pPr>
            <a:r>
              <a:rPr lang="en-US" dirty="0" smtClean="0"/>
              <a:t>Example:</a:t>
            </a:r>
          </a:p>
          <a:p>
            <a:r>
              <a:rPr lang="en-US" i="1" noProof="1" smtClean="0"/>
              <a:t>Good afternoon. My name is </a:t>
            </a:r>
            <a:r>
              <a:rPr lang="en-US" i="1" noProof="1" smtClean="0"/>
              <a:t>Anna </a:t>
            </a:r>
            <a:r>
              <a:rPr lang="en-US" i="1" noProof="1" smtClean="0"/>
              <a:t>Ivanenko</a:t>
            </a:r>
            <a:r>
              <a:rPr lang="en-US" i="1" noProof="1" smtClean="0"/>
              <a:t>. I am a PhD student at the Faculty of </a:t>
            </a:r>
            <a:r>
              <a:rPr lang="en-US" i="1" noProof="1" smtClean="0"/>
              <a:t>Medicine</a:t>
            </a:r>
            <a:r>
              <a:rPr lang="en-US" i="1" noProof="1" smtClean="0"/>
              <a:t>. My research focuses on antimicrobial resistance and evidence-based clinical </a:t>
            </a:r>
            <a:r>
              <a:rPr lang="en-US" i="1" noProof="1" smtClean="0"/>
              <a:t>practice</a:t>
            </a:r>
            <a:r>
              <a:rPr lang="en-US" i="1" noProof="1" smtClean="0"/>
              <a:t>. I am currently involved in an international research project investigating antibiotic stewardship </a:t>
            </a:r>
            <a:r>
              <a:rPr lang="en-US" i="1" noProof="1" smtClean="0"/>
              <a:t>programmes</a:t>
            </a:r>
            <a:r>
              <a:rPr lang="en-US" i="1" noProof="1" smtClean="0"/>
              <a:t>. I look forward to exchanging ideas and establishing future research </a:t>
            </a:r>
            <a:r>
              <a:rPr lang="en-US" i="1" noProof="1" smtClean="0"/>
              <a:t>collaborations.</a:t>
            </a:r>
            <a:endParaRPr lang="en-US" i="1" noProof="1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80920" cy="155679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Recommended</a:t>
            </a:r>
            <a:r>
              <a:rPr lang="uk-UA" dirty="0" smtClean="0"/>
              <a:t> </a:t>
            </a:r>
            <a:r>
              <a:rPr lang="uk-UA" dirty="0" err="1" smtClean="0"/>
              <a:t>Literature</a:t>
            </a:r>
            <a:r>
              <a:rPr lang="uk-UA" dirty="0" smtClean="0"/>
              <a:t> 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7444680" cy="561902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noProof="1" smtClean="0"/>
              <a:t>Basic</a:t>
            </a:r>
            <a:r>
              <a:rPr lang="en-US" b="1" noProof="1" smtClean="0"/>
              <a:t> </a:t>
            </a:r>
            <a:r>
              <a:rPr lang="en-US" b="1" noProof="1" smtClean="0"/>
              <a:t>Literature</a:t>
            </a:r>
            <a:endParaRPr lang="en-US" noProof="1" smtClean="0"/>
          </a:p>
          <a:p>
            <a:pPr lvl="0"/>
            <a:r>
              <a:rPr lang="en-US" noProof="1" smtClean="0"/>
              <a:t>Bailey</a:t>
            </a:r>
            <a:r>
              <a:rPr lang="en-US" noProof="1" smtClean="0"/>
              <a:t>, </a:t>
            </a:r>
            <a:r>
              <a:rPr lang="en-US" noProof="1" smtClean="0"/>
              <a:t>S</a:t>
            </a:r>
            <a:r>
              <a:rPr lang="en-US" noProof="1" smtClean="0"/>
              <a:t>. </a:t>
            </a:r>
            <a:r>
              <a:rPr lang="en-US" noProof="1" smtClean="0"/>
              <a:t>(2024</a:t>
            </a:r>
            <a:r>
              <a:rPr lang="en-US" noProof="1" smtClean="0"/>
              <a:t>). </a:t>
            </a:r>
            <a:r>
              <a:rPr lang="en-US" i="1" noProof="1" smtClean="0"/>
              <a:t>Academic Writing for University </a:t>
            </a:r>
            <a:r>
              <a:rPr lang="en-US" i="1" noProof="1" smtClean="0"/>
              <a:t>Students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2nd </a:t>
            </a:r>
            <a:r>
              <a:rPr lang="en-US" noProof="1" smtClean="0"/>
              <a:t>ed</a:t>
            </a:r>
            <a:r>
              <a:rPr lang="en-US" noProof="1" smtClean="0"/>
              <a:t>.). </a:t>
            </a:r>
            <a:r>
              <a:rPr lang="en-US" noProof="1" smtClean="0"/>
              <a:t>Routledge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Wallwork</a:t>
            </a:r>
            <a:r>
              <a:rPr lang="en-US" noProof="1" smtClean="0"/>
              <a:t>, </a:t>
            </a:r>
            <a:r>
              <a:rPr lang="en-US" noProof="1" smtClean="0"/>
              <a:t>A</a:t>
            </a:r>
            <a:r>
              <a:rPr lang="en-US" noProof="1" smtClean="0"/>
              <a:t>. </a:t>
            </a:r>
            <a:r>
              <a:rPr lang="en-US" noProof="1" smtClean="0"/>
              <a:t>(2022</a:t>
            </a:r>
            <a:r>
              <a:rPr lang="en-US" noProof="1" smtClean="0"/>
              <a:t>). </a:t>
            </a:r>
            <a:r>
              <a:rPr lang="en-US" i="1" noProof="1" smtClean="0"/>
              <a:t>English for Presentations at International </a:t>
            </a:r>
            <a:r>
              <a:rPr lang="en-US" i="1" noProof="1" smtClean="0"/>
              <a:t>Conferences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2nd </a:t>
            </a:r>
            <a:r>
              <a:rPr lang="en-US" noProof="1" smtClean="0"/>
              <a:t>ed</a:t>
            </a:r>
            <a:r>
              <a:rPr lang="en-US" noProof="1" smtClean="0"/>
              <a:t>.). </a:t>
            </a:r>
            <a:r>
              <a:rPr lang="en-US" noProof="1" smtClean="0"/>
              <a:t>Springer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Sweeney</a:t>
            </a:r>
            <a:r>
              <a:rPr lang="en-US" noProof="1" smtClean="0"/>
              <a:t>, </a:t>
            </a:r>
            <a:r>
              <a:rPr lang="en-US" noProof="1" smtClean="0"/>
              <a:t>S</a:t>
            </a:r>
            <a:r>
              <a:rPr lang="en-US" noProof="1" smtClean="0"/>
              <a:t>. </a:t>
            </a:r>
            <a:r>
              <a:rPr lang="en-US" noProof="1" smtClean="0"/>
              <a:t>(2021</a:t>
            </a:r>
            <a:r>
              <a:rPr lang="en-US" noProof="1" smtClean="0"/>
              <a:t>). </a:t>
            </a:r>
            <a:r>
              <a:rPr lang="en-US" i="1" noProof="1" smtClean="0"/>
              <a:t>English for Business </a:t>
            </a:r>
            <a:r>
              <a:rPr lang="en-US" i="1" noProof="1" smtClean="0"/>
              <a:t>Communication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2nd </a:t>
            </a:r>
            <a:r>
              <a:rPr lang="en-US" noProof="1" smtClean="0"/>
              <a:t>ed</a:t>
            </a:r>
            <a:r>
              <a:rPr lang="en-US" noProof="1" smtClean="0"/>
              <a:t>.). Cambridge University </a:t>
            </a:r>
            <a:r>
              <a:rPr lang="en-US" noProof="1" smtClean="0"/>
              <a:t>Press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Murphy</a:t>
            </a:r>
            <a:r>
              <a:rPr lang="en-US" noProof="1" smtClean="0"/>
              <a:t>, </a:t>
            </a:r>
            <a:r>
              <a:rPr lang="en-US" noProof="1" smtClean="0"/>
              <a:t>R</a:t>
            </a:r>
            <a:r>
              <a:rPr lang="en-US" noProof="1" smtClean="0"/>
              <a:t>. </a:t>
            </a:r>
            <a:r>
              <a:rPr lang="en-US" noProof="1" smtClean="0"/>
              <a:t>(2024</a:t>
            </a:r>
            <a:r>
              <a:rPr lang="en-US" noProof="1" smtClean="0"/>
              <a:t>). </a:t>
            </a:r>
            <a:r>
              <a:rPr lang="en-US" i="1" noProof="1" smtClean="0"/>
              <a:t>English Grammar in </a:t>
            </a:r>
            <a:r>
              <a:rPr lang="en-US" i="1" noProof="1" smtClean="0"/>
              <a:t>Use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6th </a:t>
            </a:r>
            <a:r>
              <a:rPr lang="en-US" noProof="1" smtClean="0"/>
              <a:t>ed</a:t>
            </a:r>
            <a:r>
              <a:rPr lang="en-US" noProof="1" smtClean="0"/>
              <a:t>.). Cambridge University </a:t>
            </a:r>
            <a:r>
              <a:rPr lang="en-US" noProof="1" smtClean="0"/>
              <a:t>Press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Powell</a:t>
            </a:r>
            <a:r>
              <a:rPr lang="en-US" noProof="1" smtClean="0"/>
              <a:t>, </a:t>
            </a:r>
            <a:r>
              <a:rPr lang="en-US" noProof="1" smtClean="0"/>
              <a:t>M</a:t>
            </a:r>
            <a:r>
              <a:rPr lang="en-US" noProof="1" smtClean="0"/>
              <a:t>. </a:t>
            </a:r>
            <a:r>
              <a:rPr lang="en-US" noProof="1" smtClean="0"/>
              <a:t>(2022</a:t>
            </a:r>
            <a:r>
              <a:rPr lang="en-US" noProof="1" smtClean="0"/>
              <a:t>). </a:t>
            </a:r>
            <a:r>
              <a:rPr lang="en-US" i="1" noProof="1" smtClean="0"/>
              <a:t>Presenting in </a:t>
            </a:r>
            <a:r>
              <a:rPr lang="en-US" i="1" noProof="1" smtClean="0"/>
              <a:t>English</a:t>
            </a:r>
            <a:r>
              <a:rPr lang="en-US" i="1" noProof="1" smtClean="0"/>
              <a:t>: How to Give Successful </a:t>
            </a:r>
            <a:r>
              <a:rPr lang="en-US" i="1" noProof="1" smtClean="0"/>
              <a:t>Presentations</a:t>
            </a:r>
            <a:r>
              <a:rPr lang="en-US" noProof="1" smtClean="0"/>
              <a:t> </a:t>
            </a:r>
            <a:r>
              <a:rPr lang="en-US" noProof="1" smtClean="0"/>
              <a:t>(</a:t>
            </a:r>
            <a:r>
              <a:rPr lang="en-US" noProof="1" smtClean="0"/>
              <a:t>2nd </a:t>
            </a:r>
            <a:r>
              <a:rPr lang="en-US" noProof="1" smtClean="0"/>
              <a:t>ed</a:t>
            </a:r>
            <a:r>
              <a:rPr lang="en-US" noProof="1" smtClean="0"/>
              <a:t>.). Cengage </a:t>
            </a:r>
            <a:r>
              <a:rPr lang="en-US" noProof="1" smtClean="0"/>
              <a:t>Learning</a:t>
            </a:r>
            <a:r>
              <a:rPr lang="en-US" noProof="1" smtClean="0"/>
              <a:t>. </a:t>
            </a:r>
            <a:endParaRPr lang="en-US" noProof="1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22C3ED-9FEC-4065-AD13-71FB9CE1E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Additional Literature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3AC15B-66A1-4A32-A941-32920F34F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noProof="1" smtClean="0"/>
              <a:t>World</a:t>
            </a:r>
            <a:r>
              <a:rPr lang="en-US" noProof="1" smtClean="0"/>
              <a:t> Economic </a:t>
            </a:r>
            <a:r>
              <a:rPr lang="en-US" noProof="1" smtClean="0"/>
              <a:t>Forum</a:t>
            </a:r>
            <a:r>
              <a:rPr lang="en-US" noProof="1" smtClean="0"/>
              <a:t>. </a:t>
            </a:r>
            <a:r>
              <a:rPr lang="en-US" noProof="1" smtClean="0"/>
              <a:t>(2025</a:t>
            </a:r>
            <a:r>
              <a:rPr lang="en-US" noProof="1" smtClean="0"/>
              <a:t>). </a:t>
            </a:r>
            <a:r>
              <a:rPr lang="en-US" i="1" noProof="1" smtClean="0"/>
              <a:t>The Future of Jobs Report </a:t>
            </a:r>
            <a:r>
              <a:rPr lang="en-US" i="1" noProof="1" smtClean="0"/>
              <a:t>2025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noProof="1" smtClean="0"/>
              <a:t>OECD</a:t>
            </a:r>
            <a:r>
              <a:rPr lang="en-US" noProof="1" smtClean="0"/>
              <a:t>. </a:t>
            </a:r>
            <a:r>
              <a:rPr lang="en-US" noProof="1" smtClean="0"/>
              <a:t>(2023</a:t>
            </a:r>
            <a:r>
              <a:rPr lang="en-US" noProof="1" smtClean="0"/>
              <a:t>). </a:t>
            </a:r>
            <a:r>
              <a:rPr lang="en-US" i="1" noProof="1" smtClean="0"/>
              <a:t>OECD Skills Outlook </a:t>
            </a:r>
            <a:r>
              <a:rPr lang="en-US" i="1" noProof="1" smtClean="0"/>
              <a:t>2023</a:t>
            </a:r>
            <a:r>
              <a:rPr lang="en-US" i="1" noProof="1" smtClean="0"/>
              <a:t>: Skills for a Resilient Green and Digital </a:t>
            </a:r>
            <a:r>
              <a:rPr lang="en-US" i="1" noProof="1" smtClean="0"/>
              <a:t>Transition</a:t>
            </a:r>
            <a:r>
              <a:rPr lang="en-US" noProof="1" smtClean="0"/>
              <a:t>. OECD </a:t>
            </a:r>
            <a:r>
              <a:rPr lang="en-US" noProof="1" smtClean="0"/>
              <a:t>Publishing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i="1" noProof="1" smtClean="0"/>
              <a:t>Journal of Business and Technical </a:t>
            </a:r>
            <a:r>
              <a:rPr lang="en-US" i="1" noProof="1" smtClean="0"/>
              <a:t>Communication</a:t>
            </a:r>
            <a:r>
              <a:rPr lang="en-US" noProof="1" smtClean="0"/>
              <a:t> </a:t>
            </a:r>
            <a:r>
              <a:rPr lang="en-US" noProof="1" smtClean="0"/>
              <a:t>(2021–2026</a:t>
            </a:r>
            <a:r>
              <a:rPr lang="en-US" noProof="1" smtClean="0"/>
              <a:t>). SAGE </a:t>
            </a:r>
            <a:r>
              <a:rPr lang="en-US" noProof="1" smtClean="0"/>
              <a:t>Publications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i="1" noProof="1" smtClean="0"/>
              <a:t>English for Specific </a:t>
            </a:r>
            <a:r>
              <a:rPr lang="en-US" i="1" noProof="1" smtClean="0"/>
              <a:t>Purposes</a:t>
            </a:r>
            <a:r>
              <a:rPr lang="en-US" noProof="1" smtClean="0"/>
              <a:t> </a:t>
            </a:r>
            <a:r>
              <a:rPr lang="en-US" noProof="1" smtClean="0"/>
              <a:t>(2021–2026</a:t>
            </a:r>
            <a:r>
              <a:rPr lang="en-US" noProof="1" smtClean="0"/>
              <a:t>). </a:t>
            </a:r>
            <a:r>
              <a:rPr lang="en-US" noProof="1" smtClean="0"/>
              <a:t>Elsevier</a:t>
            </a:r>
            <a:r>
              <a:rPr lang="en-US" noProof="1" smtClean="0"/>
              <a:t>. </a:t>
            </a:r>
            <a:endParaRPr lang="en-US" noProof="1" smtClean="0"/>
          </a:p>
          <a:p>
            <a:pPr lvl="0"/>
            <a:r>
              <a:rPr lang="en-US" i="1" noProof="1" smtClean="0"/>
              <a:t>Journal of English for Academic </a:t>
            </a:r>
            <a:r>
              <a:rPr lang="en-US" i="1" noProof="1" smtClean="0"/>
              <a:t>Purposes</a:t>
            </a:r>
            <a:r>
              <a:rPr lang="en-US" noProof="1" smtClean="0"/>
              <a:t> </a:t>
            </a:r>
            <a:r>
              <a:rPr lang="en-US" noProof="1" smtClean="0"/>
              <a:t>(2021–2026</a:t>
            </a:r>
            <a:r>
              <a:rPr lang="en-US" noProof="1" smtClean="0"/>
              <a:t>). </a:t>
            </a:r>
            <a:r>
              <a:rPr lang="en-US" noProof="1" smtClean="0"/>
              <a:t>Elsevier</a:t>
            </a:r>
            <a:r>
              <a:rPr lang="en-US" noProof="1" smtClean="0"/>
              <a:t>. </a:t>
            </a:r>
            <a:endParaRPr lang="en-US" noProof="1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9148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1779</Words>
  <Application>Microsoft Office PowerPoint</Application>
  <PresentationFormat>Экран (4:3)</PresentationFormat>
  <Paragraphs>350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Изящная</vt:lpstr>
      <vt:lpstr>    Вінницький національний медичний університет ім.М.І.пирогова  кафедра філології ДИСЦИПЛІНА  “АНЛІЙСЬКА МОВА ” СПЕЦІАЛЬНІСТЬ і2 “мЕДИЦИНА”</vt:lpstr>
      <vt:lpstr>Learning Objectives</vt:lpstr>
      <vt:lpstr>Why Does Career Communication Matter? </vt:lpstr>
      <vt:lpstr>What is Career Communication? </vt:lpstr>
      <vt:lpstr>Forms of Career Communication </vt:lpstr>
      <vt:lpstr>Career Communication</vt:lpstr>
      <vt:lpstr>Career Communication</vt:lpstr>
      <vt:lpstr>Key Principles  of Professional Communication </vt:lpstr>
      <vt:lpstr>Key Principles  of Professional Communication</vt:lpstr>
      <vt:lpstr>Professional Vocabulary for Career Communication </vt:lpstr>
      <vt:lpstr>Networking  in Professional Contexts </vt:lpstr>
      <vt:lpstr>Networking  in Professional Contexts </vt:lpstr>
      <vt:lpstr>Career Communication  during Job Interviews </vt:lpstr>
      <vt:lpstr>Career Communication  during Job Interviews</vt:lpstr>
      <vt:lpstr>Professional Meetings </vt:lpstr>
      <vt:lpstr>Professional Email Communication </vt:lpstr>
      <vt:lpstr>Common Communication Mistakes </vt:lpstr>
      <vt:lpstr>Strategies for  Effective Career Communication </vt:lpstr>
      <vt:lpstr>Recommended Literature </vt:lpstr>
      <vt:lpstr>PRACTICAL PART Part 1. Dialogue  Analysis </vt:lpstr>
      <vt:lpstr> Part 1.1 Tasks </vt:lpstr>
      <vt:lpstr>Part 2.  Language Transformation Task </vt:lpstr>
      <vt:lpstr>Part 3. Role-play Activity </vt:lpstr>
      <vt:lpstr>Part 4. Mini Presentation Task </vt:lpstr>
      <vt:lpstr>Recommended Literature   </vt:lpstr>
      <vt:lpstr>Additional Literature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Andy</cp:lastModifiedBy>
  <cp:revision>53</cp:revision>
  <dcterms:created xsi:type="dcterms:W3CDTF">2026-06-25T21:12:49Z</dcterms:created>
  <dcterms:modified xsi:type="dcterms:W3CDTF">2026-06-30T00:28:47Z</dcterms:modified>
</cp:coreProperties>
</file>