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uk-UA" dirty="0" smtClean="0"/>
              <a:t>Тема лекції: </a:t>
            </a:r>
            <a:r>
              <a:rPr lang="en-US" dirty="0" smtClean="0"/>
              <a:t> </a:t>
            </a:r>
            <a:r>
              <a:rPr lang="ru-RU" dirty="0" err="1" smtClean="0"/>
              <a:t>Мовні</a:t>
            </a:r>
            <a:r>
              <a:rPr lang="ru-RU" dirty="0" smtClean="0"/>
              <a:t> </a:t>
            </a:r>
            <a:r>
              <a:rPr lang="ru-RU" dirty="0" err="1"/>
              <a:t>пастки</a:t>
            </a:r>
            <a:r>
              <a:rPr lang="ru-RU" dirty="0"/>
              <a:t>, </a:t>
            </a:r>
            <a:r>
              <a:rPr lang="ru-RU" dirty="0" err="1"/>
              <a:t>дистрактори</a:t>
            </a:r>
            <a:r>
              <a:rPr lang="ru-RU" dirty="0"/>
              <a:t> та </a:t>
            </a:r>
            <a:r>
              <a:rPr lang="ru-RU" dirty="0" err="1"/>
              <a:t>стратегії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тестових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Identify</a:t>
            </a:r>
            <a:r>
              <a:rPr lang="en-US" dirty="0"/>
              <a:t> standard linguistic traps and distractor patterns used by test-makers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Differentiate</a:t>
            </a:r>
            <a:r>
              <a:rPr lang="en-US" dirty="0" smtClean="0"/>
              <a:t> </a:t>
            </a:r>
            <a:r>
              <a:rPr lang="en-US" dirty="0"/>
              <a:t>between correct keys, half-true statements, and irrelevant facts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Apply</a:t>
            </a:r>
            <a:r>
              <a:rPr lang="en-US" dirty="0" smtClean="0"/>
              <a:t> </a:t>
            </a:r>
            <a:r>
              <a:rPr lang="en-US" dirty="0"/>
              <a:t>active elimination and keyword mapping techniques to improve accuracy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Manage</a:t>
            </a:r>
            <a:r>
              <a:rPr lang="en-US" dirty="0" smtClean="0"/>
              <a:t> </a:t>
            </a:r>
            <a:r>
              <a:rPr lang="en-US" dirty="0"/>
              <a:t>your time effectively during high-stakes English exams (NMT, IELTS, TOEFL).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 We Fall for Test Traps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Knowledge </a:t>
            </a:r>
            <a:r>
              <a:rPr lang="en-US" b="1" dirty="0"/>
              <a:t>vs. Strategy:</a:t>
            </a:r>
            <a:r>
              <a:rPr lang="en-US" dirty="0"/>
              <a:t> High English proficiency isn't always enough to get a perfect score.</a:t>
            </a:r>
          </a:p>
          <a:p>
            <a:r>
              <a:rPr lang="en-US" b="1" dirty="0"/>
              <a:t>The Power of Distractors:</a:t>
            </a:r>
            <a:r>
              <a:rPr lang="en-US" dirty="0"/>
              <a:t> Test designers use clever traps to separate surface-level reading from true comprehension.</a:t>
            </a:r>
          </a:p>
          <a:p>
            <a:r>
              <a:rPr lang="en-US" b="1" dirty="0"/>
              <a:t>Our Goal:</a:t>
            </a:r>
            <a:r>
              <a:rPr lang="en-US" dirty="0"/>
              <a:t> Learn how to identify these traps, eliminate distractors, and pick the correct key.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Anatomy of a Test Question</a:t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en-US" b="1" dirty="0"/>
              <a:t>Stem:</a:t>
            </a:r>
            <a:r>
              <a:rPr lang="en-US" dirty="0"/>
              <a:t> The question or incomplete statement.</a:t>
            </a:r>
          </a:p>
          <a:p>
            <a:r>
              <a:rPr lang="en-US" b="1" dirty="0"/>
              <a:t>The Key:</a:t>
            </a:r>
            <a:r>
              <a:rPr lang="en-US" dirty="0"/>
              <a:t> The one and only correct answer.</a:t>
            </a:r>
          </a:p>
          <a:p>
            <a:r>
              <a:rPr lang="en-US" b="1" dirty="0"/>
              <a:t>Distractors:</a:t>
            </a:r>
            <a:r>
              <a:rPr lang="en-US" dirty="0"/>
              <a:t> Incorrect options designed to look highly plausible and tempting.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Trap 1 – The "Word-for-Word" (Text Borrowing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Trap:</a:t>
            </a:r>
            <a:r>
              <a:rPr lang="en-US" dirty="0"/>
              <a:t> Reusing exact words from the text, but altering the core meaning.</a:t>
            </a:r>
          </a:p>
          <a:p>
            <a:r>
              <a:rPr lang="en-US" b="1" dirty="0"/>
              <a:t>Passage:</a:t>
            </a:r>
            <a:r>
              <a:rPr lang="en-US" dirty="0"/>
              <a:t> </a:t>
            </a:r>
            <a:r>
              <a:rPr lang="en-US" i="1" dirty="0"/>
              <a:t>"Although Thomas Edison is often credited with inventing the </a:t>
            </a:r>
            <a:r>
              <a:rPr lang="en-US" i="1" dirty="0" err="1"/>
              <a:t>lightbulb</a:t>
            </a:r>
            <a:r>
              <a:rPr lang="en-US" i="1" dirty="0"/>
              <a:t>, he actually improved upon an existing design."</a:t>
            </a:r>
            <a:endParaRPr lang="en-US" dirty="0"/>
          </a:p>
          <a:p>
            <a:r>
              <a:rPr lang="en-US" b="1" dirty="0"/>
              <a:t>Question:</a:t>
            </a:r>
            <a:r>
              <a:rPr lang="en-US" dirty="0"/>
              <a:t> What did Thomas Edison do?</a:t>
            </a:r>
          </a:p>
          <a:p>
            <a:pPr lvl="1"/>
            <a:r>
              <a:rPr lang="en-US" dirty="0"/>
              <a:t>❌ A) He invented the </a:t>
            </a:r>
            <a:r>
              <a:rPr lang="en-US" dirty="0" err="1"/>
              <a:t>lightbulb</a:t>
            </a:r>
            <a:r>
              <a:rPr lang="en-US" dirty="0"/>
              <a:t>. </a:t>
            </a:r>
            <a:r>
              <a:rPr lang="en-US" i="1" dirty="0"/>
              <a:t>(False: uses exact words, but ignores "credited with")</a:t>
            </a:r>
            <a:endParaRPr lang="en-US" dirty="0"/>
          </a:p>
          <a:p>
            <a:pPr lvl="1"/>
            <a:r>
              <a:rPr lang="en-US" dirty="0"/>
              <a:t>❌ B) He credited others with the invention. </a:t>
            </a:r>
            <a:r>
              <a:rPr lang="en-US" i="1" dirty="0"/>
              <a:t>(False: mixes up text words)</a:t>
            </a:r>
            <a:endParaRPr lang="en-US" dirty="0"/>
          </a:p>
          <a:p>
            <a:pPr lvl="1"/>
            <a:r>
              <a:rPr lang="en-US" b="1" dirty="0"/>
              <a:t>✅ C) He enhanced an already existing invention.</a:t>
            </a:r>
            <a:r>
              <a:rPr lang="en-US" dirty="0"/>
              <a:t> </a:t>
            </a:r>
            <a:r>
              <a:rPr lang="en-US" i="1" dirty="0"/>
              <a:t>(Correct: paraphrases "improved upon")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Trap 2 – Overgeneralization (Absolute Words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Trap:</a:t>
            </a:r>
            <a:r>
              <a:rPr lang="en-US" dirty="0"/>
              <a:t> Making a claim too broad using words like </a:t>
            </a:r>
            <a:r>
              <a:rPr lang="en-US" b="1" dirty="0"/>
              <a:t>"always"</a:t>
            </a:r>
            <a:r>
              <a:rPr lang="en-US" dirty="0"/>
              <a:t>, </a:t>
            </a:r>
            <a:r>
              <a:rPr lang="en-US" b="1" dirty="0"/>
              <a:t>"never"</a:t>
            </a:r>
            <a:r>
              <a:rPr lang="en-US" dirty="0"/>
              <a:t>, </a:t>
            </a:r>
            <a:r>
              <a:rPr lang="en-US" b="1" dirty="0"/>
              <a:t>"all"</a:t>
            </a:r>
            <a:r>
              <a:rPr lang="en-US" dirty="0"/>
              <a:t>, or </a:t>
            </a:r>
            <a:r>
              <a:rPr lang="en-US" b="1" dirty="0"/>
              <a:t>"only"</a:t>
            </a:r>
            <a:r>
              <a:rPr lang="en-US" dirty="0"/>
              <a:t>.</a:t>
            </a:r>
          </a:p>
          <a:p>
            <a:r>
              <a:rPr lang="en-US" b="1" dirty="0"/>
              <a:t>Passage:</a:t>
            </a:r>
            <a:r>
              <a:rPr lang="en-US" dirty="0"/>
              <a:t> </a:t>
            </a:r>
            <a:r>
              <a:rPr lang="en-US" i="1" dirty="0"/>
              <a:t>"Most koalas spend the majority of their lives in eucalyptus trees, relying on the leaves for food and hydration."</a:t>
            </a:r>
            <a:endParaRPr lang="en-US" dirty="0"/>
          </a:p>
          <a:p>
            <a:r>
              <a:rPr lang="en-US" b="1" dirty="0"/>
              <a:t>Question:</a:t>
            </a:r>
            <a:r>
              <a:rPr lang="en-US" dirty="0"/>
              <a:t> Which of the following is true?</a:t>
            </a:r>
          </a:p>
          <a:p>
            <a:pPr lvl="1"/>
            <a:r>
              <a:rPr lang="en-US" dirty="0"/>
              <a:t>❌ A) Koalas never leave eucalyptus trees. </a:t>
            </a:r>
            <a:r>
              <a:rPr lang="en-US" i="1" dirty="0"/>
              <a:t>(False: "never" is too absolute)</a:t>
            </a:r>
            <a:endParaRPr lang="en-US" dirty="0"/>
          </a:p>
          <a:p>
            <a:pPr lvl="1"/>
            <a:r>
              <a:rPr lang="en-US" dirty="0"/>
              <a:t>❌ B) All koalas live in trees. </a:t>
            </a:r>
            <a:r>
              <a:rPr lang="en-US" i="1" dirty="0"/>
              <a:t>(False: "all" is an overgeneralization)</a:t>
            </a:r>
            <a:endParaRPr lang="en-US" dirty="0"/>
          </a:p>
          <a:p>
            <a:pPr lvl="1"/>
            <a:r>
              <a:rPr lang="en-US" b="1" dirty="0"/>
              <a:t>✅ C) Eucalyptus leaves provide koalas with water.</a:t>
            </a:r>
            <a:r>
              <a:rPr lang="en-US" dirty="0"/>
              <a:t> </a:t>
            </a:r>
            <a:r>
              <a:rPr lang="en-US" i="1" dirty="0"/>
              <a:t>(Correct: paraphrases "hydration")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Trap 3 – True but </a:t>
            </a:r>
            <a:r>
              <a:rPr lang="en-US" dirty="0" smtClean="0"/>
              <a:t>Irrelevant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Trap:</a:t>
            </a:r>
            <a:r>
              <a:rPr lang="en-US" dirty="0"/>
              <a:t> An option states a fact that is 100% true according to the text, but it </a:t>
            </a:r>
            <a:r>
              <a:rPr lang="en-US" b="1" dirty="0"/>
              <a:t>does not answer</a:t>
            </a:r>
            <a:r>
              <a:rPr lang="en-US" dirty="0"/>
              <a:t> the specific question asked.</a:t>
            </a:r>
          </a:p>
          <a:p>
            <a:r>
              <a:rPr lang="en-US" b="1" dirty="0"/>
              <a:t>Passage:</a:t>
            </a:r>
            <a:r>
              <a:rPr lang="en-US" dirty="0"/>
              <a:t> </a:t>
            </a:r>
            <a:r>
              <a:rPr lang="en-US" i="1" dirty="0"/>
              <a:t>"The Titanic sank in 1912 after hitting an iceberg. It was the largest ship afloat at the time."</a:t>
            </a:r>
            <a:endParaRPr lang="en-US" dirty="0"/>
          </a:p>
          <a:p>
            <a:r>
              <a:rPr lang="en-US" b="1" dirty="0"/>
              <a:t>Question:</a:t>
            </a:r>
            <a:r>
              <a:rPr lang="en-US" dirty="0"/>
              <a:t> Why did the Titanic sink?</a:t>
            </a:r>
          </a:p>
          <a:p>
            <a:pPr lvl="1"/>
            <a:r>
              <a:rPr lang="en-US" dirty="0"/>
              <a:t>❌ A) It was the largest ship afloat at the time. </a:t>
            </a:r>
            <a:r>
              <a:rPr lang="en-US" i="1" dirty="0"/>
              <a:t>(True fact, but does not explain WHY it sank)</a:t>
            </a:r>
            <a:endParaRPr lang="en-US" dirty="0"/>
          </a:p>
          <a:p>
            <a:pPr lvl="1"/>
            <a:r>
              <a:rPr lang="en-US" b="1" dirty="0"/>
              <a:t>✅ B) An iceberg caused a massive breach in the hull.</a:t>
            </a:r>
            <a:r>
              <a:rPr lang="en-US" dirty="0"/>
              <a:t> </a:t>
            </a:r>
            <a:r>
              <a:rPr lang="en-US" i="1" dirty="0"/>
              <a:t>(Correct: directly answers the question)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Trap 4 – The Negative / "EXCEPT" </a:t>
            </a:r>
            <a:r>
              <a:rPr lang="en-US" dirty="0" smtClean="0"/>
              <a:t>Prompt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Trap:</a:t>
            </a:r>
            <a:r>
              <a:rPr lang="en-US" dirty="0"/>
              <a:t> Failing to notice words like </a:t>
            </a:r>
            <a:r>
              <a:rPr lang="en-US" b="1" dirty="0"/>
              <a:t>"NOT"</a:t>
            </a:r>
            <a:r>
              <a:rPr lang="en-US" dirty="0"/>
              <a:t>, </a:t>
            </a:r>
            <a:r>
              <a:rPr lang="en-US" b="1" dirty="0"/>
              <a:t>"EXCEPT"</a:t>
            </a:r>
            <a:r>
              <a:rPr lang="en-US" dirty="0"/>
              <a:t>, or </a:t>
            </a:r>
            <a:r>
              <a:rPr lang="en-US" b="1" dirty="0"/>
              <a:t>"FALSE"</a:t>
            </a:r>
            <a:r>
              <a:rPr lang="en-US" dirty="0"/>
              <a:t>, causing you to look for the correct statement instead of the incorrect one.</a:t>
            </a:r>
          </a:p>
          <a:p>
            <a:r>
              <a:rPr lang="en-US" b="1" dirty="0"/>
              <a:t>Passage:</a:t>
            </a:r>
            <a:r>
              <a:rPr lang="en-US" dirty="0"/>
              <a:t> </a:t>
            </a:r>
            <a:r>
              <a:rPr lang="en-US" i="1" dirty="0"/>
              <a:t>"To stay healthy, one should exercise regularly, eat vegetables, and sleep at least 7 hours."</a:t>
            </a:r>
            <a:endParaRPr lang="en-US" dirty="0"/>
          </a:p>
          <a:p>
            <a:r>
              <a:rPr lang="en-US" b="1" dirty="0"/>
              <a:t>Question:</a:t>
            </a:r>
            <a:r>
              <a:rPr lang="en-US" dirty="0"/>
              <a:t> All of the following promote health </a:t>
            </a:r>
            <a:r>
              <a:rPr lang="en-US" b="1" dirty="0"/>
              <a:t>EXCEPT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❌ A) Getting enough sleep. </a:t>
            </a:r>
            <a:r>
              <a:rPr lang="en-US" i="1" dirty="0"/>
              <a:t>(In text, so wrong choice)</a:t>
            </a:r>
            <a:endParaRPr lang="en-US" dirty="0"/>
          </a:p>
          <a:p>
            <a:pPr lvl="1"/>
            <a:r>
              <a:rPr lang="en-US" dirty="0"/>
              <a:t>❌ B) Consuming vegetables. </a:t>
            </a:r>
            <a:r>
              <a:rPr lang="en-US" i="1" dirty="0"/>
              <a:t>(In text, so wrong choice)</a:t>
            </a:r>
            <a:endParaRPr lang="en-US" dirty="0"/>
          </a:p>
          <a:p>
            <a:pPr lvl="1"/>
            <a:r>
              <a:rPr lang="en-US" b="1" dirty="0"/>
              <a:t>✅ C) Working late hours.</a:t>
            </a:r>
            <a:r>
              <a:rPr lang="en-US" dirty="0"/>
              <a:t> </a:t>
            </a:r>
            <a:r>
              <a:rPr lang="en-US" i="1" dirty="0"/>
              <a:t>(Not in text, so this is the correct answer to the "EXCEPT" question)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Strategic Approaches: How to Beat the </a:t>
            </a:r>
            <a:r>
              <a:rPr lang="en-US" dirty="0" smtClean="0"/>
              <a:t>Test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Active </a:t>
            </a:r>
            <a:r>
              <a:rPr lang="en-US" b="1" dirty="0"/>
              <a:t>Elimination:</a:t>
            </a:r>
            <a:r>
              <a:rPr lang="en-US" dirty="0"/>
              <a:t> Cross out what you know is definitively wrong first to boost your odds.</a:t>
            </a:r>
          </a:p>
          <a:p>
            <a:r>
              <a:rPr lang="en-US" b="1" dirty="0"/>
              <a:t>Read Questions First:</a:t>
            </a:r>
            <a:r>
              <a:rPr lang="en-US" dirty="0"/>
              <a:t> Scan the questions before reading the text to know exactly what to look for.</a:t>
            </a:r>
          </a:p>
          <a:p>
            <a:r>
              <a:rPr lang="en-US" b="1" dirty="0"/>
              <a:t>Predict the Answer:</a:t>
            </a:r>
            <a:r>
              <a:rPr lang="en-US" dirty="0"/>
              <a:t> Try to answer the question in your head </a:t>
            </a:r>
            <a:r>
              <a:rPr lang="en-US" i="1" dirty="0"/>
              <a:t>before</a:t>
            </a:r>
            <a:r>
              <a:rPr lang="en-US" dirty="0"/>
              <a:t> reading the options to avoid getting confused by distractors.</a:t>
            </a:r>
          </a:p>
          <a:p>
            <a:r>
              <a:rPr lang="en-US" b="1" dirty="0"/>
              <a:t>Paraphrase Matching:</a:t>
            </a:r>
            <a:r>
              <a:rPr lang="en-US" dirty="0"/>
              <a:t> Look for synonyms and rephrased ideas rather than identical matching words.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 Management Tips</a:t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</a:t>
            </a:r>
            <a:r>
              <a:rPr lang="en-US" b="1" dirty="0"/>
              <a:t>1-Minute Rule:</a:t>
            </a:r>
            <a:r>
              <a:rPr lang="en-US" dirty="0"/>
              <a:t> If a question takes too long, make an educated guess, flag it, and move on.</a:t>
            </a:r>
          </a:p>
          <a:p>
            <a:r>
              <a:rPr lang="en-US" b="1" dirty="0"/>
              <a:t>Trust Your Gut:</a:t>
            </a:r>
            <a:r>
              <a:rPr lang="en-US" dirty="0"/>
              <a:t> Your first instinct is often based on subconscious language patterns.</a:t>
            </a:r>
          </a:p>
          <a:p>
            <a:r>
              <a:rPr lang="en-US" b="1" dirty="0"/>
              <a:t>Never Leave Blanks:</a:t>
            </a:r>
            <a:r>
              <a:rPr lang="en-US" dirty="0"/>
              <a:t> If there is no negative marking for wrong answers, always leave a guess.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Q&amp;A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Don't just read the text; analyze how the options try to trick you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Mastering </a:t>
            </a:r>
            <a:r>
              <a:rPr lang="en-US" dirty="0"/>
              <a:t>test strategies is 50% of your final exam success.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479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Література: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/>
              <a:t>Cambridge University Press.</a:t>
            </a:r>
            <a:r>
              <a:rPr lang="en-US" dirty="0"/>
              <a:t> </a:t>
            </a:r>
            <a:r>
              <a:rPr lang="en-US" i="1" dirty="0"/>
              <a:t>Official Quick Guide to IELTS / Cambridge IELTS Practice Tests.</a:t>
            </a:r>
            <a:r>
              <a:rPr lang="en-US" dirty="0"/>
              <a:t> (Focus on distractor analysis in reading sections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b="1" dirty="0" smtClean="0"/>
              <a:t>Educational </a:t>
            </a:r>
            <a:r>
              <a:rPr lang="en-US" b="1" dirty="0"/>
              <a:t>Testing Service (ETS).</a:t>
            </a:r>
            <a:r>
              <a:rPr lang="en-US" dirty="0"/>
              <a:t> </a:t>
            </a:r>
            <a:r>
              <a:rPr lang="en-US" i="1" dirty="0"/>
              <a:t>The Official Guide to the TOEFL </a:t>
            </a:r>
            <a:r>
              <a:rPr lang="en-US" i="1" dirty="0" err="1"/>
              <a:t>iBT</a:t>
            </a:r>
            <a:r>
              <a:rPr lang="en-US" i="1" dirty="0"/>
              <a:t> Test.</a:t>
            </a:r>
            <a:r>
              <a:rPr lang="en-US" dirty="0"/>
              <a:t> (Insights into active elimination and question types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b="1" dirty="0" smtClean="0"/>
              <a:t>Alderson</a:t>
            </a:r>
            <a:r>
              <a:rPr lang="en-US" b="1" dirty="0"/>
              <a:t>, J. C.</a:t>
            </a:r>
            <a:r>
              <a:rPr lang="en-US" dirty="0"/>
              <a:t> </a:t>
            </a:r>
            <a:r>
              <a:rPr lang="en-US" i="1" dirty="0"/>
              <a:t>Assessing Reading.</a:t>
            </a:r>
            <a:r>
              <a:rPr lang="en-US" dirty="0"/>
              <a:t> Cambridge University Press. (Theoretical framework on how test items and distractors are designed</a:t>
            </a:r>
            <a:r>
              <a:rPr lang="en-US" dirty="0" smtClean="0"/>
              <a:t>).</a:t>
            </a:r>
          </a:p>
          <a:p>
            <a:pPr>
              <a:buNone/>
            </a:pPr>
            <a:r>
              <a:rPr lang="en-US" b="1" dirty="0" smtClean="0"/>
              <a:t>Brown</a:t>
            </a:r>
            <a:r>
              <a:rPr lang="en-US" b="1" dirty="0"/>
              <a:t>, H. D.</a:t>
            </a:r>
            <a:r>
              <a:rPr lang="en-US" dirty="0"/>
              <a:t> </a:t>
            </a:r>
            <a:r>
              <a:rPr lang="en-US" i="1" dirty="0"/>
              <a:t>Language Assessment: Principles and Classroom Practices.</a:t>
            </a:r>
            <a:r>
              <a:rPr lang="en-US" dirty="0"/>
              <a:t> Pearson Education. (Analysis of multiple-choice item specifications).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906</Words>
  <Application>Microsoft Office PowerPoint</Application>
  <PresentationFormat>Экран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   Вінницький національний медичний університет ім.М.І.пирогова  кафедра філології</vt:lpstr>
      <vt:lpstr>Learning Objectives</vt:lpstr>
      <vt:lpstr>Why Do We Fall for Test Traps?</vt:lpstr>
      <vt:lpstr>Anatomy of a Test Question </vt:lpstr>
      <vt:lpstr>Trap 1 – The "Word-for-Word" (Text Borrowing)</vt:lpstr>
      <vt:lpstr>Trap 2 – Overgeneralization (Absolute Words)</vt:lpstr>
      <vt:lpstr>Trap 3 – True but Irrelevant</vt:lpstr>
      <vt:lpstr>Trap 4 – The Negative / "EXCEPT" Prompt</vt:lpstr>
      <vt:lpstr>Strategic Approaches: How to Beat the Test</vt:lpstr>
      <vt:lpstr>Time Management Tips </vt:lpstr>
      <vt:lpstr>Conclusion &amp; Q&amp;A</vt:lpstr>
      <vt:lpstr>Література: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User</cp:lastModifiedBy>
  <cp:revision>8</cp:revision>
  <dcterms:created xsi:type="dcterms:W3CDTF">2026-06-25T21:12:49Z</dcterms:created>
  <dcterms:modified xsi:type="dcterms:W3CDTF">2026-06-30T19:49:35Z</dcterms:modified>
</cp:coreProperties>
</file>