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87824" y="404664"/>
            <a:ext cx="5033392" cy="2463504"/>
          </a:xfrm>
        </p:spPr>
        <p:txBody>
          <a:bodyPr/>
          <a:lstStyle/>
          <a:p>
            <a:pPr algn="ctr"/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sz="2000" dirty="0" smtClean="0">
                <a:latin typeface="Arial Narrow" pitchFamily="34" charset="0"/>
              </a:rPr>
              <a:t>Вінницький національний медичний університет </a:t>
            </a:r>
            <a:r>
              <a:rPr lang="uk-UA" sz="2000" dirty="0" err="1" smtClean="0">
                <a:latin typeface="Arial Narrow" pitchFamily="34" charset="0"/>
              </a:rPr>
              <a:t>ім.М.І.пирогова</a:t>
            </a:r>
            <a:r>
              <a:rPr lang="uk-UA" sz="2000" dirty="0" smtClean="0">
                <a:latin typeface="Arial Narrow" pitchFamily="34" charset="0"/>
              </a:rPr>
              <a:t/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/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>кафедра філології</a:t>
            </a:r>
            <a:endParaRPr lang="ru-RU" sz="2000" dirty="0"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uk-UA" dirty="0" smtClean="0"/>
              <a:t>Тема лекції: </a:t>
            </a:r>
            <a:r>
              <a:rPr lang="uk-UA" dirty="0"/>
              <a:t>Мовні особливості інтерпретації діагностичної та етіологічної інформації</a:t>
            </a:r>
            <a:endParaRPr lang="uk-UA" dirty="0" smtClean="0"/>
          </a:p>
          <a:p>
            <a:pPr algn="just"/>
            <a:endParaRPr lang="uk-UA" dirty="0" smtClean="0"/>
          </a:p>
          <a:p>
            <a:r>
              <a:rPr lang="uk-UA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Learning </a:t>
            </a:r>
            <a:r>
              <a:rPr lang="en-US" dirty="0" smtClean="0"/>
              <a:t>Objectives</a:t>
            </a:r>
            <a:br>
              <a:rPr lang="en-US" dirty="0" smtClean="0"/>
            </a:br>
            <a:r>
              <a:rPr lang="en-US" sz="2200" dirty="0" smtClean="0"/>
              <a:t>Linguistic</a:t>
            </a:r>
            <a:r>
              <a:rPr lang="en-US" dirty="0" smtClean="0"/>
              <a:t> </a:t>
            </a:r>
            <a:r>
              <a:rPr lang="en-US" sz="2200" dirty="0"/>
              <a:t>Features of Interpreting Diagnostic and Etiological Information</a:t>
            </a:r>
            <a:endParaRPr lang="ru-RU" sz="2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Analyze:</a:t>
            </a:r>
            <a:r>
              <a:rPr lang="en-US" dirty="0"/>
              <a:t> Understand the core differences between diagnostic and etiological linguistic markers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Identify</a:t>
            </a:r>
            <a:r>
              <a:rPr lang="en-US" b="1" dirty="0"/>
              <a:t>:</a:t>
            </a:r>
            <a:r>
              <a:rPr lang="en-US" dirty="0"/>
              <a:t> Recognize common translation pitfalls and "false friends" in international medical </a:t>
            </a:r>
            <a:r>
              <a:rPr lang="en-US" dirty="0" smtClean="0"/>
              <a:t>discourse</a:t>
            </a:r>
          </a:p>
          <a:p>
            <a:r>
              <a:rPr lang="en-US" dirty="0" smtClean="0"/>
              <a:t>.</a:t>
            </a:r>
            <a:r>
              <a:rPr lang="en-US" b="1" dirty="0"/>
              <a:t>Deconstruct:</a:t>
            </a:r>
            <a:r>
              <a:rPr lang="en-US" dirty="0"/>
              <a:t> Master the role of Latin morphology and affixes in determining disease origins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Apply</a:t>
            </a:r>
            <a:r>
              <a:rPr lang="en-US" b="1" dirty="0"/>
              <a:t>:</a:t>
            </a:r>
            <a:r>
              <a:rPr lang="en-US" dirty="0"/>
              <a:t> Effectively map clinical terminology to standardized ICD-10 and ICD-11 classifications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Mitigate</a:t>
            </a:r>
            <a:r>
              <a:rPr lang="en-US" b="1" dirty="0"/>
              <a:t>:</a:t>
            </a:r>
            <a:r>
              <a:rPr lang="en-US" dirty="0"/>
              <a:t> Learn how to prevent linguistic shortcomings that jeopardize patient safety.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Conceptual Framework</a:t>
            </a:r>
            <a:br>
              <a:rPr lang="en-US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Diagnostic </a:t>
            </a:r>
            <a:r>
              <a:rPr lang="en-US" b="1" dirty="0"/>
              <a:t>Markers:</a:t>
            </a:r>
            <a:r>
              <a:rPr lang="en-US" dirty="0"/>
              <a:t> Verbalization of symptoms, syndromes, and clinical investigation results.</a:t>
            </a:r>
          </a:p>
          <a:p>
            <a:r>
              <a:rPr lang="en-US" b="1" dirty="0"/>
              <a:t>Etiological Markers:</a:t>
            </a:r>
            <a:r>
              <a:rPr lang="en-US" dirty="0"/>
              <a:t> Description of causes, pathogenesis, and pathogens (</a:t>
            </a:r>
            <a:r>
              <a:rPr lang="en-US" i="1" dirty="0" err="1"/>
              <a:t>causa</a:t>
            </a:r>
            <a:r>
              <a:rPr lang="en-US" i="1" dirty="0"/>
              <a:t> </a:t>
            </a:r>
            <a:r>
              <a:rPr lang="en-US" i="1" dirty="0" err="1"/>
              <a:t>morbi</a:t>
            </a:r>
            <a:r>
              <a:rPr lang="en-US" dirty="0"/>
              <a:t>).</a:t>
            </a:r>
          </a:p>
          <a:p>
            <a:r>
              <a:rPr lang="en-US" b="1" dirty="0" err="1"/>
              <a:t>Intralingual</a:t>
            </a:r>
            <a:r>
              <a:rPr lang="en-US" b="1" dirty="0"/>
              <a:t> Level:</a:t>
            </a:r>
            <a:r>
              <a:rPr lang="en-US" dirty="0"/>
              <a:t> Adapting professional medical jargon for patient comprehension.</a:t>
            </a:r>
          </a:p>
          <a:p>
            <a:r>
              <a:rPr lang="en-US" b="1" dirty="0" err="1"/>
              <a:t>Interlingual</a:t>
            </a:r>
            <a:r>
              <a:rPr lang="en-US" b="1" dirty="0"/>
              <a:t> Level:</a:t>
            </a:r>
            <a:r>
              <a:rPr lang="en-US" dirty="0"/>
              <a:t> Technical translation while maintaining global WHO standards.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Latin in Diagnostics</a:t>
            </a:r>
            <a:br>
              <a:rPr lang="en-US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Suffix </a:t>
            </a:r>
            <a:r>
              <a:rPr lang="en-US" b="1" dirty="0"/>
              <a:t>"-</a:t>
            </a:r>
            <a:r>
              <a:rPr lang="en-US" b="1" dirty="0" err="1"/>
              <a:t>itis</a:t>
            </a:r>
            <a:r>
              <a:rPr lang="en-US" b="1" dirty="0"/>
              <a:t>":</a:t>
            </a:r>
            <a:r>
              <a:rPr lang="en-US" dirty="0"/>
              <a:t> Indicates active inflammation (</a:t>
            </a:r>
            <a:r>
              <a:rPr lang="en-US" i="1" dirty="0"/>
              <a:t>Otitis media</a:t>
            </a:r>
            <a:r>
              <a:rPr lang="en-US" dirty="0"/>
              <a:t> → Middle ear inflammation).</a:t>
            </a:r>
          </a:p>
          <a:p>
            <a:r>
              <a:rPr lang="en-US" b="1" dirty="0"/>
              <a:t>Suffix "-</a:t>
            </a:r>
            <a:r>
              <a:rPr lang="en-US" b="1" dirty="0" err="1"/>
              <a:t>osis</a:t>
            </a:r>
            <a:r>
              <a:rPr lang="en-US" b="1" dirty="0"/>
              <a:t> / -</a:t>
            </a:r>
            <a:r>
              <a:rPr lang="en-US" b="1" dirty="0" err="1"/>
              <a:t>asis</a:t>
            </a:r>
            <a:r>
              <a:rPr lang="en-US" b="1" dirty="0"/>
              <a:t>":</a:t>
            </a:r>
            <a:r>
              <a:rPr lang="en-US" dirty="0"/>
              <a:t> Indicates degenerative process (</a:t>
            </a:r>
            <a:r>
              <a:rPr lang="en-US" i="1" dirty="0" err="1"/>
              <a:t>Arthrosis</a:t>
            </a:r>
            <a:r>
              <a:rPr lang="en-US" dirty="0"/>
              <a:t> → Osteoarthritis).</a:t>
            </a:r>
          </a:p>
          <a:p>
            <a:r>
              <a:rPr lang="en-US" b="1" dirty="0"/>
              <a:t>Suffix "-</a:t>
            </a:r>
            <a:r>
              <a:rPr lang="en-US" b="1" dirty="0" err="1"/>
              <a:t>oma</a:t>
            </a:r>
            <a:r>
              <a:rPr lang="en-US" b="1" dirty="0"/>
              <a:t>":</a:t>
            </a:r>
            <a:r>
              <a:rPr lang="en-US" dirty="0"/>
              <a:t> Indicates neoplasm or tumor (</a:t>
            </a:r>
            <a:r>
              <a:rPr lang="en-US" i="1" dirty="0"/>
              <a:t>Fibroma</a:t>
            </a:r>
            <a:r>
              <a:rPr lang="en-US" dirty="0"/>
              <a:t> → Fibroma).</a:t>
            </a:r>
          </a:p>
          <a:p>
            <a:r>
              <a:rPr lang="en-US" b="1" dirty="0"/>
              <a:t>Marker </a:t>
            </a:r>
            <a:r>
              <a:rPr lang="en-US" b="1" i="1" dirty="0"/>
              <a:t>In situ</a:t>
            </a:r>
            <a:r>
              <a:rPr lang="en-US" b="1" dirty="0"/>
              <a:t>:</a:t>
            </a:r>
            <a:r>
              <a:rPr lang="en-US" dirty="0"/>
              <a:t> Localized process at its initial, non-invasive stage.</a:t>
            </a:r>
          </a:p>
          <a:p>
            <a:r>
              <a:rPr lang="en-US" b="1" dirty="0"/>
              <a:t>Markers </a:t>
            </a:r>
            <a:r>
              <a:rPr lang="en-US" b="1" i="1" dirty="0"/>
              <a:t>In vivo</a:t>
            </a:r>
            <a:r>
              <a:rPr lang="en-US" b="1" dirty="0"/>
              <a:t> / </a:t>
            </a:r>
            <a:r>
              <a:rPr lang="en-US" b="1" i="1" dirty="0"/>
              <a:t>In vitro</a:t>
            </a:r>
            <a:r>
              <a:rPr lang="en-US" b="1" dirty="0"/>
              <a:t>:</a:t>
            </a:r>
            <a:r>
              <a:rPr lang="en-US" dirty="0"/>
              <a:t> Tested within a living organism vs. in a laboratory environment.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Latin in Etiology</a:t>
            </a:r>
            <a:br>
              <a:rPr lang="en-US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err="1" smtClean="0"/>
              <a:t>Causa</a:t>
            </a:r>
            <a:r>
              <a:rPr lang="en-US" b="1" i="1" dirty="0" smtClean="0"/>
              <a:t> </a:t>
            </a:r>
            <a:r>
              <a:rPr lang="en-US" b="1" i="1" dirty="0" err="1"/>
              <a:t>ignota</a:t>
            </a:r>
            <a:r>
              <a:rPr lang="en-US" b="1" dirty="0"/>
              <a:t>:</a:t>
            </a:r>
            <a:r>
              <a:rPr lang="en-US" dirty="0"/>
              <a:t> Unknown cause of a pathological process.</a:t>
            </a:r>
          </a:p>
          <a:p>
            <a:r>
              <a:rPr lang="en-US" b="1" i="1" dirty="0" err="1"/>
              <a:t>Morbus</a:t>
            </a:r>
            <a:r>
              <a:rPr lang="en-US" b="1" i="1" dirty="0"/>
              <a:t> </a:t>
            </a:r>
            <a:r>
              <a:rPr lang="en-US" b="1" i="1" dirty="0" err="1"/>
              <a:t>idiopathicus</a:t>
            </a:r>
            <a:r>
              <a:rPr lang="en-US" b="1" dirty="0"/>
              <a:t>:</a:t>
            </a:r>
            <a:r>
              <a:rPr lang="en-US" dirty="0"/>
              <a:t> Primary disease without any apparent external factor.</a:t>
            </a:r>
          </a:p>
          <a:p>
            <a:r>
              <a:rPr lang="en-US" b="1" i="1" dirty="0" err="1"/>
              <a:t>Exogenes</a:t>
            </a:r>
            <a:r>
              <a:rPr lang="en-US" b="1" dirty="0"/>
              <a:t> / </a:t>
            </a:r>
            <a:r>
              <a:rPr lang="en-US" b="1" i="1" dirty="0" err="1"/>
              <a:t>Endogenes</a:t>
            </a:r>
            <a:r>
              <a:rPr lang="en-US" b="1" dirty="0"/>
              <a:t>:</a:t>
            </a:r>
            <a:r>
              <a:rPr lang="en-US" dirty="0"/>
              <a:t> Of external (outside) or internal (inside) origin.</a:t>
            </a:r>
          </a:p>
          <a:p>
            <a:r>
              <a:rPr lang="en-US" b="1" i="1" dirty="0"/>
              <a:t>Per </a:t>
            </a:r>
            <a:r>
              <a:rPr lang="en-US" b="1" i="1" dirty="0" err="1"/>
              <a:t>os</a:t>
            </a:r>
            <a:r>
              <a:rPr lang="en-US" b="1" dirty="0"/>
              <a:t> / </a:t>
            </a:r>
            <a:r>
              <a:rPr lang="en-US" b="1" i="1" dirty="0"/>
              <a:t>Per rectum</a:t>
            </a:r>
            <a:r>
              <a:rPr lang="en-US" b="1" dirty="0"/>
              <a:t>:</a:t>
            </a:r>
            <a:r>
              <a:rPr lang="en-US" dirty="0"/>
              <a:t> Route of toxin or pathogen entry into the organism (oral / rectal).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Diagnosis Transformation (Physician → </a:t>
            </a:r>
            <a:r>
              <a:rPr lang="en-US" dirty="0" smtClean="0"/>
              <a:t>Patient)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Case </a:t>
            </a:r>
            <a:r>
              <a:rPr lang="en-US" b="1" dirty="0"/>
              <a:t>1 (Cardiology):</a:t>
            </a:r>
            <a:endParaRPr lang="en-US" dirty="0"/>
          </a:p>
          <a:p>
            <a:pPr lvl="1"/>
            <a:r>
              <a:rPr lang="en-US" i="1" dirty="0"/>
              <a:t>For Professionals:</a:t>
            </a:r>
            <a:r>
              <a:rPr lang="en-US" dirty="0"/>
              <a:t> Acute myocardial infarction of the anterior wall of the left ventricle (</a:t>
            </a:r>
            <a:r>
              <a:rPr lang="en-US" b="1" dirty="0"/>
              <a:t>ICD-10: I21.0</a:t>
            </a:r>
            <a:r>
              <a:rPr lang="en-US" dirty="0"/>
              <a:t> / </a:t>
            </a:r>
            <a:r>
              <a:rPr lang="en-US" b="1" dirty="0"/>
              <a:t>ICD-11: BA41.0</a:t>
            </a:r>
            <a:r>
              <a:rPr lang="en-US" dirty="0"/>
              <a:t>).</a:t>
            </a:r>
          </a:p>
          <a:p>
            <a:pPr lvl="1"/>
            <a:r>
              <a:rPr lang="en-US" i="1" dirty="0"/>
              <a:t>For Patients:</a:t>
            </a:r>
            <a:r>
              <a:rPr lang="en-US" dirty="0"/>
              <a:t> A heart attack caused by a sudden blockage of a blood vessel supplying the heart.</a:t>
            </a:r>
          </a:p>
          <a:p>
            <a:r>
              <a:rPr lang="en-US" b="1" dirty="0"/>
              <a:t>Case 2 (Gastroenterology):</a:t>
            </a:r>
            <a:endParaRPr lang="en-US" dirty="0"/>
          </a:p>
          <a:p>
            <a:pPr lvl="1"/>
            <a:r>
              <a:rPr lang="en-US" i="1" dirty="0"/>
              <a:t>For Professionals:</a:t>
            </a:r>
            <a:r>
              <a:rPr lang="en-US" dirty="0"/>
              <a:t> Chronic gastritis, type B, associated with </a:t>
            </a:r>
            <a:r>
              <a:rPr lang="en-US" i="1" dirty="0"/>
              <a:t>H. pylori</a:t>
            </a:r>
            <a:r>
              <a:rPr lang="en-US" dirty="0"/>
              <a:t> (</a:t>
            </a:r>
            <a:r>
              <a:rPr lang="en-US" b="1" dirty="0"/>
              <a:t>ICD-10: K29.5 + B98.0</a:t>
            </a:r>
            <a:r>
              <a:rPr lang="en-US" dirty="0"/>
              <a:t>).</a:t>
            </a:r>
          </a:p>
          <a:p>
            <a:pPr lvl="1"/>
            <a:r>
              <a:rPr lang="en-US" i="1" dirty="0"/>
              <a:t>For Patients:</a:t>
            </a:r>
            <a:r>
              <a:rPr lang="en-US" dirty="0"/>
              <a:t> Inflammation of the stomach lining caused by a specific bacteria.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Pitfalls of </a:t>
            </a:r>
            <a:r>
              <a:rPr lang="en-US" dirty="0" err="1"/>
              <a:t>Interlingual</a:t>
            </a:r>
            <a:r>
              <a:rPr lang="en-US" dirty="0"/>
              <a:t> Translation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(</a:t>
            </a:r>
            <a:r>
              <a:rPr lang="en-US" b="1" dirty="0"/>
              <a:t>EN \(\</a:t>
            </a:r>
            <a:r>
              <a:rPr lang="en-US" b="1" dirty="0" err="1"/>
              <a:t>leftrightarrow</a:t>
            </a:r>
            <a:r>
              <a:rPr lang="en-US" b="1" dirty="0"/>
              <a:t> \) UA Context)</a:t>
            </a:r>
          </a:p>
          <a:p>
            <a:r>
              <a:rPr lang="en-US" b="1" i="1" dirty="0"/>
              <a:t>Angina</a:t>
            </a:r>
            <a:r>
              <a:rPr lang="en-US" b="1" dirty="0"/>
              <a:t> (EN):</a:t>
            </a:r>
            <a:r>
              <a:rPr lang="en-US" dirty="0"/>
              <a:t> Angina pectoris, chest pain (</a:t>
            </a:r>
            <a:r>
              <a:rPr lang="en-US" b="1" dirty="0"/>
              <a:t>ICD-10: I20</a:t>
            </a:r>
            <a:r>
              <a:rPr lang="en-US" dirty="0"/>
              <a:t>), </a:t>
            </a:r>
            <a:r>
              <a:rPr lang="en-US" i="1" dirty="0"/>
              <a:t>not</a:t>
            </a:r>
            <a:r>
              <a:rPr lang="en-US" dirty="0"/>
              <a:t> a sore throat.</a:t>
            </a:r>
          </a:p>
          <a:p>
            <a:r>
              <a:rPr lang="en-US" b="1" i="1" dirty="0"/>
              <a:t>Tonsillitis</a:t>
            </a:r>
            <a:r>
              <a:rPr lang="en-US" b="1" dirty="0"/>
              <a:t> (EN):</a:t>
            </a:r>
            <a:r>
              <a:rPr lang="en-US" dirty="0"/>
              <a:t> Inflammation of the tonsils (</a:t>
            </a:r>
            <a:r>
              <a:rPr lang="en-US" b="1" dirty="0"/>
              <a:t>ICD-10: J03</a:t>
            </a:r>
            <a:r>
              <a:rPr lang="en-US" dirty="0"/>
              <a:t>), equivalent to the Ukrainian "</a:t>
            </a:r>
            <a:r>
              <a:rPr lang="ru-RU" dirty="0" err="1"/>
              <a:t>ангіна</a:t>
            </a:r>
            <a:r>
              <a:rPr lang="ru-RU" dirty="0"/>
              <a:t>".</a:t>
            </a:r>
          </a:p>
          <a:p>
            <a:r>
              <a:rPr lang="en-US" b="1" i="1" dirty="0"/>
              <a:t>Cellulitis</a:t>
            </a:r>
            <a:r>
              <a:rPr lang="en-US" b="1" dirty="0"/>
              <a:t> (EN):</a:t>
            </a:r>
            <a:r>
              <a:rPr lang="en-US" dirty="0"/>
              <a:t> </a:t>
            </a:r>
            <a:r>
              <a:rPr lang="en-US" dirty="0" err="1"/>
              <a:t>Phlegmon</a:t>
            </a:r>
            <a:r>
              <a:rPr lang="en-US" dirty="0"/>
              <a:t>, acute purulent inflammation of deep skin tissues (</a:t>
            </a:r>
            <a:r>
              <a:rPr lang="en-US" b="1" dirty="0"/>
              <a:t>ICD-10: L03</a:t>
            </a:r>
            <a:r>
              <a:rPr lang="en-US" dirty="0"/>
              <a:t>).</a:t>
            </a:r>
          </a:p>
          <a:p>
            <a:r>
              <a:rPr lang="en-US" b="1" i="1" dirty="0" err="1"/>
              <a:t>Gynoid</a:t>
            </a:r>
            <a:r>
              <a:rPr lang="en-US" b="1" i="1" dirty="0"/>
              <a:t> </a:t>
            </a:r>
            <a:r>
              <a:rPr lang="en-US" b="1" i="1" dirty="0" err="1"/>
              <a:t>lipodystrophy</a:t>
            </a:r>
            <a:r>
              <a:rPr lang="en-US" b="1" dirty="0"/>
              <a:t> (EN):</a:t>
            </a:r>
            <a:r>
              <a:rPr lang="en-US" dirty="0"/>
              <a:t> Cosmetic cellulite (</a:t>
            </a:r>
            <a:r>
              <a:rPr lang="en-US" b="1" dirty="0"/>
              <a:t>ICD-10: E88.1</a:t>
            </a:r>
            <a:r>
              <a:rPr lang="en-US" dirty="0"/>
              <a:t>).</a:t>
            </a:r>
          </a:p>
          <a:p>
            <a:r>
              <a:rPr lang="en-US" b="1" i="1" dirty="0"/>
              <a:t>Graves' disease</a:t>
            </a:r>
            <a:r>
              <a:rPr lang="en-US" b="1" dirty="0"/>
              <a:t> (EN):</a:t>
            </a:r>
            <a:r>
              <a:rPr lang="en-US" dirty="0"/>
              <a:t> </a:t>
            </a:r>
            <a:r>
              <a:rPr lang="en-US" dirty="0" err="1"/>
              <a:t>Basedow's</a:t>
            </a:r>
            <a:r>
              <a:rPr lang="en-US" dirty="0"/>
              <a:t> disease / Diffuse toxic goiter (</a:t>
            </a:r>
            <a:r>
              <a:rPr lang="en-US" b="1" dirty="0"/>
              <a:t>ICD-10: E05.0</a:t>
            </a:r>
            <a:r>
              <a:rPr lang="en-US" dirty="0"/>
              <a:t>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Linguistic Rules for Translating </a:t>
            </a:r>
            <a:r>
              <a:rPr lang="en-US" dirty="0" smtClean="0"/>
              <a:t>Etiology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i="1" dirty="0" smtClean="0"/>
              <a:t>Induced </a:t>
            </a:r>
            <a:r>
              <a:rPr lang="en-US" b="1" i="1" dirty="0"/>
              <a:t>by</a:t>
            </a:r>
            <a:r>
              <a:rPr lang="en-US" b="1" dirty="0"/>
              <a:t>:</a:t>
            </a:r>
            <a:r>
              <a:rPr lang="en-US" dirty="0"/>
              <a:t> Caused directly by a specific agent (e.g., </a:t>
            </a:r>
            <a:r>
              <a:rPr lang="en-US" i="1" dirty="0"/>
              <a:t>Drug-induced hepatitis</a:t>
            </a:r>
            <a:r>
              <a:rPr lang="en-US" dirty="0"/>
              <a:t> — </a:t>
            </a:r>
            <a:r>
              <a:rPr lang="en-US" b="1" dirty="0"/>
              <a:t>ICD-10: K71</a:t>
            </a:r>
            <a:r>
              <a:rPr lang="en-US" dirty="0"/>
              <a:t>).</a:t>
            </a:r>
          </a:p>
          <a:p>
            <a:r>
              <a:rPr lang="en-US" b="1" i="1" dirty="0"/>
              <a:t>Triggered by</a:t>
            </a:r>
            <a:r>
              <a:rPr lang="en-US" b="1" dirty="0"/>
              <a:t>:</a:t>
            </a:r>
            <a:r>
              <a:rPr lang="en-US" dirty="0"/>
              <a:t> Set off or aggravated by an external environmental factor or allergen.</a:t>
            </a:r>
          </a:p>
          <a:p>
            <a:r>
              <a:rPr lang="en-US" b="1" i="1" dirty="0"/>
              <a:t>Associated with</a:t>
            </a:r>
            <a:r>
              <a:rPr lang="en-US" b="1" dirty="0"/>
              <a:t>:</a:t>
            </a:r>
            <a:r>
              <a:rPr lang="en-US" dirty="0"/>
              <a:t> Related to a factor, but not necessarily its primary direct cause.</a:t>
            </a:r>
          </a:p>
          <a:p>
            <a:r>
              <a:rPr lang="en-US" b="1" i="1" dirty="0"/>
              <a:t>Suspected</a:t>
            </a:r>
            <a:r>
              <a:rPr lang="en-US" b="1" dirty="0"/>
              <a:t>:</a:t>
            </a:r>
            <a:r>
              <a:rPr lang="en-US" dirty="0"/>
              <a:t> Provisional diagnosis requiring observation (often coded under the </a:t>
            </a:r>
            <a:r>
              <a:rPr lang="en-US" b="1" dirty="0"/>
              <a:t>Z03</a:t>
            </a:r>
            <a:r>
              <a:rPr lang="en-US" dirty="0"/>
              <a:t> series).</a:t>
            </a:r>
          </a:p>
          <a:p>
            <a:r>
              <a:rPr lang="en-US" b="1" i="1" dirty="0"/>
              <a:t>Confirmed</a:t>
            </a:r>
            <a:r>
              <a:rPr lang="en-US" b="1" dirty="0"/>
              <a:t>:</a:t>
            </a:r>
            <a:r>
              <a:rPr lang="en-US" dirty="0"/>
              <a:t> Verified, definitive, and clinically validated diagnosis.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Linguistic Shortcomings in Medical Discourse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Semantic Ambiguity:</a:t>
            </a:r>
            <a:r>
              <a:rPr lang="en-US" dirty="0"/>
              <a:t> Misinterpreting </a:t>
            </a:r>
            <a:r>
              <a:rPr lang="en-US" dirty="0" err="1"/>
              <a:t>polysemantic</a:t>
            </a:r>
            <a:r>
              <a:rPr lang="en-US" dirty="0"/>
              <a:t> abbreviations (e.g., </a:t>
            </a:r>
            <a:r>
              <a:rPr lang="en-US" i="1" dirty="0"/>
              <a:t>PID</a:t>
            </a:r>
            <a:r>
              <a:rPr lang="en-US" dirty="0"/>
              <a:t> can mean </a:t>
            </a:r>
            <a:r>
              <a:rPr lang="en-US" i="1" dirty="0"/>
              <a:t>Pelvic Inflammatory Disease</a:t>
            </a:r>
            <a:r>
              <a:rPr lang="en-US" dirty="0"/>
              <a:t> or </a:t>
            </a:r>
            <a:r>
              <a:rPr lang="en-US" i="1" dirty="0"/>
              <a:t>Prolapsed Intervertebral Disc</a:t>
            </a:r>
            <a:r>
              <a:rPr lang="en-US" dirty="0"/>
              <a:t>).</a:t>
            </a:r>
            <a:r>
              <a:rPr lang="en-US" b="1" dirty="0"/>
              <a:t>Syntactic Errors:</a:t>
            </a:r>
            <a:r>
              <a:rPr lang="en-US" dirty="0"/>
              <a:t> Poor sentence structuring that distorts cause-and-effect relationships in etiological </a:t>
            </a:r>
            <a:r>
              <a:rPr lang="en-US" dirty="0" err="1"/>
              <a:t>reports.</a:t>
            </a:r>
            <a:r>
              <a:rPr lang="en-US" b="1" dirty="0" err="1"/>
              <a:t>Lexical</a:t>
            </a:r>
            <a:r>
              <a:rPr lang="en-US" b="1" dirty="0"/>
              <a:t> Omissions:</a:t>
            </a:r>
            <a:r>
              <a:rPr lang="en-US" dirty="0"/>
              <a:t> Skipping critical conditional markers like </a:t>
            </a:r>
            <a:r>
              <a:rPr lang="en-US" i="1" dirty="0"/>
              <a:t>provisional</a:t>
            </a:r>
            <a:r>
              <a:rPr lang="en-US" dirty="0"/>
              <a:t> or </a:t>
            </a:r>
            <a:r>
              <a:rPr lang="en-US" i="1" dirty="0"/>
              <a:t>differential</a:t>
            </a:r>
            <a:r>
              <a:rPr lang="en-US" dirty="0"/>
              <a:t> </a:t>
            </a:r>
            <a:r>
              <a:rPr lang="en-US" dirty="0" err="1"/>
              <a:t>diagnosis.</a:t>
            </a:r>
            <a:r>
              <a:rPr lang="en-US" b="1" dirty="0" err="1"/>
              <a:t>Consequences</a:t>
            </a:r>
            <a:r>
              <a:rPr lang="en-US" b="1" dirty="0"/>
              <a:t>:</a:t>
            </a:r>
            <a:r>
              <a:rPr lang="en-US" dirty="0"/>
              <a:t> Disrupts clinical workflows, causes misdiagnosis (</a:t>
            </a:r>
            <a:r>
              <a:rPr lang="en-US" b="1" dirty="0"/>
              <a:t>ICD-10: Y60-Y84</a:t>
            </a:r>
            <a:r>
              <a:rPr lang="en-US" dirty="0"/>
              <a:t> — Complications of medical care), and increases patient anxiety.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Conclusion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Strict </a:t>
            </a:r>
            <a:r>
              <a:rPr lang="en-US" b="1" dirty="0"/>
              <a:t>Codification:</a:t>
            </a:r>
            <a:r>
              <a:rPr lang="en-US" dirty="0"/>
              <a:t> Every medical term is rigidly mapped to an international ICD digital code.</a:t>
            </a:r>
          </a:p>
          <a:p>
            <a:r>
              <a:rPr lang="en-US" b="1" dirty="0"/>
              <a:t>No Synonyms Allowed:</a:t>
            </a:r>
            <a:r>
              <a:rPr lang="en-US" dirty="0"/>
              <a:t> Professional medical translation prohibits arbitrary substitution of terms.</a:t>
            </a:r>
          </a:p>
          <a:p>
            <a:r>
              <a:rPr lang="en-US" b="1" dirty="0"/>
              <a:t>Psychological Safety:</a:t>
            </a:r>
            <a:r>
              <a:rPr lang="en-US" dirty="0"/>
              <a:t> Accurate interpretation for patients eliminates the risk of </a:t>
            </a:r>
            <a:r>
              <a:rPr lang="en-US" dirty="0" err="1"/>
              <a:t>iatrogenesis</a:t>
            </a:r>
            <a:r>
              <a:rPr lang="en-US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Література: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</TotalTime>
  <Words>662</Words>
  <Application>Microsoft Office PowerPoint</Application>
  <PresentationFormat>Экран (4:3)</PresentationFormat>
  <Paragraphs>53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Изящная</vt:lpstr>
      <vt:lpstr>    Вінницький національний медичний університет ім.М.І.пирогова  кафедра філології</vt:lpstr>
      <vt:lpstr>Learning Objectives Linguistic Features of Interpreting Diagnostic and Etiological Information</vt:lpstr>
      <vt:lpstr>Conceptual Framework </vt:lpstr>
      <vt:lpstr>Latin in Diagnostics </vt:lpstr>
      <vt:lpstr>Latin in Etiology </vt:lpstr>
      <vt:lpstr>Diagnosis Transformation (Physician → Patient)</vt:lpstr>
      <vt:lpstr>Pitfalls of Interlingual Translation </vt:lpstr>
      <vt:lpstr>Linguistic Rules for Translating Etiology</vt:lpstr>
      <vt:lpstr>Linguistic Shortcomings in Medical Discourse</vt:lpstr>
      <vt:lpstr>Conclusion</vt:lpstr>
      <vt:lpstr>Література: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Вінницький національний медичний університет ім.М.І.пирогова  кафедра філології</dc:title>
  <dc:creator>Alla</dc:creator>
  <cp:lastModifiedBy>User</cp:lastModifiedBy>
  <cp:revision>9</cp:revision>
  <dcterms:created xsi:type="dcterms:W3CDTF">2026-06-25T21:12:49Z</dcterms:created>
  <dcterms:modified xsi:type="dcterms:W3CDTF">2026-06-30T19:23:19Z</dcterms:modified>
</cp:coreProperties>
</file>