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66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0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06.07.2026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95135" y="33052"/>
            <a:ext cx="5033392" cy="246350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sz="2000" dirty="0" smtClean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 smtClean="0">
                <a:latin typeface="Arial Narrow" pitchFamily="34" charset="0"/>
              </a:rPr>
              <a:t>ім.М.І.пирогова</a:t>
            </a: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/>
            </a:r>
            <a:br>
              <a:rPr lang="uk-UA" sz="2000" dirty="0" smtClean="0">
                <a:latin typeface="Arial Narrow" pitchFamily="34" charset="0"/>
              </a:rPr>
            </a:br>
            <a:r>
              <a:rPr lang="uk-UA" sz="2000" dirty="0" smtClean="0">
                <a:latin typeface="Arial Narrow" pitchFamily="34" charset="0"/>
              </a:rPr>
              <a:t>кафедра філології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3" y="4224979"/>
            <a:ext cx="5074084" cy="1652293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uk-UA" dirty="0" smtClean="0"/>
              <a:t> </a:t>
            </a:r>
          </a:p>
          <a:p>
            <a:pPr lvl="0" algn="just">
              <a:buClr>
                <a:srgbClr val="B13F9A"/>
              </a:buClr>
            </a:pPr>
            <a:r>
              <a:rPr lang="uk-UA" sz="7200" dirty="0"/>
              <a:t>Тема лекції № </a:t>
            </a:r>
            <a:r>
              <a:rPr lang="uk-UA" sz="7200" dirty="0" smtClean="0"/>
              <a:t>3: </a:t>
            </a:r>
            <a:endParaRPr lang="uk-UA" sz="7200" dirty="0"/>
          </a:p>
          <a:p>
            <a:pPr lvl="0" algn="ctr">
              <a:buClr>
                <a:srgbClr val="B13F9A"/>
              </a:buClr>
            </a:pPr>
            <a:r>
              <a:rPr lang="uk-UA" sz="1600" dirty="0" smtClean="0"/>
              <a:t>«</a:t>
            </a:r>
            <a:r>
              <a:rPr lang="uk-UA" sz="2300" dirty="0" smtClean="0"/>
              <a:t>»</a:t>
            </a:r>
            <a:endParaRPr lang="uk-UA" sz="2300" dirty="0"/>
          </a:p>
          <a:p>
            <a:pPr algn="ctr"/>
            <a:r>
              <a:rPr lang="uk-UA" sz="8600" dirty="0" smtClean="0"/>
              <a:t>«</a:t>
            </a:r>
            <a:r>
              <a:rPr lang="en-US" sz="9600" dirty="0"/>
              <a:t>Linguistic M</a:t>
            </a:r>
            <a:r>
              <a:rPr lang="en-US" sz="9600" dirty="0" smtClean="0"/>
              <a:t>eans  </a:t>
            </a:r>
            <a:r>
              <a:rPr lang="en-US" sz="9600" dirty="0"/>
              <a:t>for Describing </a:t>
            </a:r>
            <a:r>
              <a:rPr lang="en-US" sz="9600" dirty="0" smtClean="0"/>
              <a:t>Normal </a:t>
            </a:r>
            <a:r>
              <a:rPr lang="en-US" sz="9600" dirty="0"/>
              <a:t>and </a:t>
            </a:r>
            <a:r>
              <a:rPr lang="en-US" sz="9600" dirty="0" smtClean="0"/>
              <a:t>Pathological Changes</a:t>
            </a:r>
            <a:r>
              <a:rPr lang="uk-UA" sz="9600" dirty="0" smtClean="0"/>
              <a:t>»</a:t>
            </a:r>
          </a:p>
          <a:p>
            <a:r>
              <a:rPr lang="uk-UA" dirty="0" smtClean="0"/>
              <a:t>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51225" y="2852936"/>
            <a:ext cx="46805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uk-UA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  <a:t>ДИСЦИПЛІНА “ Медична АНЛІЙСЬКА МОВА ”</a:t>
            </a:r>
            <a:br>
              <a:rPr lang="uk-UA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</a:br>
            <a:r>
              <a:rPr lang="uk-UA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  <a:t>СПЕЦІАЛЬНІСТЬ і2 “</a:t>
            </a:r>
            <a:r>
              <a:rPr lang="uk-UA" sz="2000" b="1" cap="all" dirty="0" err="1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  <a:t>мЕДИЦИНА</a:t>
            </a:r>
            <a:r>
              <a:rPr lang="uk-UA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latin typeface="Arial Narrow" pitchFamily="34" charset="0"/>
              </a:rPr>
              <a:t>”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228077" cy="71095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7283152" cy="525898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the end of this lecture students will be able to: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master medical English terminology, vocabulary of functional processes;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physiological norms and pathology in medical English;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separate language hurdles from medical knowledge;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analyze typical language patterns in clinical scenarios,  misinterpretations in descriptions;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unpack how specific word choices differentiate a correct answer from a misleading distractor;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bridge the gap between understanding a medical concept and correctly identifying it under exam pressure;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recognize typical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language features of each term;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KROK 1 test tasks more efficiently.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Linguistic Models of Physiological </a:t>
            </a:r>
            <a:r>
              <a:rPr lang="en-US" dirty="0"/>
              <a:t>Norms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Static states vs. dynamic equilibrium.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verbs: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remain, present, exhibit, maintain.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 prepositional phrases: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normal limits (WNL), unremarkable.</a:t>
            </a:r>
          </a:p>
          <a:p>
            <a:pPr marL="0" indent="0" algn="just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documenting a healthy patient we use precise linguistic models to establish a baseline. We describe physiological systems using verbs of state and maintenance. E.g., "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patient exhibits a sinus rhythm," or "Homeostasis is maintained via negative feedback."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Standardized phrases like "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within normal limits" or "unremarkable findings"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not lazy shortcuts; they are legal and clinical certifications that no pathology was detected during the objective examination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b="1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Vocabulary of Functional Processes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actions: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perfuse, secrete, filter,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conduct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Noun-verb collocations in physiology.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Continuous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vs. regulatory mechanisms.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Physiological processes require dynamic active verbs. Organs do not just exist; they perform functions. We use specific collocations: the kidneys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waste, the myocardium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perfuses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tissues, and endocrine glands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secrete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hormones. Understanding these precise verbs allows clinicians to describe normal metabolic and physiological pathways accurately before introducing the vocabulary of dysfunction.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Description of  </a:t>
            </a:r>
            <a:r>
              <a:rPr lang="en-US" dirty="0"/>
              <a:t>Disorders and Deviations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lvl="0" indent="0" algn="just">
              <a:lnSpc>
                <a:spcPct val="120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Content:</a:t>
            </a:r>
          </a:p>
          <a:p>
            <a:pPr lvl="0" algn="just">
              <a:lnSpc>
                <a:spcPct val="12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Negative 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prefixes: </a:t>
            </a:r>
            <a:r>
              <a:rPr lang="en-US" sz="8000" i="1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dys</a:t>
            </a:r>
            <a:r>
              <a:rPr lang="en-US" sz="8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(dysfunction), </a:t>
            </a:r>
            <a:r>
              <a:rPr lang="en-US" sz="8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mal-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8000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malabsorption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8000" i="1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im</a:t>
            </a:r>
            <a:r>
              <a:rPr lang="en-US" sz="8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80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/ in- 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(insufficiency</a:t>
            </a:r>
            <a:r>
              <a:rPr lang="en-US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lvl="0" algn="just">
              <a:lnSpc>
                <a:spcPct val="12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Nouns 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of disruption: </a:t>
            </a:r>
            <a:r>
              <a:rPr lang="en-US" sz="8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impairment, lesion, derangement, defect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0" algn="just">
              <a:lnSpc>
                <a:spcPct val="120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Adjectives 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of deviation: </a:t>
            </a:r>
            <a:r>
              <a:rPr lang="en-US" sz="8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aberrant, ectopic, compromised</a:t>
            </a:r>
            <a:r>
              <a:rPr lang="en-US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80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To describe pathology, medical English relies heavily on Latin and Greek roots combined with specific English nouns. Prefixes often dictate the type of error. For example, </a:t>
            </a:r>
            <a:r>
              <a:rPr lang="en-US" sz="8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"</a:t>
            </a:r>
            <a:r>
              <a:rPr lang="en-US" sz="8000" i="1" dirty="0" err="1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dys</a:t>
            </a:r>
            <a:r>
              <a:rPr lang="en-US" sz="8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-" 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implies painful or faulty function, as in </a:t>
            </a:r>
            <a:r>
              <a:rPr lang="en-US" sz="8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dyspnea.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When describing structural or functional damage, terms are selected by specificity: </a:t>
            </a:r>
            <a:r>
              <a:rPr lang="en-US" sz="8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an impairment 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refers to reduced function, </a:t>
            </a:r>
            <a:r>
              <a:rPr lang="en-US" sz="8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 lesion 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specifies structural </a:t>
            </a:r>
            <a:r>
              <a:rPr lang="en-US" sz="80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damage 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80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insufficiency</a:t>
            </a:r>
            <a:r>
              <a:rPr lang="en-US" sz="80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indicates an organ's inability to meet metabolic demands.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endParaRPr lang="ru-RU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272808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Gradation of Changes (Mild, Moderate, Severe)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Content:</a:t>
            </a:r>
            <a:endParaRPr lang="en-US" sz="2900" dirty="0" smtClean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three-tier severity scale: </a:t>
            </a:r>
            <a:r>
              <a:rPr lang="en-US" sz="2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Mild, Moderate, </a:t>
            </a:r>
            <a:r>
              <a:rPr lang="en-US" sz="29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Severe.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qualifiers: </a:t>
            </a:r>
            <a:r>
              <a:rPr lang="en-US" sz="29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borderline, marked, </a:t>
            </a:r>
            <a:r>
              <a:rPr lang="en-US" sz="29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profound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Clinical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examples of gradation in diagnostic reporting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endParaRPr lang="en-US" sz="2900" dirty="0" smtClean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Quantifying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 pathology without exact numerical data requires a standardized tri-tier qualitative scale. </a:t>
            </a:r>
            <a:r>
              <a:rPr lang="en-US" sz="29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Mild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changes are noticeable but do not disrupt overall organ function. </a:t>
            </a:r>
            <a:r>
              <a:rPr lang="en-US" sz="29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Moderate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changes indicate significant deviation requiring clinical intervention. </a:t>
            </a:r>
            <a:r>
              <a:rPr lang="en-US" sz="29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Severe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changes denote critical, life-threatening dysfunction. We also utilize nuanced anchors: </a:t>
            </a:r>
            <a:r>
              <a:rPr lang="en-US" sz="29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borderline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sits between normal and mild, </a:t>
            </a:r>
            <a:r>
              <a:rPr lang="en-US" sz="29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marked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emphasizes highly visible 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pathology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9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profound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describes deep systemic </a:t>
            </a:r>
            <a:r>
              <a:rPr lang="en-US" sz="29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failure such </a:t>
            </a:r>
            <a:r>
              <a:rPr lang="en-US" sz="29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as profound hypotension.</a:t>
            </a:r>
            <a:endParaRPr lang="ru-RU" sz="29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Causal relationships in </a:t>
            </a:r>
            <a:r>
              <a:rPr lang="en-US" dirty="0" smtClean="0"/>
              <a:t> </a:t>
            </a:r>
            <a:r>
              <a:rPr lang="en-US" dirty="0"/>
              <a:t>pathology description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Content:</a:t>
            </a:r>
            <a:endParaRPr lang="en-US" sz="2800" dirty="0" smtClean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Causal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verbs: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induce, precipitate, trigger, </a:t>
            </a:r>
            <a:r>
              <a:rPr lang="en-US" sz="2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elicit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Resultant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phrases: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secondary to, resulting in, leading </a:t>
            </a:r>
            <a:r>
              <a:rPr lang="en-US" sz="28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Etiological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structuring in case notes.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en-US" sz="2800" dirty="0" smtClean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Pathology 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is fundamentally a chain of cause and effect. We use verbs like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precipitate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to show a sudden trigger, or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induce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to show a gradual onset. For instance, "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Ischemia induces tissue necrosis."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Alternatively, we look backward using passive structures: "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Acute kidney injury secondary to severe dehydration."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The phrase "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secondary to"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is vital in medical English to link a current complication to its root cause.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Comparative Constructions (Normal vs. Altered)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Content:</a:t>
            </a:r>
            <a:endParaRPr lang="en-US" sz="2800" dirty="0" smtClean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Contrast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markers: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unlike, as opposed to, contrasted </a:t>
            </a:r>
            <a:r>
              <a:rPr lang="en-US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with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Adjectival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pairs: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intact vs. disrupted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homogenous vs. </a:t>
            </a:r>
            <a:r>
              <a:rPr lang="en-US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heterogeneous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Juxtaposition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radiological and histological reports.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Diagnostic imaging and pathology reports rely heavily on comparative linguistics. We contrast the expected normal tissue morphology with the altered findings. You will frequently read sentences like, "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The left ventricle is hypertrophied as opposed to the unaffected right ventricle."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Using polar adjective pairs—such as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homogenous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parenchymal patterns versus </a:t>
            </a:r>
            <a:r>
              <a:rPr lang="en-US" sz="28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heterogeneous</a:t>
            </a:r>
            <a:r>
              <a:rPr lang="en-US" sz="28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masses—allows the reader immediately to visualize the boundary where health ends and disease begins.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Temporal </a:t>
            </a:r>
            <a:r>
              <a:rPr lang="en-US" dirty="0"/>
              <a:t>Markers of Process Development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Content:</a:t>
            </a:r>
            <a:endParaRPr lang="en-US" sz="2800" dirty="0" smtClean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Onset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descriptors: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acute, </a:t>
            </a:r>
            <a:r>
              <a:rPr lang="en-US" sz="2400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subacute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chronic, </a:t>
            </a:r>
            <a:r>
              <a:rPr lang="en-US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insidious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Progression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markers: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transient, fulminant, progressive, waxing and </a:t>
            </a:r>
            <a:r>
              <a:rPr lang="en-US" sz="2400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waning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Phased</a:t>
            </a:r>
            <a:r>
              <a:rPr 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vocabulary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Time is a critical diagnostic vector.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Acute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denotes a sudden, rapid onset, whereas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insidious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warns us that the disease developed stealthily over months. The trajectory of a disease uses specific temporal markers: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fulminant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means exceptionally rapid and severe,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transient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means symptoms appear and resolve quickly, and </a:t>
            </a:r>
            <a:r>
              <a:rPr lang="en-US" sz="2400" i="1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progressive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indicates a continuous decline. Master these markers to document the true behavior of an illness over time.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9487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Active and Passive Voice in Clinical Descriptions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voice: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emphasizing pathogens, toxins or physiological processes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Passive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voice: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emphasizing the patient, affected organs or interventions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distancing through grammar.</a:t>
            </a:r>
          </a:p>
          <a:p>
            <a:pPr marL="0" indent="0"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active and passive voices serve distinct purposes in medical documentation. We use the active voice when the causative agent is the focus: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e.g.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"The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virus attacks CD4 cells."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However, medical English heavily favors the passive voice to maintain scientific objectivity and focus on the affected entity: e.g.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"The patient was admitted,"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"A marked elevation of enzymes was noted."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passive voice depersonalizes the observation, transforming it into an objective clinical fact.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0207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Typical Language Patterns in Clinical Scenarios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079" y="2060848"/>
            <a:ext cx="7208121" cy="4414272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Admission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formulas: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[Age]-year-old [Gender] presented with...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Palpation / Auscultation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templates: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examination, [Organ] was found to be...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phrasing: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findings are highly suggestive of...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professionals rely on standardized templates to communicate rapidly without cognitive overload. Every standard case presentation begins with the formula: e.g.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"A 45-year-old male presented with a three-day history of </a:t>
            </a:r>
            <a:r>
              <a:rPr 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epigastric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pain."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documenting physical exams, we use fixed blocks like,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"On auscultation, clear breath sounds were bilaterally audible."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Learning these templates ensures that your written and spoken reports match the professional expectations of international healthcare teams.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4501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Analysis of Misinterpretations in Descriptions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Ambiguous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modifiers: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danger of misplaced words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False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friends (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chronic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does not mean severe;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acute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does not mean mild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Vague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qualifiers vs. definitive language.</a:t>
            </a: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conclude, let us analyze common linguistic errors that lead to diagnostic mistakes. A frequent error is confusing temporal markers with severity markers;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chronic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means long-standing, not necessarily severe. Another issue is the use of ambiguous modifiers. Writing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"The patient experienced mild chest pain on and off for weeks which became severe yesterday"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requires precise punctuation and structuring to ensure the reader understands exactly when the clinical picture deteriorated. Avoid vague words like "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bad"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"strange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"; always replace them with standardized clinical descriptors.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661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3269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Recommended Literature</a:t>
            </a:r>
            <a:r>
              <a:rPr lang="uk-UA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Basic Literature</a:t>
            </a:r>
          </a:p>
          <a:p>
            <a:pPr algn="just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Chabner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D.-E. Medical Terminology: A Short Course. 9th ed. St. Louis : Saunders/Elsevier, 2020. 448 p.</a:t>
            </a:r>
          </a:p>
          <a:p>
            <a:pPr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Ribes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R., &amp; Lawrence, J. W. Medical English. Springer, 2009.</a:t>
            </a:r>
          </a:p>
          <a:p>
            <a:pPr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Glendinning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E. H.,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Holmström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B.  English for Medicine in Higher Education Studies. Garnet Education, 2008.</a:t>
            </a:r>
          </a:p>
          <a:p>
            <a:pPr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O’Neill P. Language Proficiency in Medical Education. London : Palgrave Macmillan, 2019. 215 p.</a:t>
            </a:r>
          </a:p>
          <a:p>
            <a:pPr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Testing Board of the Ministry of Health of Ukraine. Official KROK 1 Examination Booklets (Medicine/Stomatology/Pharmacy). Kyiv: Center for </a:t>
            </a:r>
          </a:p>
          <a:p>
            <a:pPr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Testing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355160" cy="660688"/>
          </a:xfrm>
        </p:spPr>
        <p:txBody>
          <a:bodyPr/>
          <a:lstStyle/>
          <a:p>
            <a:pPr algn="ctr"/>
            <a:r>
              <a:rPr lang="en-US" dirty="0"/>
              <a:t>Additional Literature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McCarter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Medicine: Oxford English for Careers. Oxford University Press, 2010.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Newton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P., Shaw S. Validity in Educational &amp; Psychological Assessment. London : SAGE Publications, 2014. 264 p.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Douglas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D. Assessing Languages for Specific Purposes. Cambridge : Cambridge University Press, 2000. 326 p.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Stedman's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Medical Dictionary for the Health Professions and Nursing. 7th ed. Philadelphia 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Wolters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Kluwer, 2012. 1856 p.</a:t>
            </a:r>
          </a:p>
          <a:p>
            <a:pPr marL="0" indent="0" algn="just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Downing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M. The impact of item flawing on test item statistics in medical education. Medical Education. 2005. Vol. 39, No. 7. P. 689–695.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</TotalTime>
  <Words>1537</Words>
  <Application>Microsoft Office PowerPoint</Application>
  <PresentationFormat>Экран (4:3)</PresentationFormat>
  <Paragraphs>100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</vt:lpstr>
      <vt:lpstr>Arial Narrow</vt:lpstr>
      <vt:lpstr>Calibri</vt:lpstr>
      <vt:lpstr>Times New Roman</vt:lpstr>
      <vt:lpstr>Trebuchet MS</vt:lpstr>
      <vt:lpstr>Wingdings</vt:lpstr>
      <vt:lpstr>Wingdings 2</vt:lpstr>
      <vt:lpstr>Изящная</vt:lpstr>
      <vt:lpstr>    Вінницький національний медичний університет ім.М.І.пирогова  кафедра філології</vt:lpstr>
      <vt:lpstr>Learning Objectives</vt:lpstr>
      <vt:lpstr>Linguistic Models of Physiological Norms</vt:lpstr>
      <vt:lpstr>Vocabulary of Functional Processes</vt:lpstr>
      <vt:lpstr>Description of  Disorders and Deviations</vt:lpstr>
      <vt:lpstr>Gradation of Changes (Mild, Moderate, Severe)</vt:lpstr>
      <vt:lpstr>Causal relationships in  pathology description</vt:lpstr>
      <vt:lpstr>Comparative Constructions (Normal vs. Altered)</vt:lpstr>
      <vt:lpstr>Temporal Markers of Process Development </vt:lpstr>
      <vt:lpstr>Active and Passive Voice in Clinical Descriptions</vt:lpstr>
      <vt:lpstr>Typical Language Patterns in Clinical Scenarios</vt:lpstr>
      <vt:lpstr>Analysis of Misinterpretations in Descriptions</vt:lpstr>
      <vt:lpstr>Recommended Literature:</vt:lpstr>
      <vt:lpstr>Additional Literature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Вінницький національний медичний університет ім.М.І.пирогова  кафедра філології</dc:title>
  <dc:creator>Alla</dc:creator>
  <cp:lastModifiedBy>Admin</cp:lastModifiedBy>
  <cp:revision>22</cp:revision>
  <dcterms:created xsi:type="dcterms:W3CDTF">2026-06-25T21:12:49Z</dcterms:created>
  <dcterms:modified xsi:type="dcterms:W3CDTF">2026-07-06T12:15:13Z</dcterms:modified>
</cp:coreProperties>
</file>