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ture.com/articles/d41586-019-02918-5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quator-network.org/?utm_source=chatgpt.com" TargetMode="External"/><Relationship Id="rId2" Type="http://schemas.openxmlformats.org/officeDocument/2006/relationships/hyperlink" Target="https://www.icmje.org/recommendations/?utm_source=chatgpt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ho.int/publications?utm_source=chatgp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СПЕЦІАЛЬНІСТЬ і2 </a:t>
            </a:r>
            <a:r>
              <a:rPr lang="uk-UA" sz="2000" dirty="0" err="1" smtClean="0">
                <a:latin typeface="Arial Narrow" pitchFamily="34" charset="0"/>
              </a:rPr>
              <a:t>“мЕДИЦИНА”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250006" cy="2121384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uk-UA" sz="120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Тема</a:t>
            </a:r>
            <a:r>
              <a:rPr lang="uk-UA" sz="123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 лекції </a:t>
            </a:r>
            <a:r>
              <a:rPr lang="uk-UA" sz="123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№2</a:t>
            </a:r>
            <a:endParaRPr lang="uk-UA" sz="12300" dirty="0" smtClean="0">
              <a:solidFill>
                <a:schemeClr val="tx2">
                  <a:lumMod val="20000"/>
                  <a:lumOff val="80000"/>
                </a:schemeClr>
              </a:solidFill>
              <a:latin typeface="Bahnschrift Light" pitchFamily="34" charset="0"/>
            </a:endParaRPr>
          </a:p>
          <a:p>
            <a:pPr algn="ctr"/>
            <a:r>
              <a:rPr lang="uk-UA" sz="123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 </a:t>
            </a:r>
            <a:r>
              <a:rPr lang="en-US" sz="8000" dirty="0" smtClean="0"/>
              <a:t>Features </a:t>
            </a:r>
            <a:r>
              <a:rPr lang="en-US" sz="8000" dirty="0" smtClean="0"/>
              <a:t>of Academic Style and Scientific Discourse </a:t>
            </a:r>
            <a:endParaRPr lang="uk-UA" sz="12300" dirty="0" smtClean="0">
              <a:solidFill>
                <a:schemeClr val="tx2">
                  <a:lumMod val="20000"/>
                  <a:lumOff val="80000"/>
                </a:schemeClr>
              </a:solidFill>
              <a:latin typeface="Bahnschrift Light" pitchFamily="34" charset="0"/>
            </a:endParaRPr>
          </a:p>
          <a:p>
            <a:pPr algn="just"/>
            <a:endParaRPr lang="uk-UA" dirty="0" smtClean="0"/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Objectives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By the end of this lecture students will be able to:</a:t>
            </a:r>
          </a:p>
          <a:p>
            <a:r>
              <a:rPr lang="en-US" dirty="0" smtClean="0"/>
              <a:t>distinguish academic English from everyday English; </a:t>
            </a:r>
          </a:p>
          <a:p>
            <a:r>
              <a:rPr lang="en-US" dirty="0" smtClean="0"/>
              <a:t>identify the main features of academic style; </a:t>
            </a:r>
          </a:p>
          <a:p>
            <a:r>
              <a:rPr lang="en-US" dirty="0" err="1" smtClean="0"/>
              <a:t>recognise</a:t>
            </a:r>
            <a:r>
              <a:rPr lang="en-US" dirty="0" smtClean="0"/>
              <a:t> the characteristics of scientific discourse; </a:t>
            </a:r>
          </a:p>
          <a:p>
            <a:r>
              <a:rPr lang="en-US" dirty="0" smtClean="0"/>
              <a:t>use formal and objective language in academic communication; </a:t>
            </a:r>
          </a:p>
          <a:p>
            <a:r>
              <a:rPr lang="en-US" dirty="0" smtClean="0"/>
              <a:t>avoid common stylistic mistakes in scientific writing.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Academic Style?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u="sng" dirty="0" smtClean="0"/>
              <a:t>Academic style is a formal way of using language in education and research.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It aims to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communicate ideas clearly;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present evidence objectively;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avoid ambiguity;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maintain professionalism;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support scientific reasoning. </a:t>
            </a:r>
          </a:p>
          <a:p>
            <a:pPr>
              <a:buNone/>
            </a:pPr>
            <a:r>
              <a:rPr lang="en-US" u="sng" dirty="0" smtClean="0"/>
              <a:t>Academic English is used in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research articles;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theses;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conference presentations;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laboratory reports;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literature reviews;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grant proposals.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Main Features of Academic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A</a:t>
            </a:r>
            <a:r>
              <a:rPr lang="en-US" dirty="0" smtClean="0"/>
              <a:t>cademic </a:t>
            </a:r>
            <a:r>
              <a:rPr lang="en-US" dirty="0" smtClean="0"/>
              <a:t>English is:</a:t>
            </a:r>
          </a:p>
          <a:p>
            <a:pPr algn="ctr">
              <a:buNone/>
            </a:pPr>
            <a:r>
              <a:rPr lang="en-US" dirty="0" smtClean="0"/>
              <a:t>✔ formal</a:t>
            </a:r>
          </a:p>
          <a:p>
            <a:pPr algn="ctr">
              <a:buNone/>
            </a:pPr>
            <a:r>
              <a:rPr lang="en-US" dirty="0" smtClean="0"/>
              <a:t>✔ objective</a:t>
            </a:r>
          </a:p>
          <a:p>
            <a:pPr algn="ctr">
              <a:buNone/>
            </a:pPr>
            <a:r>
              <a:rPr lang="en-US" dirty="0" smtClean="0"/>
              <a:t>✔ precise</a:t>
            </a:r>
          </a:p>
          <a:p>
            <a:pPr algn="ctr">
              <a:buNone/>
            </a:pPr>
            <a:r>
              <a:rPr lang="en-US" dirty="0" smtClean="0"/>
              <a:t>✔ evidence-based</a:t>
            </a:r>
          </a:p>
          <a:p>
            <a:pPr algn="ctr">
              <a:buNone/>
            </a:pPr>
            <a:r>
              <a:rPr lang="en-US" dirty="0" smtClean="0"/>
              <a:t>✔ logical</a:t>
            </a:r>
          </a:p>
          <a:p>
            <a:pPr algn="ctr">
              <a:buNone/>
            </a:pPr>
            <a:r>
              <a:rPr lang="en-US" dirty="0" smtClean="0"/>
              <a:t>✔ coherent</a:t>
            </a:r>
          </a:p>
          <a:p>
            <a:pPr algn="ctr">
              <a:buNone/>
            </a:pPr>
            <a:r>
              <a:rPr lang="en-US" dirty="0" smtClean="0"/>
              <a:t>✔ concise</a:t>
            </a:r>
          </a:p>
          <a:p>
            <a:pPr algn="ctr">
              <a:buNone/>
            </a:pPr>
            <a:r>
              <a:rPr lang="en-US" dirty="0" smtClean="0"/>
              <a:t>✔ cautious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Formal Vocabulary in Academic English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sz="1200" dirty="0" smtClean="0">
              <a:latin typeface="Bahnschrift" pitchFamily="34" charset="0"/>
            </a:endParaRPr>
          </a:p>
          <a:p>
            <a:pPr algn="just">
              <a:buNone/>
            </a:pPr>
            <a:r>
              <a:rPr lang="en-US" sz="2000" dirty="0" smtClean="0"/>
              <a:t>Academic writing avoids informal and </a:t>
            </a:r>
            <a:r>
              <a:rPr lang="en-US" sz="2000" dirty="0" smtClean="0"/>
              <a:t>conversational</a:t>
            </a:r>
            <a:r>
              <a:rPr lang="uk-UA" sz="2000" dirty="0" smtClean="0"/>
              <a:t> </a:t>
            </a:r>
            <a:r>
              <a:rPr lang="en-US" sz="2000" dirty="0" smtClean="0"/>
              <a:t>language</a:t>
            </a:r>
            <a:r>
              <a:rPr lang="en-US" sz="2000" dirty="0" smtClean="0"/>
              <a:t>. Instead, it uses more precise and professional vocabulary that is appropriate for scientific </a:t>
            </a:r>
            <a:r>
              <a:rPr lang="en-US" sz="2000" dirty="0" smtClean="0"/>
              <a:t>communication.</a:t>
            </a:r>
            <a:endParaRPr lang="uk-UA" sz="2000" dirty="0" smtClean="0"/>
          </a:p>
          <a:p>
            <a:pPr>
              <a:buNone/>
            </a:pPr>
            <a:r>
              <a:rPr lang="en-US" sz="2000" b="1" dirty="0" smtClean="0"/>
              <a:t>Compare the following examples:</a:t>
            </a:r>
            <a:endParaRPr lang="en-US" sz="2000" dirty="0" smtClean="0"/>
          </a:p>
          <a:p>
            <a:r>
              <a:rPr lang="en-US" sz="1900" b="1" dirty="0" smtClean="0"/>
              <a:t>get</a:t>
            </a:r>
            <a:r>
              <a:rPr lang="en-US" sz="1900" dirty="0" smtClean="0"/>
              <a:t> → </a:t>
            </a:r>
            <a:r>
              <a:rPr lang="en-US" sz="1900" b="1" dirty="0" smtClean="0"/>
              <a:t>obtain</a:t>
            </a:r>
            <a:r>
              <a:rPr lang="en-US" sz="1900" dirty="0" smtClean="0"/>
              <a:t> </a:t>
            </a:r>
          </a:p>
          <a:p>
            <a:r>
              <a:rPr lang="en-US" sz="1900" b="1" dirty="0" smtClean="0"/>
              <a:t>find out</a:t>
            </a:r>
            <a:r>
              <a:rPr lang="en-US" sz="1900" dirty="0" smtClean="0"/>
              <a:t> → </a:t>
            </a:r>
            <a:r>
              <a:rPr lang="en-US" sz="1900" b="1" dirty="0" smtClean="0"/>
              <a:t>determine</a:t>
            </a:r>
            <a:r>
              <a:rPr lang="en-US" sz="1900" dirty="0" smtClean="0"/>
              <a:t> </a:t>
            </a:r>
          </a:p>
          <a:p>
            <a:r>
              <a:rPr lang="en-US" sz="1900" b="1" dirty="0" smtClean="0"/>
              <a:t>show</a:t>
            </a:r>
            <a:r>
              <a:rPr lang="en-US" sz="1900" dirty="0" smtClean="0"/>
              <a:t> → </a:t>
            </a:r>
            <a:r>
              <a:rPr lang="en-US" sz="1900" b="1" dirty="0" smtClean="0"/>
              <a:t>demonstrate</a:t>
            </a:r>
            <a:r>
              <a:rPr lang="en-US" sz="1900" dirty="0" smtClean="0"/>
              <a:t> </a:t>
            </a:r>
          </a:p>
          <a:p>
            <a:r>
              <a:rPr lang="en-US" sz="1900" b="1" dirty="0" smtClean="0"/>
              <a:t>help</a:t>
            </a:r>
            <a:r>
              <a:rPr lang="en-US" sz="1900" dirty="0" smtClean="0"/>
              <a:t> → </a:t>
            </a:r>
            <a:r>
              <a:rPr lang="en-US" sz="1900" b="1" dirty="0" smtClean="0"/>
              <a:t>assist</a:t>
            </a:r>
            <a:r>
              <a:rPr lang="en-US" sz="1900" dirty="0" smtClean="0"/>
              <a:t> </a:t>
            </a:r>
          </a:p>
          <a:p>
            <a:r>
              <a:rPr lang="en-US" sz="1900" b="1" dirty="0" smtClean="0"/>
              <a:t>use</a:t>
            </a:r>
            <a:r>
              <a:rPr lang="en-US" sz="1900" dirty="0" smtClean="0"/>
              <a:t> → </a:t>
            </a:r>
            <a:r>
              <a:rPr lang="en-US" sz="1900" b="1" dirty="0" smtClean="0"/>
              <a:t>employ</a:t>
            </a:r>
            <a:r>
              <a:rPr lang="en-US" sz="1900" dirty="0" smtClean="0"/>
              <a:t> </a:t>
            </a:r>
          </a:p>
          <a:p>
            <a:r>
              <a:rPr lang="en-US" sz="1900" b="1" dirty="0" smtClean="0"/>
              <a:t>a lot of</a:t>
            </a:r>
            <a:r>
              <a:rPr lang="en-US" sz="1900" dirty="0" smtClean="0"/>
              <a:t> → </a:t>
            </a:r>
            <a:r>
              <a:rPr lang="en-US" sz="1900" b="1" dirty="0" smtClean="0"/>
              <a:t>numerous</a:t>
            </a:r>
            <a:r>
              <a:rPr lang="en-US" sz="1900" dirty="0" smtClean="0"/>
              <a:t> </a:t>
            </a:r>
          </a:p>
          <a:p>
            <a:r>
              <a:rPr lang="en-US" sz="1900" b="1" dirty="0" smtClean="0"/>
              <a:t>enough</a:t>
            </a:r>
            <a:r>
              <a:rPr lang="en-US" sz="1900" dirty="0" smtClean="0"/>
              <a:t> → </a:t>
            </a:r>
            <a:r>
              <a:rPr lang="en-US" sz="1900" b="1" dirty="0" smtClean="0"/>
              <a:t>sufficient</a:t>
            </a:r>
            <a:r>
              <a:rPr lang="en-US" sz="1900" dirty="0" smtClean="0"/>
              <a:t> </a:t>
            </a:r>
          </a:p>
          <a:p>
            <a:r>
              <a:rPr lang="en-US" sz="1900" b="1" dirty="0" smtClean="0"/>
              <a:t>start</a:t>
            </a:r>
            <a:r>
              <a:rPr lang="en-US" sz="1900" dirty="0" smtClean="0"/>
              <a:t> → </a:t>
            </a:r>
            <a:r>
              <a:rPr lang="en-US" sz="1900" b="1" dirty="0" smtClean="0"/>
              <a:t>commence</a:t>
            </a:r>
            <a:r>
              <a:rPr lang="en-US" sz="1900" dirty="0" smtClean="0"/>
              <a:t> </a:t>
            </a:r>
          </a:p>
          <a:p>
            <a:r>
              <a:rPr lang="en-US" sz="1900" b="1" dirty="0" smtClean="0"/>
              <a:t>end</a:t>
            </a:r>
            <a:r>
              <a:rPr lang="en-US" sz="1900" dirty="0" smtClean="0"/>
              <a:t> → </a:t>
            </a:r>
            <a:r>
              <a:rPr lang="en-US" sz="1900" b="1" dirty="0" smtClean="0"/>
              <a:t>terminate</a:t>
            </a:r>
            <a:endParaRPr lang="en-US" sz="1900" dirty="0" smtClean="0"/>
          </a:p>
          <a:p>
            <a:pPr algn="just">
              <a:buNone/>
            </a:pPr>
            <a:r>
              <a:rPr lang="en-US" sz="1800" b="1" dirty="0" smtClean="0"/>
              <a:t>Tip: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Using formal vocabulary makes your writing more professional, objective, and suitable for academic and scientific publications. However, avoid replacing simple words with complex ones unnecessarily—clarity should always be your priority.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Scientific Discourse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1"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</a:rPr>
              <a:t>Scientific discourse is communication used by researchers to exchange knowledge.</a:t>
            </a:r>
          </a:p>
          <a:p>
            <a:pPr>
              <a:buNone/>
            </a:pPr>
            <a:r>
              <a:rPr lang="en-US" u="sng" dirty="0" smtClean="0"/>
              <a:t>It includes</a:t>
            </a:r>
          </a:p>
          <a:p>
            <a:r>
              <a:rPr lang="en-US" dirty="0" smtClean="0"/>
              <a:t>research articles; </a:t>
            </a:r>
          </a:p>
          <a:p>
            <a:r>
              <a:rPr lang="en-US" dirty="0" smtClean="0"/>
              <a:t>conference presentations; </a:t>
            </a:r>
          </a:p>
          <a:p>
            <a:r>
              <a:rPr lang="en-US" dirty="0" smtClean="0"/>
              <a:t>systematic reviews; </a:t>
            </a:r>
          </a:p>
          <a:p>
            <a:r>
              <a:rPr lang="en-US" dirty="0" smtClean="0"/>
              <a:t>clinical case reports; </a:t>
            </a:r>
          </a:p>
          <a:p>
            <a:r>
              <a:rPr lang="en-US" dirty="0" smtClean="0"/>
              <a:t>dissertations; </a:t>
            </a:r>
          </a:p>
          <a:p>
            <a:r>
              <a:rPr lang="en-US" dirty="0" smtClean="0"/>
              <a:t>research posters. </a:t>
            </a:r>
          </a:p>
          <a:p>
            <a:pPr>
              <a:buNone/>
            </a:pPr>
            <a:r>
              <a:rPr lang="en-US" u="sng" dirty="0" smtClean="0"/>
              <a:t>Characteristics:</a:t>
            </a:r>
          </a:p>
          <a:p>
            <a:r>
              <a:rPr lang="en-US" dirty="0" smtClean="0"/>
              <a:t>evidence-based </a:t>
            </a:r>
          </a:p>
          <a:p>
            <a:r>
              <a:rPr lang="en-US" dirty="0" smtClean="0"/>
              <a:t>structured </a:t>
            </a:r>
          </a:p>
          <a:p>
            <a:r>
              <a:rPr lang="en-US" dirty="0" smtClean="0"/>
              <a:t>logical </a:t>
            </a:r>
          </a:p>
          <a:p>
            <a:r>
              <a:rPr lang="en-US" dirty="0" smtClean="0"/>
              <a:t>reproducible </a:t>
            </a:r>
          </a:p>
          <a:p>
            <a:r>
              <a:rPr lang="en-US" dirty="0" smtClean="0"/>
              <a:t>discipline-specific </a:t>
            </a:r>
          </a:p>
          <a:p>
            <a:r>
              <a:rPr lang="en-US" dirty="0" smtClean="0"/>
              <a:t>internationally understandable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Language Features of Scientific Discourse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1">
            <a:normAutofit fontScale="40000" lnSpcReduction="20000"/>
          </a:bodyPr>
          <a:lstStyle/>
          <a:p>
            <a:pPr algn="ctr">
              <a:buNone/>
            </a:pPr>
            <a:r>
              <a:rPr lang="en-US" sz="6000" dirty="0" smtClean="0"/>
              <a:t>Common characteristics include:</a:t>
            </a:r>
          </a:p>
          <a:p>
            <a:pPr algn="ctr"/>
            <a:r>
              <a:rPr lang="en-US" sz="6000" b="1" dirty="0" smtClean="0"/>
              <a:t>Passive Voice</a:t>
            </a:r>
          </a:p>
          <a:p>
            <a:pPr algn="ctr">
              <a:buNone/>
            </a:pPr>
            <a:r>
              <a:rPr lang="en-US" sz="6000" dirty="0" smtClean="0"/>
              <a:t>"The samples were </a:t>
            </a:r>
            <a:r>
              <a:rPr lang="en-US" sz="6000" dirty="0" err="1" smtClean="0"/>
              <a:t>analysed</a:t>
            </a:r>
            <a:r>
              <a:rPr lang="en-US" sz="6000" dirty="0" smtClean="0"/>
              <a:t>."</a:t>
            </a:r>
          </a:p>
          <a:p>
            <a:pPr algn="ctr">
              <a:buNone/>
            </a:pPr>
            <a:r>
              <a:rPr lang="en-US" sz="6000" b="1" dirty="0" smtClean="0"/>
              <a:t>Hedging</a:t>
            </a:r>
          </a:p>
          <a:p>
            <a:pPr algn="ctr"/>
            <a:r>
              <a:rPr lang="en-US" sz="6000" dirty="0" smtClean="0"/>
              <a:t>"The results may indicate…"</a:t>
            </a:r>
          </a:p>
          <a:p>
            <a:pPr algn="ctr"/>
            <a:r>
              <a:rPr lang="en-US" sz="6000" dirty="0" smtClean="0"/>
              <a:t>"It appears that…"</a:t>
            </a:r>
          </a:p>
          <a:p>
            <a:pPr algn="ctr">
              <a:buNone/>
            </a:pPr>
            <a:r>
              <a:rPr lang="en-US" sz="6000" b="1" dirty="0" smtClean="0"/>
              <a:t>Linking words</a:t>
            </a:r>
          </a:p>
          <a:p>
            <a:pPr algn="ctr"/>
            <a:r>
              <a:rPr lang="en-US" sz="6000" dirty="0" smtClean="0"/>
              <a:t>Furthermore</a:t>
            </a:r>
          </a:p>
          <a:p>
            <a:pPr algn="ctr"/>
            <a:r>
              <a:rPr lang="en-US" sz="6000" dirty="0" smtClean="0"/>
              <a:t>However</a:t>
            </a:r>
          </a:p>
          <a:p>
            <a:pPr algn="ctr"/>
            <a:r>
              <a:rPr lang="en-US" sz="6000" dirty="0" smtClean="0"/>
              <a:t>Therefore</a:t>
            </a:r>
          </a:p>
          <a:p>
            <a:pPr algn="ctr"/>
            <a:r>
              <a:rPr lang="en-US" sz="6000" dirty="0" smtClean="0"/>
              <a:t>Consequently</a:t>
            </a:r>
          </a:p>
          <a:p>
            <a:pPr algn="ctr"/>
            <a:r>
              <a:rPr lang="en-US" sz="6000" dirty="0" smtClean="0"/>
              <a:t>In contrast</a:t>
            </a:r>
          </a:p>
          <a:p>
            <a:pPr algn="ctr"/>
            <a:r>
              <a:rPr lang="en-US" sz="6000" dirty="0" smtClean="0"/>
              <a:t>Moreover</a:t>
            </a:r>
          </a:p>
          <a:p>
            <a:pPr>
              <a:buNone/>
            </a:pPr>
            <a:endParaRPr lang="en-US" sz="5600" dirty="0" smtClean="0">
              <a:latin typeface="Bahnschrift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Common Mistakes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Avoid:</a:t>
            </a:r>
          </a:p>
          <a:p>
            <a:r>
              <a:rPr lang="en-US" dirty="0" smtClean="0"/>
              <a:t>❌ contractions</a:t>
            </a:r>
          </a:p>
          <a:p>
            <a:pPr>
              <a:buNone/>
            </a:pPr>
            <a:r>
              <a:rPr lang="en-US" dirty="0" smtClean="0"/>
              <a:t>don't</a:t>
            </a:r>
            <a:r>
              <a:rPr lang="uk-UA" dirty="0" smtClean="0"/>
              <a:t>,</a:t>
            </a:r>
            <a:r>
              <a:rPr lang="en-US" dirty="0" smtClean="0"/>
              <a:t>can't</a:t>
            </a:r>
            <a:r>
              <a:rPr lang="uk-UA" dirty="0" smtClean="0"/>
              <a:t>,</a:t>
            </a:r>
            <a:r>
              <a:rPr lang="en-US" dirty="0" smtClean="0"/>
              <a:t>it's</a:t>
            </a:r>
            <a:endParaRPr lang="uk-UA" dirty="0" smtClean="0"/>
          </a:p>
          <a:p>
            <a:r>
              <a:rPr lang="en-US" dirty="0" smtClean="0"/>
              <a:t>❌ </a:t>
            </a:r>
            <a:r>
              <a:rPr lang="en-US" dirty="0" smtClean="0"/>
              <a:t>emotional language</a:t>
            </a:r>
          </a:p>
          <a:p>
            <a:pPr>
              <a:buNone/>
            </a:pPr>
            <a:r>
              <a:rPr lang="en-US" dirty="0" smtClean="0"/>
              <a:t>Amazing</a:t>
            </a:r>
            <a:r>
              <a:rPr lang="uk-UA" dirty="0" smtClean="0"/>
              <a:t>,</a:t>
            </a:r>
            <a:r>
              <a:rPr lang="en-US" dirty="0" smtClean="0"/>
              <a:t>terrible</a:t>
            </a:r>
            <a:r>
              <a:rPr lang="uk-UA" dirty="0" smtClean="0"/>
              <a:t>,</a:t>
            </a:r>
            <a:r>
              <a:rPr lang="en-US" dirty="0" smtClean="0"/>
              <a:t>fantastic</a:t>
            </a:r>
            <a:endParaRPr lang="en-US" dirty="0" smtClean="0"/>
          </a:p>
          <a:p>
            <a:r>
              <a:rPr lang="en-US" dirty="0" smtClean="0"/>
              <a:t>❌ vague expressions</a:t>
            </a:r>
          </a:p>
          <a:p>
            <a:pPr>
              <a:buNone/>
            </a:pPr>
            <a:r>
              <a:rPr lang="en-US" dirty="0" smtClean="0"/>
              <a:t>things</a:t>
            </a:r>
            <a:r>
              <a:rPr lang="uk-UA" dirty="0" smtClean="0"/>
              <a:t>,</a:t>
            </a:r>
            <a:r>
              <a:rPr lang="en-US" dirty="0" err="1" smtClean="0"/>
              <a:t>stuff,a</a:t>
            </a:r>
            <a:r>
              <a:rPr lang="en-US" dirty="0" smtClean="0"/>
              <a:t> </a:t>
            </a:r>
            <a:r>
              <a:rPr lang="en-US" dirty="0" err="1" smtClean="0"/>
              <a:t>lot,good,bad</a:t>
            </a:r>
            <a:endParaRPr lang="en-US" dirty="0" smtClean="0"/>
          </a:p>
          <a:p>
            <a:pPr>
              <a:buNone/>
            </a:pPr>
            <a:r>
              <a:rPr lang="en-US" u="sng" dirty="0" smtClean="0"/>
              <a:t>Instead use:</a:t>
            </a:r>
          </a:p>
          <a:p>
            <a:r>
              <a:rPr lang="en-US" dirty="0" smtClean="0"/>
              <a:t>significant </a:t>
            </a:r>
          </a:p>
          <a:p>
            <a:r>
              <a:rPr lang="en-US" dirty="0" smtClean="0"/>
              <a:t>substantial </a:t>
            </a:r>
          </a:p>
          <a:p>
            <a:r>
              <a:rPr lang="en-US" dirty="0" smtClean="0"/>
              <a:t>approximately </a:t>
            </a:r>
          </a:p>
          <a:p>
            <a:r>
              <a:rPr lang="en-US" dirty="0" smtClean="0"/>
              <a:t>evidence </a:t>
            </a:r>
          </a:p>
          <a:p>
            <a:r>
              <a:rPr lang="en-US" dirty="0" smtClean="0"/>
              <a:t>findings </a:t>
            </a:r>
          </a:p>
          <a:p>
            <a:r>
              <a:rPr lang="en-US" dirty="0" smtClean="0"/>
              <a:t>participants </a:t>
            </a:r>
          </a:p>
          <a:p>
            <a:r>
              <a:rPr lang="en-US" dirty="0" smtClean="0"/>
              <a:t>variables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Key Takeaways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None/>
            </a:pPr>
            <a:r>
              <a:rPr lang="en-US" u="sng" dirty="0" smtClean="0"/>
              <a:t>Academic English is</a:t>
            </a:r>
          </a:p>
          <a:p>
            <a:pPr marL="514350" indent="-514350">
              <a:buNone/>
            </a:pPr>
            <a:r>
              <a:rPr lang="en-US" i="1" dirty="0" smtClean="0"/>
              <a:t>formal; </a:t>
            </a:r>
          </a:p>
          <a:p>
            <a:pPr marL="514350" indent="-514350">
              <a:buNone/>
            </a:pPr>
            <a:r>
              <a:rPr lang="en-US" i="1" dirty="0" smtClean="0"/>
              <a:t>objective; </a:t>
            </a:r>
          </a:p>
          <a:p>
            <a:pPr marL="514350" indent="-514350">
              <a:buNone/>
            </a:pPr>
            <a:r>
              <a:rPr lang="en-US" i="1" dirty="0" smtClean="0"/>
              <a:t>precise; </a:t>
            </a:r>
          </a:p>
          <a:p>
            <a:pPr marL="514350" indent="-514350">
              <a:buNone/>
            </a:pPr>
            <a:r>
              <a:rPr lang="en-US" i="1" dirty="0" smtClean="0"/>
              <a:t>evidence-based; </a:t>
            </a:r>
          </a:p>
          <a:p>
            <a:pPr marL="514350" indent="-514350">
              <a:buNone/>
            </a:pPr>
            <a:r>
              <a:rPr lang="en-US" i="1" dirty="0" smtClean="0"/>
              <a:t>logical. </a:t>
            </a:r>
          </a:p>
          <a:p>
            <a:pPr marL="514350" indent="-514350">
              <a:buNone/>
            </a:pPr>
            <a:r>
              <a:rPr lang="en-US" u="sng" dirty="0" smtClean="0"/>
              <a:t>Scientific discourse requires</a:t>
            </a:r>
          </a:p>
          <a:p>
            <a:pPr marL="514350" indent="-514350">
              <a:buNone/>
            </a:pPr>
            <a:r>
              <a:rPr lang="en-US" i="1" dirty="0" smtClean="0"/>
              <a:t>clear </a:t>
            </a:r>
            <a:r>
              <a:rPr lang="en-US" i="1" dirty="0" err="1" smtClean="0"/>
              <a:t>organisation</a:t>
            </a:r>
            <a:r>
              <a:rPr lang="en-US" i="1" dirty="0" smtClean="0"/>
              <a:t>; </a:t>
            </a:r>
          </a:p>
          <a:p>
            <a:pPr marL="514350" indent="-514350">
              <a:buNone/>
            </a:pPr>
            <a:r>
              <a:rPr lang="en-US" i="1" dirty="0" smtClean="0"/>
              <a:t>accurate terminology; </a:t>
            </a:r>
          </a:p>
          <a:p>
            <a:pPr marL="514350" indent="-514350">
              <a:buNone/>
            </a:pPr>
            <a:r>
              <a:rPr lang="en-US" i="1" dirty="0" smtClean="0"/>
              <a:t>cautious claims; </a:t>
            </a:r>
          </a:p>
          <a:p>
            <a:pPr marL="514350" indent="-514350">
              <a:buNone/>
            </a:pPr>
            <a:r>
              <a:rPr lang="en-US" i="1" dirty="0" smtClean="0"/>
              <a:t>reliable evidence; </a:t>
            </a:r>
          </a:p>
          <a:p>
            <a:pPr marL="514350" indent="-514350">
              <a:buNone/>
            </a:pPr>
            <a:r>
              <a:rPr lang="en-US" i="1" dirty="0" smtClean="0"/>
              <a:t>professional communication. </a:t>
            </a:r>
          </a:p>
          <a:p>
            <a:pPr marL="514350" indent="-514350" algn="ctr">
              <a:buNone/>
            </a:pPr>
            <a:r>
              <a:rPr lang="en-US" dirty="0" smtClean="0"/>
              <a:t>Effective academic writing helps researchers share knowledge internationally.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Activities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Which </a:t>
            </a:r>
            <a:r>
              <a:rPr lang="en-US" dirty="0" smtClean="0"/>
              <a:t>sentence sounds more academic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>1.</a:t>
            </a:r>
          </a:p>
          <a:p>
            <a:pPr>
              <a:buNone/>
            </a:pPr>
            <a:r>
              <a:rPr lang="en-US" dirty="0" smtClean="0"/>
              <a:t>A</a:t>
            </a:r>
            <a:r>
              <a:rPr lang="en-US" dirty="0" smtClean="0"/>
              <a:t>. We found out that lots of patients got better.</a:t>
            </a:r>
          </a:p>
          <a:p>
            <a:pPr>
              <a:buNone/>
            </a:pPr>
            <a:r>
              <a:rPr lang="en-US" dirty="0" smtClean="0"/>
              <a:t>B. The findings demonstrated significant improvement in patient outcomes.</a:t>
            </a:r>
          </a:p>
          <a:p>
            <a:pPr>
              <a:buNone/>
            </a:pPr>
            <a:r>
              <a:rPr lang="en-US" dirty="0" smtClean="0"/>
              <a:t>2.</a:t>
            </a:r>
          </a:p>
          <a:p>
            <a:pPr>
              <a:buNone/>
            </a:pPr>
            <a:r>
              <a:rPr lang="en-US" dirty="0" smtClean="0"/>
              <a:t>A</a:t>
            </a:r>
            <a:r>
              <a:rPr lang="en-US" dirty="0" smtClean="0"/>
              <a:t>. I think the medicine works really well.</a:t>
            </a:r>
          </a:p>
          <a:p>
            <a:pPr>
              <a:buNone/>
            </a:pPr>
            <a:r>
              <a:rPr lang="en-US" dirty="0" smtClean="0"/>
              <a:t>B. The results suggest that the medication may improve clinical outcomes.</a:t>
            </a:r>
          </a:p>
          <a:p>
            <a:pPr>
              <a:buNone/>
            </a:pPr>
            <a:r>
              <a:rPr lang="en-US" dirty="0" smtClean="0"/>
              <a:t>3.</a:t>
            </a:r>
          </a:p>
          <a:p>
            <a:pPr>
              <a:buNone/>
            </a:pPr>
            <a:r>
              <a:rPr lang="en-US" dirty="0" smtClean="0"/>
              <a:t>A. </a:t>
            </a:r>
            <a:r>
              <a:rPr lang="en-US" dirty="0" smtClean="0"/>
              <a:t>The experiment was good.</a:t>
            </a:r>
          </a:p>
          <a:p>
            <a:pPr>
              <a:buNone/>
            </a:pPr>
            <a:r>
              <a:rPr lang="en-US" dirty="0" smtClean="0"/>
              <a:t>B. The experiment produced reliable and reproducible results.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Additional Reading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How </a:t>
            </a:r>
            <a:r>
              <a:rPr lang="en-US" b="1" dirty="0" smtClean="0"/>
              <a:t>to Write Better Science Papers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2"/>
              </a:rPr>
              <a:t>https://www.nature.com/articles/d41586-019-02918-5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Literature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Bailey, S. </a:t>
            </a:r>
            <a:r>
              <a:rPr lang="en-US" sz="2400" i="1" dirty="0" smtClean="0"/>
              <a:t>Academic Writing: A Handbook for International Students.</a:t>
            </a:r>
            <a:r>
              <a:rPr lang="en-US" sz="2400" dirty="0" smtClean="0"/>
              <a:t> 6th ed. </a:t>
            </a:r>
            <a:r>
              <a:rPr lang="en-US" sz="2400" dirty="0" err="1" smtClean="0"/>
              <a:t>Routledge</a:t>
            </a:r>
            <a:r>
              <a:rPr lang="en-US" sz="2400" dirty="0" smtClean="0"/>
              <a:t>, </a:t>
            </a:r>
            <a:r>
              <a:rPr lang="en-US" sz="2400" dirty="0" smtClean="0"/>
              <a:t>2024.</a:t>
            </a:r>
          </a:p>
          <a:p>
            <a:pPr>
              <a:buNone/>
            </a:pPr>
            <a:r>
              <a:rPr lang="en-US" sz="2400" dirty="0" err="1" smtClean="0"/>
              <a:t>Wallwork</a:t>
            </a:r>
            <a:r>
              <a:rPr lang="en-US" sz="2400" dirty="0" smtClean="0"/>
              <a:t>, A. </a:t>
            </a:r>
            <a:r>
              <a:rPr lang="en-US" sz="2400" i="1" dirty="0" smtClean="0"/>
              <a:t>English for Writing Research Papers.</a:t>
            </a:r>
            <a:r>
              <a:rPr lang="en-US" sz="2400" dirty="0" smtClean="0"/>
              <a:t> Springer, 2023. Swales, J. M., &amp; </a:t>
            </a:r>
            <a:r>
              <a:rPr lang="en-US" sz="2400" dirty="0" err="1" smtClean="0"/>
              <a:t>Feak</a:t>
            </a:r>
            <a:r>
              <a:rPr lang="en-US" sz="2400" dirty="0" smtClean="0"/>
              <a:t>, C. B. </a:t>
            </a:r>
            <a:r>
              <a:rPr lang="en-US" sz="2400" i="1" dirty="0" smtClean="0"/>
              <a:t>Academic Writing for Graduate Students.</a:t>
            </a:r>
            <a:r>
              <a:rPr lang="en-US" sz="2400" dirty="0" smtClean="0"/>
              <a:t> University of Michigan Press, </a:t>
            </a:r>
            <a:r>
              <a:rPr lang="en-US" sz="2400" dirty="0" smtClean="0"/>
              <a:t>2022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Glasman</a:t>
            </a:r>
            <a:r>
              <a:rPr lang="en-US" sz="2400" dirty="0" smtClean="0"/>
              <a:t>-Deal, H. </a:t>
            </a:r>
            <a:r>
              <a:rPr lang="en-US" sz="2400" i="1" dirty="0" smtClean="0"/>
              <a:t>Science Research Writing for Non-Native Speakers of English.</a:t>
            </a:r>
            <a:r>
              <a:rPr lang="en-US" sz="2400" dirty="0" smtClean="0"/>
              <a:t> Imperial College Press. Cargill, M., &amp; O'Connor, P. </a:t>
            </a:r>
            <a:r>
              <a:rPr lang="en-US" sz="2400" i="1" dirty="0" smtClean="0"/>
              <a:t>Writing Scientific Research Articles.</a:t>
            </a:r>
            <a:r>
              <a:rPr lang="en-US" sz="2400" dirty="0" smtClean="0"/>
              <a:t> Wiley-Blackwell.</a:t>
            </a:r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en-US" sz="2400" dirty="0" smtClean="0">
              <a:latin typeface="Bahnschrift Light" pitchFamily="34" charset="0"/>
            </a:endParaRP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Literature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International Committee of Medical Journal Editors. Recommendations for the Conduct, Reporting, Editing, and Publication of Scholarly Work in Medical Journals. Available at:</a:t>
            </a:r>
            <a:br>
              <a:rPr lang="en-US" dirty="0" smtClean="0"/>
            </a:br>
            <a:r>
              <a:rPr lang="en-US" b="1" dirty="0" smtClean="0">
                <a:hlinkClick r:id="rId2"/>
              </a:rPr>
              <a:t>ICMJE Recommendations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EQUATOR Network. Enhancing the </a:t>
            </a:r>
            <a:r>
              <a:rPr lang="en-US" dirty="0" err="1" smtClean="0"/>
              <a:t>QUAlity</a:t>
            </a:r>
            <a:r>
              <a:rPr lang="en-US" dirty="0" smtClean="0"/>
              <a:t> and Transparency Of Health Research.</a:t>
            </a:r>
            <a:br>
              <a:rPr lang="en-US" dirty="0" smtClean="0"/>
            </a:br>
            <a:r>
              <a:rPr lang="en-US" dirty="0" smtClean="0"/>
              <a:t>Available at:</a:t>
            </a:r>
            <a:br>
              <a:rPr lang="en-US" dirty="0" smtClean="0"/>
            </a:br>
            <a:r>
              <a:rPr lang="en-US" b="1" dirty="0" smtClean="0">
                <a:hlinkClick r:id="rId3"/>
              </a:rPr>
              <a:t>EQUATOR Network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World Health Organization. Health Research Methods.</a:t>
            </a:r>
            <a:br>
              <a:rPr lang="en-US" dirty="0" smtClean="0"/>
            </a:br>
            <a:r>
              <a:rPr lang="en-US" dirty="0" smtClean="0"/>
              <a:t>Available at:</a:t>
            </a:r>
            <a:br>
              <a:rPr lang="en-US" dirty="0" smtClean="0"/>
            </a:br>
            <a:r>
              <a:rPr lang="en-US" b="1" dirty="0" smtClean="0">
                <a:hlinkClick r:id="rId4"/>
              </a:rPr>
              <a:t>WHO Publications on Research Methods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590</Words>
  <Application>Microsoft Office PowerPoint</Application>
  <PresentationFormat>Экран (4:3)</PresentationFormat>
  <Paragraphs>147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    Вінницький національний медичний університет ім.М.І.пирогова  кафедра філології  ДИСЦИПЛІНА “ АНЛІЙСЬКА МОВА В НАУКОВІЙ  КОМУНІКАЦІЇ” СПЕЦІАЛЬНІСТЬ і2 “мЕДИЦИНА”</vt:lpstr>
      <vt:lpstr>Learning Objectives:</vt:lpstr>
      <vt:lpstr>What Is Academic Style?</vt:lpstr>
      <vt:lpstr>Main Features of Academic Style</vt:lpstr>
      <vt:lpstr>Formal Vocabulary in Academic English</vt:lpstr>
      <vt:lpstr>Scientific Discourse</vt:lpstr>
      <vt:lpstr>Language Features of Scientific Discourse</vt:lpstr>
      <vt:lpstr>Common Mistakes</vt:lpstr>
      <vt:lpstr>Key Takeaways</vt:lpstr>
      <vt:lpstr>Activities</vt:lpstr>
      <vt:lpstr>Additional Reading </vt:lpstr>
      <vt:lpstr>Recommended Literature</vt:lpstr>
      <vt:lpstr>Additional Literature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Alla</cp:lastModifiedBy>
  <cp:revision>19</cp:revision>
  <dcterms:created xsi:type="dcterms:W3CDTF">2026-06-25T21:12:49Z</dcterms:created>
  <dcterms:modified xsi:type="dcterms:W3CDTF">2026-07-01T20:33:30Z</dcterms:modified>
</cp:coreProperties>
</file>