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67" r:id="rId19"/>
    <p:sldId id="268" r:id="rId20"/>
    <p:sldId id="269" r:id="rId21"/>
    <p:sldId id="270" r:id="rId22"/>
    <p:sldId id="281" r:id="rId23"/>
    <p:sldId id="280" r:id="rId24"/>
    <p:sldId id="271" r:id="rId25"/>
    <p:sldId id="27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474818" cy="2736304"/>
          </a:xfrm>
        </p:spPr>
        <p:txBody>
          <a:bodyPr/>
          <a:lstStyle/>
          <a:p>
            <a:pPr algn="ctr"/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en-US" sz="2000" noProof="1" smtClean="0">
                <a:latin typeface="Arial Narrow" pitchFamily="34" charset="0"/>
              </a:rPr>
              <a:t>Вінницький національний медичний </a:t>
            </a:r>
            <a:r>
              <a:rPr lang="en-US" sz="2000" noProof="1" smtClean="0">
                <a:latin typeface="Arial Narrow" pitchFamily="34" charset="0"/>
              </a:rPr>
              <a:t>університет </a:t>
            </a:r>
            <a:r>
              <a:rPr lang="en-US" sz="2000" noProof="1" smtClean="0">
                <a:latin typeface="Arial Narrow" pitchFamily="34" charset="0"/>
              </a:rPr>
              <a:t>ім.М.І.пирогова</a:t>
            </a:r>
            <a:r>
              <a:rPr lang="en-US" sz="2000" noProof="1" smtClean="0">
                <a:latin typeface="Arial Narrow" pitchFamily="34" charset="0"/>
              </a:rPr>
              <a:t/>
            </a:r>
            <a:br>
              <a:rPr lang="en-US" sz="2000" noProof="1" smtClean="0">
                <a:latin typeface="Arial Narrow" pitchFamily="34" charset="0"/>
              </a:rPr>
            </a:br>
            <a:r>
              <a:rPr lang="en-US" sz="2000" noProof="1" smtClean="0">
                <a:latin typeface="Arial Narrow" pitchFamily="34" charset="0"/>
              </a:rPr>
              <a:t/>
            </a:r>
            <a:br>
              <a:rPr lang="en-US" sz="2000" noProof="1" smtClean="0">
                <a:latin typeface="Arial Narrow" pitchFamily="34" charset="0"/>
              </a:rPr>
            </a:br>
            <a:r>
              <a:rPr lang="en-US" sz="2000" noProof="1" smtClean="0">
                <a:latin typeface="Arial Narrow" pitchFamily="34" charset="0"/>
              </a:rPr>
              <a:t>кафедра </a:t>
            </a:r>
            <a:r>
              <a:rPr lang="en-US" sz="2000" noProof="1" smtClean="0">
                <a:latin typeface="Arial Narrow" pitchFamily="34" charset="0"/>
              </a:rPr>
              <a:t>філології</a:t>
            </a:r>
            <a:r>
              <a:rPr lang="en-US" sz="2000" noProof="1" smtClean="0">
                <a:latin typeface="Arial Narrow" pitchFamily="34" charset="0"/>
              </a:rPr>
              <a:t/>
            </a:r>
            <a:br>
              <a:rPr lang="en-US" sz="2000" noProof="1" smtClean="0">
                <a:latin typeface="Arial Narrow" pitchFamily="34" charset="0"/>
              </a:rPr>
            </a:br>
            <a:r>
              <a:rPr lang="en-US" sz="2000" noProof="1" smtClean="0">
                <a:latin typeface="Arial Narrow" pitchFamily="34" charset="0"/>
              </a:rPr>
              <a:t>ДИСЦИПЛІНА “ АНЛІЙСЬКА МОВА </a:t>
            </a:r>
            <a:r>
              <a:rPr lang="en-US" sz="2000" noProof="1" smtClean="0">
                <a:latin typeface="Arial Narrow" pitchFamily="34" charset="0"/>
              </a:rPr>
              <a:t>”</a:t>
            </a:r>
            <a:r>
              <a:rPr lang="en-US" sz="2000" noProof="1" smtClean="0">
                <a:latin typeface="Arial Narrow" pitchFamily="34" charset="0"/>
              </a:rPr>
              <a:t/>
            </a:r>
            <a:br>
              <a:rPr lang="en-US" sz="2000" noProof="1" smtClean="0">
                <a:latin typeface="Arial Narrow" pitchFamily="34" charset="0"/>
              </a:rPr>
            </a:br>
            <a:r>
              <a:rPr lang="en-US" sz="2000" noProof="1" smtClean="0">
                <a:latin typeface="Arial Narrow" pitchFamily="34" charset="0"/>
              </a:rPr>
              <a:t>СПЕЦІАЛЬНІСТЬ </a:t>
            </a:r>
            <a:r>
              <a:rPr lang="en-US" sz="2000" noProof="1" smtClean="0">
                <a:latin typeface="Arial Narrow" pitchFamily="34" charset="0"/>
              </a:rPr>
              <a:t>і2 </a:t>
            </a:r>
            <a:r>
              <a:rPr lang="en-US" sz="2000" noProof="1" smtClean="0">
                <a:latin typeface="Arial Narrow" pitchFamily="34" charset="0"/>
              </a:rPr>
              <a:t>“мЕДИЦИНА”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endParaRPr lang="en-US" sz="2000" noProof="1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3284984"/>
            <a:ext cx="5114778" cy="252028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Тема лекції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ru-RU" sz="12800" dirty="0">
                <a:latin typeface="Bahnschrift Light" panose="020B0502040204020203" pitchFamily="34" charset="0"/>
              </a:rPr>
              <a:t>№ 3</a:t>
            </a:r>
            <a:r>
              <a:rPr lang="uk-UA" sz="12800" dirty="0">
                <a:latin typeface="Bahnschrift Light" panose="020B0502040204020203" pitchFamily="34" charset="0"/>
              </a:rPr>
              <a:t>:</a:t>
            </a:r>
            <a:r>
              <a:rPr lang="en-US" sz="12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2800" dirty="0" smtClean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sz="12800" dirty="0" smtClean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2800" b="1" dirty="0" smtClean="0"/>
              <a:t>VOCABULARY DEVELOPMENT </a:t>
            </a:r>
            <a:endParaRPr lang="ru-RU" sz="12800" b="1" dirty="0" smtClean="0"/>
          </a:p>
          <a:p>
            <a:pPr algn="ctr"/>
            <a:r>
              <a:rPr lang="ru-RU" sz="12800" b="1" dirty="0" smtClean="0"/>
              <a:t>AND </a:t>
            </a:r>
          </a:p>
          <a:p>
            <a:pPr algn="ctr"/>
            <a:r>
              <a:rPr lang="ru-RU" sz="12800" b="1" dirty="0" smtClean="0"/>
              <a:t>LEARNING STRATEGIES</a:t>
            </a:r>
            <a:r>
              <a:rPr lang="ru-RU" sz="12800" b="1" dirty="0" smtClean="0"/>
              <a:t>.</a:t>
            </a:r>
            <a:endParaRPr lang="ru-RU" sz="128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sz="16000" dirty="0" smtClean="0"/>
              <a:t> </a:t>
            </a:r>
            <a:endParaRPr lang="uk-UA" sz="16000" dirty="0"/>
          </a:p>
          <a:p>
            <a:pPr algn="ctr"/>
            <a:endParaRPr lang="uk-UA" dirty="0"/>
          </a:p>
          <a:p>
            <a:pPr algn="ctr"/>
            <a:r>
              <a:rPr lang="uk-UA" dirty="0"/>
              <a:t>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By the end of this lecture, students will be able to</a:t>
            </a:r>
            <a:r>
              <a:rPr lang="en-GB" dirty="0" smtClean="0"/>
              <a:t>: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lvl="0"/>
            <a:r>
              <a:rPr lang="en-GB" dirty="0" smtClean="0"/>
              <a:t>define vocabulary development and explain its importance in academic and professional communication; </a:t>
            </a:r>
            <a:endParaRPr lang="uk-UA" dirty="0" smtClean="0"/>
          </a:p>
          <a:p>
            <a:pPr lvl="0"/>
            <a:r>
              <a:rPr lang="en-GB" dirty="0" smtClean="0"/>
              <a:t>distinguish between different types of vocabulary used in English; </a:t>
            </a:r>
            <a:endParaRPr lang="uk-UA" dirty="0" smtClean="0"/>
          </a:p>
          <a:p>
            <a:pPr lvl="0"/>
            <a:r>
              <a:rPr lang="en-GB" dirty="0" smtClean="0"/>
              <a:t>identify factors influencing vocabulary acquisition; </a:t>
            </a:r>
            <a:endParaRPr lang="uk-UA" dirty="0" smtClean="0"/>
          </a:p>
          <a:p>
            <a:pPr lvl="0"/>
            <a:r>
              <a:rPr lang="en-GB" dirty="0" smtClean="0"/>
              <a:t>apply effective vocabulary learning strategies for independent language learning; </a:t>
            </a:r>
            <a:endParaRPr lang="uk-UA" dirty="0" smtClean="0"/>
          </a:p>
          <a:p>
            <a:pPr lvl="0"/>
            <a:r>
              <a:rPr lang="en-GB" dirty="0" smtClean="0"/>
              <a:t>use digital resources and corpus-based tools to expand academic vocabulary; </a:t>
            </a:r>
            <a:endParaRPr lang="uk-UA" dirty="0" smtClean="0"/>
          </a:p>
          <a:p>
            <a:pPr lvl="0"/>
            <a:r>
              <a:rPr lang="en-GB" dirty="0" smtClean="0"/>
              <a:t>develop discipline-specific vocabulary relevant to their research fields; </a:t>
            </a:r>
            <a:endParaRPr lang="uk-UA" dirty="0" smtClean="0"/>
          </a:p>
          <a:p>
            <a:pPr lvl="0"/>
            <a:r>
              <a:rPr lang="en-GB" dirty="0" smtClean="0"/>
              <a:t>evaluate personal vocabulary learning progress and lifelong learning strategies. </a:t>
            </a:r>
            <a:endParaRPr lang="uk-UA" dirty="0" smtClean="0"/>
          </a:p>
          <a:p>
            <a:pPr marL="0" indent="0">
              <a:buNone/>
            </a:pPr>
            <a:endParaRPr lang="en-US" dirty="0">
              <a:latin typeface="Bahnschrift Light" panose="020B0502040204020203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300664" cy="159679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Why Does Vocabulary Development Matter?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9416"/>
            <a:ext cx="7848872" cy="48463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/>
              <a:t>        </a:t>
            </a:r>
            <a:r>
              <a:rPr lang="en-GB" dirty="0" smtClean="0"/>
              <a:t>Vocabulary </a:t>
            </a:r>
            <a:r>
              <a:rPr lang="en-GB" dirty="0" smtClean="0"/>
              <a:t>knowledge is one of the strongest predictors </a:t>
            </a:r>
            <a:r>
              <a:rPr lang="en-GB" dirty="0" smtClean="0"/>
              <a:t>of</a:t>
            </a:r>
            <a:r>
              <a:rPr lang="uk-UA" dirty="0" smtClean="0"/>
              <a:t> </a:t>
            </a:r>
            <a:r>
              <a:rPr lang="en-GB" dirty="0" smtClean="0"/>
              <a:t>successful </a:t>
            </a:r>
            <a:r>
              <a:rPr lang="en-GB" dirty="0" smtClean="0"/>
              <a:t>communication in a second language. A rich vocabulary enables learners to express ideas accurately, understand complex academic texts, participate confidently in professional discussions, and produce coherent spoken and written discourse</a:t>
            </a:r>
            <a:r>
              <a:rPr lang="en-GB" dirty="0" smtClean="0"/>
              <a:t>.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For PhD students, vocabulary development is particularly important because it supports</a:t>
            </a:r>
            <a:r>
              <a:rPr lang="en-GB" dirty="0" smtClean="0"/>
              <a:t>: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lvl="0"/>
            <a:r>
              <a:rPr lang="en-GB" dirty="0" smtClean="0"/>
              <a:t>reading international scientific literature; </a:t>
            </a:r>
            <a:endParaRPr lang="uk-UA" dirty="0" smtClean="0"/>
          </a:p>
          <a:p>
            <a:pPr lvl="0"/>
            <a:r>
              <a:rPr lang="en-GB" dirty="0" smtClean="0"/>
              <a:t>writing research articles and dissertations; </a:t>
            </a:r>
            <a:endParaRPr lang="uk-UA" dirty="0" smtClean="0"/>
          </a:p>
          <a:p>
            <a:pPr lvl="0"/>
            <a:r>
              <a:rPr lang="en-GB" dirty="0" smtClean="0"/>
              <a:t>presenting research findings at conferences; </a:t>
            </a:r>
            <a:endParaRPr lang="uk-UA" dirty="0" smtClean="0"/>
          </a:p>
          <a:p>
            <a:pPr lvl="0"/>
            <a:r>
              <a:rPr lang="en-GB" dirty="0" smtClean="0"/>
              <a:t>participating in international academic collaborations; </a:t>
            </a:r>
            <a:endParaRPr lang="uk-UA" dirty="0" smtClean="0"/>
          </a:p>
          <a:p>
            <a:pPr lvl="0"/>
            <a:r>
              <a:rPr lang="en-GB" dirty="0" smtClean="0"/>
              <a:t>communicating with colleagues from different linguistic and cultural backgrounds; </a:t>
            </a:r>
            <a:endParaRPr lang="uk-UA" dirty="0" smtClean="0"/>
          </a:p>
          <a:p>
            <a:pPr lvl="0"/>
            <a:r>
              <a:rPr lang="en-GB" dirty="0" smtClean="0"/>
              <a:t>developing professional and academic identity. 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352928" cy="141277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What Is </a:t>
            </a:r>
            <a:r>
              <a:rPr lang="en-GB" dirty="0" smtClean="0"/>
              <a:t>Vocabulary</a:t>
            </a:r>
            <a:r>
              <a:rPr lang="uk-UA" dirty="0" smtClean="0"/>
              <a:t> </a:t>
            </a:r>
            <a:r>
              <a:rPr lang="en-GB" dirty="0" smtClean="0"/>
              <a:t>Development</a:t>
            </a:r>
            <a:r>
              <a:rPr lang="en-GB" dirty="0" smtClean="0"/>
              <a:t>?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7300664" cy="525898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/>
              <a:t>       </a:t>
            </a:r>
            <a:r>
              <a:rPr lang="en-GB" dirty="0" smtClean="0"/>
              <a:t>Vocabulary </a:t>
            </a:r>
            <a:r>
              <a:rPr lang="en-GB" dirty="0" smtClean="0"/>
              <a:t>development refers to the gradual acquisition, understanding, retention, and effective use of words and multi-word expressions in different communicative contexts</a:t>
            </a:r>
            <a:r>
              <a:rPr lang="en-GB" dirty="0" smtClean="0"/>
              <a:t>.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Vocabulary </a:t>
            </a:r>
            <a:r>
              <a:rPr lang="en-GB" dirty="0" smtClean="0"/>
              <a:t>knowledge involves several dimensions:</a:t>
            </a:r>
            <a:endParaRPr lang="uk-UA" dirty="0" smtClean="0"/>
          </a:p>
          <a:p>
            <a:pPr lvl="0"/>
            <a:r>
              <a:rPr lang="en-GB" b="1" dirty="0" smtClean="0"/>
              <a:t>form</a:t>
            </a:r>
            <a:r>
              <a:rPr lang="en-GB" dirty="0" smtClean="0"/>
              <a:t> (pronunciation, spelling, word structure); </a:t>
            </a:r>
            <a:endParaRPr lang="uk-UA" dirty="0" smtClean="0"/>
          </a:p>
          <a:p>
            <a:pPr lvl="0"/>
            <a:r>
              <a:rPr lang="en-GB" b="1" dirty="0" smtClean="0"/>
              <a:t>meaning</a:t>
            </a:r>
            <a:r>
              <a:rPr lang="en-GB" dirty="0" smtClean="0"/>
              <a:t> (denotation, connotation, semantic relationships); </a:t>
            </a:r>
            <a:endParaRPr lang="uk-UA" dirty="0" smtClean="0"/>
          </a:p>
          <a:p>
            <a:pPr lvl="0"/>
            <a:r>
              <a:rPr lang="en-GB" b="1" dirty="0" smtClean="0"/>
              <a:t>use</a:t>
            </a:r>
            <a:r>
              <a:rPr lang="en-GB" dirty="0" smtClean="0"/>
              <a:t> (grammar, collocations, register, frequency, pragmatics).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dirty="0" smtClean="0"/>
              <a:t>Knowing a word means more than recognizing its dictionary definition. Effective vocabulary knowledge includes the ability to:</a:t>
            </a:r>
            <a:endParaRPr lang="uk-UA" dirty="0" smtClean="0"/>
          </a:p>
          <a:p>
            <a:pPr lvl="0"/>
            <a:r>
              <a:rPr lang="en-GB" dirty="0" smtClean="0"/>
              <a:t>pronounce the word correctly; </a:t>
            </a:r>
            <a:endParaRPr lang="uk-UA" dirty="0" smtClean="0"/>
          </a:p>
          <a:p>
            <a:pPr lvl="0"/>
            <a:r>
              <a:rPr lang="en-GB" dirty="0" smtClean="0"/>
              <a:t>spell it accurately; </a:t>
            </a:r>
            <a:endParaRPr lang="uk-UA" dirty="0" smtClean="0"/>
          </a:p>
          <a:p>
            <a:pPr lvl="0"/>
            <a:r>
              <a:rPr lang="en-GB" dirty="0" smtClean="0"/>
              <a:t>understand its various meanings; </a:t>
            </a:r>
            <a:endParaRPr lang="uk-UA" dirty="0" smtClean="0"/>
          </a:p>
          <a:p>
            <a:pPr lvl="0"/>
            <a:r>
              <a:rPr lang="en-GB" dirty="0" smtClean="0"/>
              <a:t>use it appropriately in different contexts; </a:t>
            </a:r>
            <a:endParaRPr lang="uk-UA" dirty="0" smtClean="0"/>
          </a:p>
          <a:p>
            <a:pPr lvl="0"/>
            <a:r>
              <a:rPr lang="en-GB" dirty="0" smtClean="0"/>
              <a:t>recognize common collocations; </a:t>
            </a:r>
            <a:endParaRPr lang="uk-UA" dirty="0" smtClean="0"/>
          </a:p>
          <a:p>
            <a:r>
              <a:rPr lang="en-GB" dirty="0" smtClean="0"/>
              <a:t>distinguish between formal and informal usage.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372672" cy="87671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Types </a:t>
            </a:r>
            <a:r>
              <a:rPr lang="en-GB" dirty="0" smtClean="0"/>
              <a:t>of Vocabulary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064896" cy="5403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Vocabulary can be classified into several categories depending on its communicative function.</a:t>
            </a:r>
            <a:endParaRPr lang="uk-UA" dirty="0" smtClean="0"/>
          </a:p>
          <a:p>
            <a:pPr algn="ctr">
              <a:buNone/>
            </a:pPr>
            <a:r>
              <a:rPr lang="en-GB" b="1" dirty="0" smtClean="0"/>
              <a:t>General Vocabulary</a:t>
            </a:r>
            <a:endParaRPr lang="uk-UA" dirty="0" smtClean="0"/>
          </a:p>
          <a:p>
            <a:pPr algn="ctr">
              <a:buNone/>
            </a:pPr>
            <a:r>
              <a:rPr lang="en-GB" dirty="0" smtClean="0"/>
              <a:t>General vocabulary consists of high-frequency words used in everyday communication.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Examples</a:t>
            </a:r>
            <a:r>
              <a:rPr lang="en-GB" dirty="0" smtClean="0"/>
              <a:t>:</a:t>
            </a:r>
            <a:endParaRPr lang="uk-UA" dirty="0" smtClean="0"/>
          </a:p>
          <a:p>
            <a:pPr lvl="0"/>
            <a:r>
              <a:rPr lang="en-GB" dirty="0" smtClean="0"/>
              <a:t>information </a:t>
            </a:r>
            <a:endParaRPr lang="uk-UA" dirty="0" smtClean="0"/>
          </a:p>
          <a:p>
            <a:pPr lvl="0"/>
            <a:r>
              <a:rPr lang="en-GB" dirty="0" smtClean="0"/>
              <a:t>develop </a:t>
            </a:r>
            <a:endParaRPr lang="uk-UA" dirty="0" smtClean="0"/>
          </a:p>
          <a:p>
            <a:pPr lvl="0"/>
            <a:r>
              <a:rPr lang="en-GB" dirty="0" smtClean="0"/>
              <a:t>improve </a:t>
            </a:r>
            <a:endParaRPr lang="uk-UA" dirty="0" smtClean="0"/>
          </a:p>
          <a:p>
            <a:pPr lvl="0"/>
            <a:r>
              <a:rPr lang="en-GB" dirty="0" smtClean="0"/>
              <a:t>achieve </a:t>
            </a:r>
            <a:endParaRPr lang="uk-UA" dirty="0" smtClean="0"/>
          </a:p>
          <a:p>
            <a:pPr lvl="0"/>
            <a:r>
              <a:rPr lang="en-GB" dirty="0" smtClean="0"/>
              <a:t>problem </a:t>
            </a:r>
            <a:endParaRPr lang="uk-UA" dirty="0" smtClean="0"/>
          </a:p>
          <a:p>
            <a:pPr lvl="0"/>
            <a:r>
              <a:rPr lang="en-GB" dirty="0" smtClean="0"/>
              <a:t>solution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dirty="0" smtClean="0"/>
              <a:t>These words form the foundation of English communication.</a:t>
            </a:r>
            <a:endParaRPr lang="uk-UA" dirty="0" smtClean="0"/>
          </a:p>
          <a:p>
            <a:pPr marL="0" indent="0">
              <a:buNone/>
            </a:pPr>
            <a:endParaRPr lang="en-US" dirty="0">
              <a:latin typeface="Bahnschrift Light" panose="020B0502040204020203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156648" cy="804704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Academic Vocabulary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GB" dirty="0" smtClean="0"/>
              <a:t>Academic </a:t>
            </a:r>
            <a:r>
              <a:rPr lang="en-GB" dirty="0" smtClean="0"/>
              <a:t>vocabulary consists of words frequently used across different academic disciplines</a:t>
            </a:r>
            <a:r>
              <a:rPr lang="en-GB" dirty="0" smtClean="0"/>
              <a:t>.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Examples include:</a:t>
            </a:r>
            <a:endParaRPr lang="uk-UA" dirty="0" smtClean="0"/>
          </a:p>
          <a:p>
            <a:pPr lvl="0"/>
            <a:r>
              <a:rPr lang="en-GB" dirty="0" smtClean="0"/>
              <a:t>analyse </a:t>
            </a:r>
            <a:endParaRPr lang="uk-UA" dirty="0" smtClean="0"/>
          </a:p>
          <a:p>
            <a:pPr lvl="0"/>
            <a:r>
              <a:rPr lang="en-GB" dirty="0" smtClean="0"/>
              <a:t>evaluate </a:t>
            </a:r>
            <a:endParaRPr lang="uk-UA" dirty="0" smtClean="0"/>
          </a:p>
          <a:p>
            <a:pPr lvl="0"/>
            <a:r>
              <a:rPr lang="en-GB" dirty="0" smtClean="0"/>
              <a:t>interpret </a:t>
            </a:r>
            <a:endParaRPr lang="uk-UA" dirty="0" smtClean="0"/>
          </a:p>
          <a:p>
            <a:pPr lvl="0"/>
            <a:r>
              <a:rPr lang="en-GB" dirty="0" smtClean="0"/>
              <a:t>methodology </a:t>
            </a:r>
            <a:endParaRPr lang="uk-UA" dirty="0" smtClean="0"/>
          </a:p>
          <a:p>
            <a:pPr lvl="0"/>
            <a:r>
              <a:rPr lang="en-GB" dirty="0" smtClean="0"/>
              <a:t>hypothesis </a:t>
            </a:r>
            <a:endParaRPr lang="uk-UA" dirty="0" smtClean="0"/>
          </a:p>
          <a:p>
            <a:pPr lvl="0"/>
            <a:r>
              <a:rPr lang="en-GB" dirty="0" smtClean="0"/>
              <a:t>significant </a:t>
            </a:r>
            <a:endParaRPr lang="uk-UA" dirty="0" smtClean="0"/>
          </a:p>
          <a:p>
            <a:pPr lvl="0"/>
            <a:r>
              <a:rPr lang="en-GB" dirty="0" smtClean="0"/>
              <a:t>evidence </a:t>
            </a:r>
            <a:endParaRPr lang="uk-UA" dirty="0" smtClean="0"/>
          </a:p>
          <a:p>
            <a:pPr lvl="0"/>
            <a:r>
              <a:rPr lang="en-GB" dirty="0" smtClean="0"/>
              <a:t>variable </a:t>
            </a:r>
            <a:endParaRPr lang="uk-UA" dirty="0" smtClean="0"/>
          </a:p>
          <a:p>
            <a:pPr lvl="0"/>
            <a:r>
              <a:rPr lang="en-GB" dirty="0" smtClean="0"/>
              <a:t>outcome </a:t>
            </a:r>
            <a:endParaRPr lang="uk-UA" dirty="0" smtClean="0"/>
          </a:p>
          <a:p>
            <a:pPr lvl="0"/>
            <a:r>
              <a:rPr lang="en-GB" dirty="0" smtClean="0"/>
              <a:t>implication 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Many </a:t>
            </a:r>
            <a:r>
              <a:rPr lang="en-GB" dirty="0" smtClean="0"/>
              <a:t>of these words appear in the </a:t>
            </a:r>
            <a:r>
              <a:rPr lang="en-GB" b="1" dirty="0" smtClean="0"/>
              <a:t>Academic Word List (AWL)</a:t>
            </a:r>
            <a:r>
              <a:rPr lang="en-GB" dirty="0" smtClean="0"/>
              <a:t> developed by </a:t>
            </a:r>
            <a:r>
              <a:rPr lang="en-GB" dirty="0" err="1" smtClean="0"/>
              <a:t>Averil</a:t>
            </a:r>
            <a:r>
              <a:rPr lang="en-GB" dirty="0" smtClean="0"/>
              <a:t> </a:t>
            </a:r>
            <a:r>
              <a:rPr lang="en-GB" dirty="0" err="1" smtClean="0"/>
              <a:t>Coxhead</a:t>
            </a:r>
            <a:r>
              <a:rPr lang="en-GB" dirty="0" smtClean="0"/>
              <a:t> and continue to be widely used in English for Academic Purposes.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352928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Technical </a:t>
            </a:r>
            <a:r>
              <a:rPr lang="en-GB" dirty="0" smtClean="0"/>
              <a:t>Vocabulary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7920880" cy="533099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dirty="0" smtClean="0"/>
              <a:t>Technical vocabulary is discipline-specific.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Examples:</a:t>
            </a:r>
            <a:endParaRPr lang="uk-UA" dirty="0" smtClean="0"/>
          </a:p>
          <a:p>
            <a:pPr algn="ctr">
              <a:buNone/>
            </a:pPr>
            <a:r>
              <a:rPr lang="en-GB" b="1" dirty="0" smtClean="0"/>
              <a:t>Medicine</a:t>
            </a:r>
            <a:endParaRPr lang="uk-UA" b="1" dirty="0" smtClean="0"/>
          </a:p>
          <a:p>
            <a:pPr lvl="0"/>
            <a:r>
              <a:rPr lang="en-GB" dirty="0" smtClean="0"/>
              <a:t>diagnosis </a:t>
            </a:r>
            <a:endParaRPr lang="uk-UA" dirty="0" smtClean="0"/>
          </a:p>
          <a:p>
            <a:pPr lvl="0"/>
            <a:r>
              <a:rPr lang="en-GB" dirty="0" smtClean="0"/>
              <a:t>pathology </a:t>
            </a:r>
            <a:endParaRPr lang="uk-UA" dirty="0" smtClean="0"/>
          </a:p>
          <a:p>
            <a:pPr lvl="0"/>
            <a:r>
              <a:rPr lang="en-GB" dirty="0" smtClean="0"/>
              <a:t>biomarker </a:t>
            </a:r>
            <a:endParaRPr lang="uk-UA" dirty="0" smtClean="0"/>
          </a:p>
          <a:p>
            <a:pPr lvl="0"/>
            <a:r>
              <a:rPr lang="en-GB" dirty="0" smtClean="0"/>
              <a:t>antimicrobial resistance </a:t>
            </a:r>
            <a:endParaRPr lang="uk-UA" dirty="0" smtClean="0"/>
          </a:p>
          <a:p>
            <a:pPr algn="ctr">
              <a:buNone/>
            </a:pPr>
            <a:r>
              <a:rPr lang="en-GB" b="1" dirty="0" smtClean="0"/>
              <a:t>Engineering</a:t>
            </a:r>
            <a:endParaRPr lang="uk-UA" b="1" dirty="0" smtClean="0"/>
          </a:p>
          <a:p>
            <a:pPr lvl="0"/>
            <a:r>
              <a:rPr lang="en-GB" dirty="0" smtClean="0"/>
              <a:t>algorithm </a:t>
            </a:r>
            <a:endParaRPr lang="uk-UA" dirty="0" smtClean="0"/>
          </a:p>
          <a:p>
            <a:pPr lvl="0"/>
            <a:r>
              <a:rPr lang="en-GB" dirty="0" smtClean="0"/>
              <a:t>automation </a:t>
            </a:r>
            <a:endParaRPr lang="uk-UA" dirty="0" smtClean="0"/>
          </a:p>
          <a:p>
            <a:pPr lvl="0"/>
            <a:r>
              <a:rPr lang="en-GB" dirty="0" smtClean="0"/>
              <a:t>simulation </a:t>
            </a:r>
            <a:endParaRPr lang="uk-UA" dirty="0" smtClean="0"/>
          </a:p>
          <a:p>
            <a:pPr lvl="0"/>
            <a:r>
              <a:rPr lang="en-GB" dirty="0" smtClean="0"/>
              <a:t>optimization </a:t>
            </a:r>
            <a:endParaRPr lang="uk-UA" dirty="0" smtClean="0"/>
          </a:p>
          <a:p>
            <a:pPr algn="ctr">
              <a:buNone/>
            </a:pPr>
            <a:r>
              <a:rPr lang="en-GB" b="1" dirty="0" smtClean="0"/>
              <a:t>Economics</a:t>
            </a:r>
            <a:endParaRPr lang="uk-UA" b="1" dirty="0" smtClean="0"/>
          </a:p>
          <a:p>
            <a:pPr lvl="0"/>
            <a:r>
              <a:rPr lang="en-GB" dirty="0" smtClean="0"/>
              <a:t>inflation </a:t>
            </a:r>
            <a:endParaRPr lang="uk-UA" dirty="0" smtClean="0"/>
          </a:p>
          <a:p>
            <a:pPr lvl="0"/>
            <a:r>
              <a:rPr lang="en-GB" dirty="0" smtClean="0"/>
              <a:t>investment </a:t>
            </a:r>
            <a:endParaRPr lang="uk-UA" dirty="0" smtClean="0"/>
          </a:p>
          <a:p>
            <a:pPr lvl="0"/>
            <a:r>
              <a:rPr lang="en-GB" dirty="0" smtClean="0"/>
              <a:t>fiscal policy </a:t>
            </a:r>
            <a:endParaRPr lang="uk-UA" dirty="0" smtClean="0"/>
          </a:p>
          <a:p>
            <a:pPr lvl="0"/>
            <a:r>
              <a:rPr lang="en-GB" dirty="0" smtClean="0"/>
              <a:t>productivity 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Technical </a:t>
            </a:r>
            <a:r>
              <a:rPr lang="en-GB" dirty="0" smtClean="0"/>
              <a:t>vocabulary enables specialists to communicate precisely within their professional communities.</a:t>
            </a:r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20040"/>
            <a:ext cx="7084640" cy="1164744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Formulaic </a:t>
            </a:r>
            <a:r>
              <a:rPr lang="en-GB" dirty="0" smtClean="0"/>
              <a:t>Language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7920880" cy="5403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Formulaic expressions include:</a:t>
            </a:r>
            <a:endParaRPr lang="uk-UA" dirty="0" smtClean="0"/>
          </a:p>
          <a:p>
            <a:pPr lvl="0"/>
            <a:r>
              <a:rPr lang="en-GB" dirty="0" smtClean="0"/>
              <a:t>collocations; </a:t>
            </a:r>
            <a:endParaRPr lang="uk-UA" dirty="0" smtClean="0"/>
          </a:p>
          <a:p>
            <a:pPr lvl="0"/>
            <a:r>
              <a:rPr lang="en-GB" dirty="0" smtClean="0"/>
              <a:t>idioms; </a:t>
            </a:r>
            <a:endParaRPr lang="uk-UA" dirty="0" smtClean="0"/>
          </a:p>
          <a:p>
            <a:pPr lvl="0"/>
            <a:r>
              <a:rPr lang="en-GB" dirty="0" smtClean="0"/>
              <a:t>lexical bundles; </a:t>
            </a:r>
            <a:endParaRPr lang="uk-UA" dirty="0" smtClean="0"/>
          </a:p>
          <a:p>
            <a:pPr lvl="0"/>
            <a:r>
              <a:rPr lang="en-GB" dirty="0" smtClean="0"/>
              <a:t>fixed expressions.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dirty="0" smtClean="0"/>
              <a:t>Examples:</a:t>
            </a:r>
            <a:endParaRPr lang="uk-UA" dirty="0" smtClean="0"/>
          </a:p>
          <a:p>
            <a:pPr lvl="0"/>
            <a:r>
              <a:rPr lang="en-GB" dirty="0" smtClean="0"/>
              <a:t>conduct research </a:t>
            </a:r>
            <a:endParaRPr lang="uk-UA" dirty="0" smtClean="0"/>
          </a:p>
          <a:p>
            <a:pPr lvl="0"/>
            <a:r>
              <a:rPr lang="en-GB" dirty="0" smtClean="0"/>
              <a:t>collect data </a:t>
            </a:r>
            <a:endParaRPr lang="uk-UA" dirty="0" smtClean="0"/>
          </a:p>
          <a:p>
            <a:pPr lvl="0"/>
            <a:r>
              <a:rPr lang="en-GB" dirty="0" smtClean="0"/>
              <a:t>draw conclusions </a:t>
            </a:r>
            <a:endParaRPr lang="uk-UA" dirty="0" smtClean="0"/>
          </a:p>
          <a:p>
            <a:pPr lvl="0"/>
            <a:r>
              <a:rPr lang="en-GB" dirty="0" smtClean="0"/>
              <a:t>achieve results </a:t>
            </a:r>
            <a:endParaRPr lang="uk-UA" dirty="0" smtClean="0"/>
          </a:p>
          <a:p>
            <a:pPr lvl="0"/>
            <a:r>
              <a:rPr lang="en-GB" dirty="0" smtClean="0"/>
              <a:t>provide evidence </a:t>
            </a:r>
            <a:endParaRPr lang="uk-UA" dirty="0" smtClean="0"/>
          </a:p>
          <a:p>
            <a:pPr lvl="0"/>
            <a:r>
              <a:rPr lang="en-GB" dirty="0" smtClean="0"/>
              <a:t>meet requirements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dirty="0" smtClean="0"/>
              <a:t>Research suggests that fluent speakers rely heavily on formulaic sequences rather than isolated words.</a:t>
            </a:r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0040"/>
            <a:ext cx="7776864" cy="174080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Factors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en-GB" dirty="0" smtClean="0"/>
              <a:t>Affecting </a:t>
            </a:r>
            <a:r>
              <a:rPr lang="en-GB" dirty="0" smtClean="0"/>
              <a:t>Vocabulary Learning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9416"/>
            <a:ext cx="7776864" cy="48463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Vocabulary </a:t>
            </a:r>
            <a:r>
              <a:rPr lang="en-GB" dirty="0" smtClean="0"/>
              <a:t>acquisition depends on multiple factors.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These include</a:t>
            </a:r>
            <a:r>
              <a:rPr lang="en-GB" dirty="0" smtClean="0"/>
              <a:t>: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lvl="0"/>
            <a:r>
              <a:rPr lang="en-GB" dirty="0" smtClean="0"/>
              <a:t>frequency of exposure; </a:t>
            </a:r>
            <a:endParaRPr lang="uk-UA" dirty="0" smtClean="0"/>
          </a:p>
          <a:p>
            <a:pPr lvl="0"/>
            <a:r>
              <a:rPr lang="en-GB" dirty="0" smtClean="0"/>
              <a:t>meaningful repetition; </a:t>
            </a:r>
            <a:endParaRPr lang="uk-UA" dirty="0" smtClean="0"/>
          </a:p>
          <a:p>
            <a:pPr lvl="0"/>
            <a:r>
              <a:rPr lang="en-GB" dirty="0" smtClean="0"/>
              <a:t>learner motivation; </a:t>
            </a:r>
            <a:endParaRPr lang="uk-UA" dirty="0" smtClean="0"/>
          </a:p>
          <a:p>
            <a:pPr lvl="0"/>
            <a:r>
              <a:rPr lang="en-GB" dirty="0" smtClean="0"/>
              <a:t>prior knowledge; </a:t>
            </a:r>
            <a:endParaRPr lang="uk-UA" dirty="0" smtClean="0"/>
          </a:p>
          <a:p>
            <a:pPr lvl="0"/>
            <a:r>
              <a:rPr lang="en-GB" dirty="0" smtClean="0"/>
              <a:t>context of learning; </a:t>
            </a:r>
            <a:endParaRPr lang="uk-UA" dirty="0" smtClean="0"/>
          </a:p>
          <a:p>
            <a:pPr lvl="0"/>
            <a:r>
              <a:rPr lang="en-GB" dirty="0" smtClean="0"/>
              <a:t>reading habits; </a:t>
            </a:r>
            <a:endParaRPr lang="uk-UA" dirty="0" smtClean="0"/>
          </a:p>
          <a:p>
            <a:pPr lvl="0"/>
            <a:r>
              <a:rPr lang="en-GB" dirty="0" smtClean="0"/>
              <a:t>opportunities for communication; </a:t>
            </a:r>
            <a:endParaRPr lang="uk-UA" dirty="0" smtClean="0"/>
          </a:p>
          <a:p>
            <a:pPr lvl="0"/>
            <a:r>
              <a:rPr lang="en-GB" dirty="0" smtClean="0"/>
              <a:t>memory capacity; </a:t>
            </a:r>
            <a:endParaRPr lang="uk-UA" dirty="0" smtClean="0"/>
          </a:p>
          <a:p>
            <a:pPr lvl="0"/>
            <a:r>
              <a:rPr lang="en-GB" dirty="0" smtClean="0"/>
              <a:t>learning strategies.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dirty="0" smtClean="0"/>
              <a:t>Successful learners combine multiple approaches rather than relying on memorization alone.</a:t>
            </a:r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992888" cy="138076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Vocabulary </a:t>
            </a:r>
            <a:r>
              <a:rPr lang="en-GB" dirty="0" smtClean="0"/>
              <a:t>Learning Strategies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7776864" cy="547500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GB" sz="2000" dirty="0" smtClean="0"/>
              <a:t>Researchers distinguish between direct and indirect </a:t>
            </a:r>
            <a:r>
              <a:rPr lang="en-GB" sz="2000" dirty="0" smtClean="0"/>
              <a:t>vocabulary </a:t>
            </a:r>
            <a:r>
              <a:rPr lang="en-GB" sz="2000" dirty="0" smtClean="0"/>
              <a:t>learning strategies.</a:t>
            </a:r>
            <a:endParaRPr lang="uk-UA" sz="2000" dirty="0" smtClean="0"/>
          </a:p>
          <a:p>
            <a:pPr>
              <a:buNone/>
            </a:pPr>
            <a:r>
              <a:rPr lang="en-GB" b="1" dirty="0" smtClean="0"/>
              <a:t>Contextual Learning</a:t>
            </a:r>
            <a:endParaRPr lang="uk-UA" dirty="0" smtClean="0"/>
          </a:p>
          <a:p>
            <a:r>
              <a:rPr lang="en-GB" dirty="0" smtClean="0"/>
              <a:t>Learning vocabulary through context is one of the most effective approaches.</a:t>
            </a:r>
            <a:endParaRPr lang="uk-UA" dirty="0" smtClean="0"/>
          </a:p>
          <a:p>
            <a:r>
              <a:rPr lang="en-GB" dirty="0" smtClean="0"/>
              <a:t>Instead of translating every unknown word, learners infer meaning from surrounding information.</a:t>
            </a:r>
            <a:endParaRPr lang="uk-UA" dirty="0" smtClean="0"/>
          </a:p>
          <a:p>
            <a:r>
              <a:rPr lang="en-GB" dirty="0" smtClean="0"/>
              <a:t>Example:</a:t>
            </a:r>
            <a:endParaRPr lang="uk-UA" dirty="0" smtClean="0"/>
          </a:p>
          <a:p>
            <a:r>
              <a:rPr lang="en-GB" dirty="0" smtClean="0"/>
              <a:t>The experiment yielded </a:t>
            </a:r>
            <a:r>
              <a:rPr lang="en-GB" b="1" dirty="0" smtClean="0"/>
              <a:t>promising</a:t>
            </a:r>
            <a:r>
              <a:rPr lang="en-GB" dirty="0" smtClean="0"/>
              <a:t> results despite several methodological limitations.</a:t>
            </a:r>
            <a:endParaRPr lang="uk-UA" dirty="0" smtClean="0"/>
          </a:p>
          <a:p>
            <a:r>
              <a:rPr lang="en-GB" dirty="0" smtClean="0"/>
              <a:t>Even without knowing the word </a:t>
            </a:r>
            <a:r>
              <a:rPr lang="en-GB" i="1" dirty="0" smtClean="0"/>
              <a:t>promising</a:t>
            </a:r>
            <a:r>
              <a:rPr lang="en-GB" dirty="0" smtClean="0"/>
              <a:t>, readers may infer that the results were positive.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b="1" dirty="0" smtClean="0"/>
              <a:t>Extensive </a:t>
            </a:r>
            <a:r>
              <a:rPr lang="en-GB" b="1" dirty="0" smtClean="0"/>
              <a:t>Reading</a:t>
            </a:r>
            <a:endParaRPr lang="uk-UA" dirty="0" smtClean="0"/>
          </a:p>
          <a:p>
            <a:r>
              <a:rPr lang="en-GB" dirty="0" smtClean="0"/>
              <a:t>Extensive reading involves reading large amounts of interesting material.</a:t>
            </a:r>
            <a:endParaRPr lang="uk-UA" dirty="0" smtClean="0"/>
          </a:p>
          <a:p>
            <a:r>
              <a:rPr lang="en-GB" dirty="0" smtClean="0"/>
              <a:t>Recommended sources include:</a:t>
            </a:r>
            <a:endParaRPr lang="uk-UA" dirty="0" smtClean="0"/>
          </a:p>
          <a:p>
            <a:pPr lvl="0"/>
            <a:r>
              <a:rPr lang="en-GB" dirty="0" smtClean="0"/>
              <a:t>scientific articles; </a:t>
            </a:r>
            <a:endParaRPr lang="uk-UA" dirty="0" smtClean="0"/>
          </a:p>
          <a:p>
            <a:pPr lvl="0"/>
            <a:r>
              <a:rPr lang="en-GB" dirty="0" smtClean="0"/>
              <a:t>textbooks; </a:t>
            </a:r>
            <a:endParaRPr lang="uk-UA" dirty="0" smtClean="0"/>
          </a:p>
          <a:p>
            <a:pPr lvl="0"/>
            <a:r>
              <a:rPr lang="en-GB" dirty="0" smtClean="0"/>
              <a:t>professional magazines; </a:t>
            </a:r>
            <a:endParaRPr lang="uk-UA" dirty="0" smtClean="0"/>
          </a:p>
          <a:p>
            <a:pPr lvl="0"/>
            <a:r>
              <a:rPr lang="en-GB" dirty="0" smtClean="0"/>
              <a:t>academic blogs; </a:t>
            </a:r>
            <a:endParaRPr lang="uk-UA" dirty="0" smtClean="0"/>
          </a:p>
          <a:p>
            <a:pPr lvl="0"/>
            <a:r>
              <a:rPr lang="en-GB" dirty="0" smtClean="0"/>
              <a:t>reputable news websites; </a:t>
            </a:r>
            <a:endParaRPr lang="uk-UA" dirty="0" smtClean="0"/>
          </a:p>
          <a:p>
            <a:pPr lvl="0"/>
            <a:r>
              <a:rPr lang="en-GB" dirty="0" smtClean="0"/>
              <a:t>conference proceedings. </a:t>
            </a:r>
            <a:endParaRPr lang="uk-UA" dirty="0" smtClean="0"/>
          </a:p>
          <a:p>
            <a:r>
              <a:rPr lang="en-GB" dirty="0" smtClean="0"/>
              <a:t>Repeated encounters with vocabulary strengthen long-term retention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372672" cy="94872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Vocabulary Learning Strategies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7444680" cy="504296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b="1" dirty="0" smtClean="0"/>
              <a:t>Active Retrieval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Research demonstrates that retrieving words from memory improves learning more effectively than simply rereading them.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Examples:</a:t>
            </a:r>
            <a:endParaRPr lang="uk-UA" dirty="0" smtClean="0"/>
          </a:p>
          <a:p>
            <a:pPr lvl="0"/>
            <a:r>
              <a:rPr lang="en-GB" dirty="0" smtClean="0"/>
              <a:t>self-testing; </a:t>
            </a:r>
            <a:endParaRPr lang="uk-UA" dirty="0" smtClean="0"/>
          </a:p>
          <a:p>
            <a:pPr lvl="0"/>
            <a:r>
              <a:rPr lang="en-GB" dirty="0" smtClean="0"/>
              <a:t>flashcards; </a:t>
            </a:r>
            <a:endParaRPr lang="uk-UA" dirty="0" smtClean="0"/>
          </a:p>
          <a:p>
            <a:pPr lvl="0"/>
            <a:r>
              <a:rPr lang="en-GB" dirty="0" smtClean="0"/>
              <a:t>quizzes; </a:t>
            </a:r>
            <a:endParaRPr lang="uk-UA" dirty="0" smtClean="0"/>
          </a:p>
          <a:p>
            <a:pPr lvl="0"/>
            <a:r>
              <a:rPr lang="en-GB" dirty="0" smtClean="0"/>
              <a:t>oral recall; </a:t>
            </a:r>
            <a:endParaRPr lang="uk-UA" dirty="0" smtClean="0"/>
          </a:p>
          <a:p>
            <a:pPr lvl="0"/>
            <a:r>
              <a:rPr lang="en-GB" dirty="0" smtClean="0"/>
              <a:t>writing exercises. 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 </a:t>
            </a:r>
            <a:endParaRPr lang="uk-UA" dirty="0" smtClean="0"/>
          </a:p>
          <a:p>
            <a:pPr>
              <a:buNone/>
            </a:pPr>
            <a:r>
              <a:rPr lang="en-GB" b="1" dirty="0" smtClean="0"/>
              <a:t>Spaced Repetition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Spaced repetition is based on reviewing vocabulary at increasing intervals.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Typical schedule:</a:t>
            </a:r>
            <a:endParaRPr lang="uk-UA" dirty="0" smtClean="0"/>
          </a:p>
          <a:p>
            <a:pPr lvl="0"/>
            <a:r>
              <a:rPr lang="en-GB" dirty="0" smtClean="0"/>
              <a:t>Day 1 </a:t>
            </a:r>
            <a:endParaRPr lang="uk-UA" dirty="0" smtClean="0"/>
          </a:p>
          <a:p>
            <a:pPr lvl="0"/>
            <a:r>
              <a:rPr lang="en-GB" dirty="0" smtClean="0"/>
              <a:t>Day 3 </a:t>
            </a:r>
            <a:endParaRPr lang="uk-UA" dirty="0" smtClean="0"/>
          </a:p>
          <a:p>
            <a:pPr lvl="0"/>
            <a:r>
              <a:rPr lang="en-GB" dirty="0" smtClean="0"/>
              <a:t>Day 7 </a:t>
            </a:r>
            <a:endParaRPr lang="uk-UA" dirty="0" smtClean="0"/>
          </a:p>
          <a:p>
            <a:pPr lvl="0"/>
            <a:r>
              <a:rPr lang="en-GB" dirty="0" smtClean="0"/>
              <a:t>Day 14 </a:t>
            </a:r>
            <a:endParaRPr lang="uk-UA" dirty="0" smtClean="0"/>
          </a:p>
          <a:p>
            <a:pPr lvl="0"/>
            <a:r>
              <a:rPr lang="en-GB" dirty="0" smtClean="0"/>
              <a:t>Day 30 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This method significantly improves long-term retention compared with massed practice.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Word Families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7300664" cy="5258984"/>
          </a:xfrm>
        </p:spPr>
        <p:txBody>
          <a:bodyPr/>
          <a:lstStyle/>
          <a:p>
            <a:pPr algn="ctr">
              <a:buNone/>
            </a:pPr>
            <a:r>
              <a:rPr lang="en-GB" dirty="0" smtClean="0"/>
              <a:t>Learning words in families </a:t>
            </a:r>
            <a:endParaRPr lang="uk-UA" dirty="0" smtClean="0"/>
          </a:p>
          <a:p>
            <a:pPr algn="ctr">
              <a:buNone/>
            </a:pPr>
            <a:r>
              <a:rPr lang="en-GB" dirty="0" smtClean="0"/>
              <a:t>enhances </a:t>
            </a:r>
            <a:r>
              <a:rPr lang="en-GB" dirty="0" smtClean="0"/>
              <a:t>lexical </a:t>
            </a:r>
            <a:r>
              <a:rPr lang="en-GB" dirty="0" smtClean="0"/>
              <a:t>knowledge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Example:</a:t>
            </a:r>
            <a:endParaRPr lang="uk-UA" dirty="0" smtClean="0"/>
          </a:p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87624" y="3212976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Verb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Noun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latin typeface="Times New Roman"/>
                          <a:ea typeface="Times New Roman"/>
                          <a:cs typeface="Times New Roman"/>
                        </a:rPr>
                        <a:t>Adjective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Adverb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analyse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analysis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analytical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analytically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evaluate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evaluation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evaluative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latin typeface="Times New Roman"/>
                          <a:ea typeface="Times New Roman"/>
                          <a:cs typeface="Times New Roman"/>
                        </a:rPr>
                        <a:t>evaluatively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investigate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investigation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investigative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latin typeface="Times New Roman"/>
                          <a:ea typeface="Times New Roman"/>
                          <a:cs typeface="Times New Roman"/>
                        </a:rPr>
                        <a:t>investigatively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5445224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Understanding morphological relationships </a:t>
            </a:r>
            <a:endParaRPr lang="uk-UA" dirty="0" smtClean="0"/>
          </a:p>
          <a:p>
            <a:pPr algn="ctr"/>
            <a:r>
              <a:rPr lang="en-GB" dirty="0" smtClean="0"/>
              <a:t>increases </a:t>
            </a:r>
            <a:r>
              <a:rPr lang="en-GB" dirty="0" smtClean="0"/>
              <a:t>vocabulary size efficiently</a:t>
            </a: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0040"/>
            <a:ext cx="75166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Learning Through Collocations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7920880" cy="511496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sz="2400" dirty="0" smtClean="0"/>
              <a:t>Native speakers rarely use isolated words.</a:t>
            </a:r>
            <a:endParaRPr lang="uk-UA" sz="2400" dirty="0" smtClean="0"/>
          </a:p>
          <a:p>
            <a:pPr>
              <a:buNone/>
            </a:pPr>
            <a:r>
              <a:rPr lang="en-GB" sz="2400" dirty="0" smtClean="0"/>
              <a:t>Instead, they combine words naturally</a:t>
            </a:r>
            <a:r>
              <a:rPr lang="en-GB" sz="2400" dirty="0" smtClean="0"/>
              <a:t>.</a:t>
            </a:r>
            <a:endParaRPr lang="uk-UA" sz="2400" dirty="0" smtClean="0"/>
          </a:p>
          <a:p>
            <a:pPr>
              <a:buNone/>
            </a:pPr>
            <a:r>
              <a:rPr lang="en-GB" sz="2400" dirty="0" smtClean="0"/>
              <a:t>Examples</a:t>
            </a:r>
            <a:r>
              <a:rPr lang="en-GB" sz="2400" dirty="0" smtClean="0"/>
              <a:t>:</a:t>
            </a:r>
            <a:endParaRPr lang="uk-UA" sz="2400" dirty="0" smtClean="0"/>
          </a:p>
          <a:p>
            <a:pPr>
              <a:buNone/>
            </a:pPr>
            <a:r>
              <a:rPr lang="en-GB" sz="2400" dirty="0" smtClean="0"/>
              <a:t>Correct collocations</a:t>
            </a:r>
            <a:r>
              <a:rPr lang="en-GB" sz="2400" dirty="0" smtClean="0"/>
              <a:t>:</a:t>
            </a:r>
            <a:endParaRPr lang="uk-UA" sz="2400" dirty="0" smtClean="0"/>
          </a:p>
          <a:p>
            <a:pPr>
              <a:buNone/>
            </a:pPr>
            <a:endParaRPr lang="uk-UA" sz="2400" dirty="0" smtClean="0"/>
          </a:p>
          <a:p>
            <a:pPr lvl="0"/>
            <a:r>
              <a:rPr lang="en-GB" sz="2400" dirty="0" smtClean="0"/>
              <a:t>conduct research </a:t>
            </a:r>
            <a:endParaRPr lang="uk-UA" sz="2400" dirty="0" smtClean="0"/>
          </a:p>
          <a:p>
            <a:pPr lvl="0"/>
            <a:r>
              <a:rPr lang="en-GB" sz="2400" dirty="0" smtClean="0"/>
              <a:t>pose a question </a:t>
            </a:r>
            <a:endParaRPr lang="uk-UA" sz="2400" dirty="0" smtClean="0"/>
          </a:p>
          <a:p>
            <a:pPr lvl="0"/>
            <a:r>
              <a:rPr lang="en-GB" sz="2400" dirty="0" smtClean="0"/>
              <a:t>gather evidence </a:t>
            </a:r>
            <a:endParaRPr lang="uk-UA" sz="2400" dirty="0" smtClean="0"/>
          </a:p>
          <a:p>
            <a:pPr lvl="0"/>
            <a:r>
              <a:rPr lang="en-GB" sz="2400" dirty="0" smtClean="0"/>
              <a:t>reach a conclusion </a:t>
            </a:r>
            <a:endParaRPr lang="uk-UA" sz="2400" dirty="0" smtClean="0"/>
          </a:p>
          <a:p>
            <a:pPr lvl="0"/>
            <a:r>
              <a:rPr lang="en-GB" sz="2400" dirty="0" smtClean="0"/>
              <a:t>perform an experiment </a:t>
            </a:r>
            <a:endParaRPr lang="uk-UA" sz="2400" dirty="0" smtClean="0"/>
          </a:p>
          <a:p>
            <a:pPr lvl="0"/>
            <a:r>
              <a:rPr lang="en-GB" sz="2400" dirty="0" smtClean="0"/>
              <a:t>address an issue </a:t>
            </a:r>
            <a:endParaRPr lang="uk-UA" sz="2400" dirty="0" smtClean="0"/>
          </a:p>
          <a:p>
            <a:pPr lvl="0"/>
            <a:r>
              <a:rPr lang="en-GB" sz="2400" dirty="0" smtClean="0"/>
              <a:t>achieve success </a:t>
            </a:r>
            <a:endParaRPr lang="uk-UA" sz="2400" dirty="0" smtClean="0"/>
          </a:p>
          <a:p>
            <a:pPr lvl="0"/>
            <a:endParaRPr lang="uk-UA" sz="2400" dirty="0" smtClean="0"/>
          </a:p>
          <a:p>
            <a:pPr>
              <a:buNone/>
            </a:pPr>
            <a:r>
              <a:rPr lang="en-GB" sz="2400" dirty="0" smtClean="0"/>
              <a:t>Less natural combinations may sound grammatically correct but are not commonly used.</a:t>
            </a:r>
            <a:endParaRPr lang="uk-UA" sz="2400" dirty="0" smtClean="0"/>
          </a:p>
          <a:p>
            <a:pPr>
              <a:buNone/>
            </a:pPr>
            <a:r>
              <a:rPr lang="en-GB" sz="2400" dirty="0" smtClean="0"/>
              <a:t>Collocation knowledge contributes significantly to fluency and naturalness.</a:t>
            </a:r>
            <a:endParaRPr lang="uk-UA" sz="2400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0040"/>
            <a:ext cx="8064896" cy="16688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en-GB" dirty="0" smtClean="0"/>
              <a:t>Using </a:t>
            </a:r>
            <a:r>
              <a:rPr lang="en-GB" dirty="0" smtClean="0"/>
              <a:t>Corpora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en-GB" dirty="0" smtClean="0"/>
              <a:t>for </a:t>
            </a:r>
            <a:r>
              <a:rPr lang="en-GB" dirty="0" smtClean="0"/>
              <a:t>Vocabulary Learning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Language corpora are electronic collections of authentic texts.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Popular corpora include</a:t>
            </a:r>
            <a:r>
              <a:rPr lang="en-GB" dirty="0" smtClean="0"/>
              <a:t>: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lvl="0"/>
            <a:r>
              <a:rPr lang="en-GB" dirty="0" smtClean="0"/>
              <a:t>British National Corpus (BNC); </a:t>
            </a:r>
            <a:endParaRPr lang="uk-UA" dirty="0" smtClean="0"/>
          </a:p>
          <a:p>
            <a:pPr lvl="0"/>
            <a:r>
              <a:rPr lang="en-GB" dirty="0" smtClean="0"/>
              <a:t>Corpus of Contemporary American English (COCA); </a:t>
            </a:r>
            <a:endParaRPr lang="uk-UA" dirty="0" smtClean="0"/>
          </a:p>
          <a:p>
            <a:pPr lvl="0"/>
            <a:r>
              <a:rPr lang="en-GB" dirty="0" smtClean="0"/>
              <a:t>Oxford English Corpus. </a:t>
            </a:r>
            <a:endParaRPr lang="uk-UA" dirty="0" smtClean="0"/>
          </a:p>
          <a:p>
            <a:r>
              <a:rPr lang="en-GB" dirty="0" smtClean="0"/>
              <a:t>Corpora help learners:</a:t>
            </a:r>
            <a:endParaRPr lang="uk-UA" dirty="0" smtClean="0"/>
          </a:p>
          <a:p>
            <a:pPr lvl="0"/>
            <a:r>
              <a:rPr lang="en-GB" dirty="0" smtClean="0"/>
              <a:t>identify authentic word usage; </a:t>
            </a:r>
            <a:endParaRPr lang="uk-UA" dirty="0" smtClean="0"/>
          </a:p>
          <a:p>
            <a:pPr lvl="0"/>
            <a:r>
              <a:rPr lang="en-GB" dirty="0" smtClean="0"/>
              <a:t>study collocations; </a:t>
            </a:r>
            <a:endParaRPr lang="uk-UA" dirty="0" smtClean="0"/>
          </a:p>
          <a:p>
            <a:pPr lvl="0"/>
            <a:r>
              <a:rPr lang="en-GB" dirty="0" smtClean="0"/>
              <a:t>compare formal and informal language; </a:t>
            </a:r>
            <a:endParaRPr lang="uk-UA" dirty="0" smtClean="0"/>
          </a:p>
          <a:p>
            <a:pPr lvl="0"/>
            <a:r>
              <a:rPr lang="en-GB" dirty="0" smtClean="0"/>
              <a:t>observe grammar patterns; </a:t>
            </a:r>
            <a:endParaRPr lang="uk-UA" dirty="0" smtClean="0"/>
          </a:p>
          <a:p>
            <a:pPr lvl="0"/>
            <a:r>
              <a:rPr lang="en-GB" dirty="0" smtClean="0"/>
              <a:t>analyse frequency. 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Corpus-based </a:t>
            </a:r>
            <a:r>
              <a:rPr lang="en-GB" dirty="0" smtClean="0"/>
              <a:t>learning is increasingly integrated into English for Academic Purposes instruction.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040"/>
            <a:ext cx="7416824" cy="145277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Digital Tools for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en-GB" dirty="0" smtClean="0"/>
              <a:t>Vocabulary </a:t>
            </a:r>
            <a:r>
              <a:rPr lang="en-GB" dirty="0" smtClean="0"/>
              <a:t>Development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GB" dirty="0" smtClean="0"/>
              <a:t>Technology provides numerous opportunities for vocabulary </a:t>
            </a:r>
            <a:r>
              <a:rPr lang="en-GB" dirty="0" smtClean="0"/>
              <a:t>learning.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Useful tools include</a:t>
            </a:r>
            <a:r>
              <a:rPr lang="en-GB" dirty="0" smtClean="0"/>
              <a:t>:</a:t>
            </a:r>
            <a:endParaRPr lang="uk-UA" dirty="0" smtClean="0"/>
          </a:p>
          <a:p>
            <a:pPr lvl="0"/>
            <a:r>
              <a:rPr lang="en-GB" dirty="0" err="1" smtClean="0"/>
              <a:t>Quizlet</a:t>
            </a:r>
            <a:r>
              <a:rPr lang="en-GB" dirty="0" smtClean="0"/>
              <a:t>; </a:t>
            </a:r>
            <a:endParaRPr lang="uk-UA" dirty="0" smtClean="0"/>
          </a:p>
          <a:p>
            <a:pPr lvl="0"/>
            <a:r>
              <a:rPr lang="en-GB" dirty="0" err="1" smtClean="0"/>
              <a:t>Anki</a:t>
            </a:r>
            <a:r>
              <a:rPr lang="en-GB" dirty="0" smtClean="0"/>
              <a:t>; </a:t>
            </a:r>
            <a:endParaRPr lang="uk-UA" dirty="0" smtClean="0"/>
          </a:p>
          <a:p>
            <a:pPr lvl="0"/>
            <a:r>
              <a:rPr lang="en-GB" dirty="0" smtClean="0"/>
              <a:t>Cambridge Dictionary Online; </a:t>
            </a:r>
            <a:endParaRPr lang="uk-UA" dirty="0" smtClean="0"/>
          </a:p>
          <a:p>
            <a:pPr lvl="0"/>
            <a:r>
              <a:rPr lang="en-GB" dirty="0" smtClean="0"/>
              <a:t>Oxford Learner's Dictionaries; </a:t>
            </a:r>
            <a:endParaRPr lang="uk-UA" dirty="0" smtClean="0"/>
          </a:p>
          <a:p>
            <a:pPr lvl="0"/>
            <a:r>
              <a:rPr lang="en-GB" dirty="0" smtClean="0"/>
              <a:t>Merriam-Webster Dictionary; </a:t>
            </a:r>
            <a:endParaRPr lang="uk-UA" dirty="0" smtClean="0"/>
          </a:p>
          <a:p>
            <a:pPr lvl="0"/>
            <a:r>
              <a:rPr lang="en-GB" dirty="0" err="1" smtClean="0"/>
              <a:t>DeepL</a:t>
            </a:r>
            <a:r>
              <a:rPr lang="en-GB" dirty="0" smtClean="0"/>
              <a:t> Write; </a:t>
            </a:r>
            <a:endParaRPr lang="uk-UA" dirty="0" smtClean="0"/>
          </a:p>
          <a:p>
            <a:pPr lvl="0"/>
            <a:r>
              <a:rPr lang="en-GB" dirty="0" smtClean="0"/>
              <a:t>Sketch Engine; </a:t>
            </a:r>
            <a:endParaRPr lang="uk-UA" dirty="0" smtClean="0"/>
          </a:p>
          <a:p>
            <a:pPr lvl="0"/>
            <a:r>
              <a:rPr lang="en-GB" dirty="0" smtClean="0"/>
              <a:t>Vocabulary.com.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dirty="0" smtClean="0"/>
              <a:t>These platforms support:</a:t>
            </a:r>
            <a:endParaRPr lang="uk-UA" dirty="0" smtClean="0"/>
          </a:p>
          <a:p>
            <a:pPr lvl="0"/>
            <a:r>
              <a:rPr lang="en-GB" dirty="0" smtClean="0"/>
              <a:t>spaced repetition; </a:t>
            </a:r>
            <a:endParaRPr lang="uk-UA" dirty="0" smtClean="0"/>
          </a:p>
          <a:p>
            <a:pPr lvl="0"/>
            <a:r>
              <a:rPr lang="en-GB" dirty="0" smtClean="0"/>
              <a:t>pronunciation practice; </a:t>
            </a:r>
            <a:endParaRPr lang="uk-UA" dirty="0" smtClean="0"/>
          </a:p>
          <a:p>
            <a:pPr lvl="0"/>
            <a:r>
              <a:rPr lang="en-GB" dirty="0" smtClean="0"/>
              <a:t>contextual examples; </a:t>
            </a:r>
            <a:endParaRPr lang="uk-UA" dirty="0" smtClean="0"/>
          </a:p>
          <a:p>
            <a:pPr lvl="0"/>
            <a:r>
              <a:rPr lang="en-GB" dirty="0" smtClean="0"/>
              <a:t>personalized learning. 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52478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Common Vocabulary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en-GB" dirty="0" smtClean="0"/>
              <a:t>Learning </a:t>
            </a:r>
            <a:r>
              <a:rPr lang="en-GB" dirty="0" smtClean="0"/>
              <a:t>Mistakes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noProof="1" smtClean="0"/>
              <a:t>Learners often experience difficulties </a:t>
            </a:r>
            <a:r>
              <a:rPr lang="en-US" noProof="1" smtClean="0"/>
              <a:t>because </a:t>
            </a:r>
            <a:r>
              <a:rPr lang="en-US" noProof="1" smtClean="0"/>
              <a:t>they:</a:t>
            </a:r>
            <a:endParaRPr lang="en-US" noProof="1" smtClean="0"/>
          </a:p>
          <a:p>
            <a:pPr>
              <a:buNone/>
            </a:pPr>
            <a:endParaRPr lang="en-US" noProof="1" smtClean="0"/>
          </a:p>
          <a:p>
            <a:pPr lvl="0"/>
            <a:r>
              <a:rPr lang="en-US" noProof="1" smtClean="0"/>
              <a:t>memorize isolated word </a:t>
            </a:r>
            <a:r>
              <a:rPr lang="en-US" noProof="1" smtClean="0"/>
              <a:t>lists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ignore </a:t>
            </a:r>
            <a:r>
              <a:rPr lang="en-US" noProof="1" smtClean="0"/>
              <a:t>pronunciation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translate </a:t>
            </a:r>
            <a:r>
              <a:rPr lang="en-US" noProof="1" smtClean="0"/>
              <a:t>word-for-word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neglect </a:t>
            </a:r>
            <a:r>
              <a:rPr lang="en-US" noProof="1" smtClean="0"/>
              <a:t>collocations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fail to review vocabulary </a:t>
            </a:r>
            <a:r>
              <a:rPr lang="en-US" noProof="1" smtClean="0"/>
              <a:t>regularly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learn only one meaning of polysemous </a:t>
            </a:r>
            <a:r>
              <a:rPr lang="en-US" noProof="1" smtClean="0"/>
              <a:t>words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avoid active use of new </a:t>
            </a:r>
            <a:r>
              <a:rPr lang="en-US" noProof="1" smtClean="0"/>
              <a:t>vocabulary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noProof="1" smtClean="0"/>
              <a:t>These habits limit communicative competence and long-term </a:t>
            </a:r>
            <a:r>
              <a:rPr lang="en-US" noProof="1" smtClean="0"/>
              <a:t>retention.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0040"/>
            <a:ext cx="7776864" cy="1596792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Strategies for Lifelong Vocabulary Development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Continuous vocabulary growth requires consistent effort</a:t>
            </a:r>
            <a:r>
              <a:rPr lang="en-GB" dirty="0" smtClean="0"/>
              <a:t>.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Recommended strategies include:</a:t>
            </a:r>
            <a:endParaRPr lang="uk-UA" dirty="0" smtClean="0"/>
          </a:p>
          <a:p>
            <a:pPr lvl="0"/>
            <a:r>
              <a:rPr lang="en-GB" dirty="0" smtClean="0"/>
              <a:t>reading academic literature daily; </a:t>
            </a:r>
            <a:endParaRPr lang="uk-UA" dirty="0" smtClean="0"/>
          </a:p>
          <a:p>
            <a:pPr lvl="0"/>
            <a:r>
              <a:rPr lang="en-GB" dirty="0" smtClean="0"/>
              <a:t>keeping a vocabulary journal; </a:t>
            </a:r>
            <a:endParaRPr lang="uk-UA" dirty="0" smtClean="0"/>
          </a:p>
          <a:p>
            <a:pPr lvl="0"/>
            <a:r>
              <a:rPr lang="en-GB" dirty="0" smtClean="0"/>
              <a:t>reviewing new words weekly; </a:t>
            </a:r>
            <a:endParaRPr lang="uk-UA" dirty="0" smtClean="0"/>
          </a:p>
          <a:p>
            <a:pPr lvl="0"/>
            <a:r>
              <a:rPr lang="en-GB" dirty="0" smtClean="0"/>
              <a:t>using newly learned vocabulary in speaking and writing; </a:t>
            </a:r>
            <a:endParaRPr lang="uk-UA" dirty="0" smtClean="0"/>
          </a:p>
          <a:p>
            <a:pPr lvl="0"/>
            <a:r>
              <a:rPr lang="en-GB" dirty="0" smtClean="0"/>
              <a:t>analysing authentic research articles; </a:t>
            </a:r>
            <a:endParaRPr lang="uk-UA" dirty="0" smtClean="0"/>
          </a:p>
          <a:p>
            <a:pPr lvl="0"/>
            <a:r>
              <a:rPr lang="en-GB" dirty="0" smtClean="0"/>
              <a:t>participating in academic discussions; </a:t>
            </a:r>
            <a:endParaRPr lang="uk-UA" dirty="0" smtClean="0"/>
          </a:p>
          <a:p>
            <a:pPr lvl="0"/>
            <a:r>
              <a:rPr lang="en-GB" dirty="0" smtClean="0"/>
              <a:t>attending international conferences; </a:t>
            </a:r>
            <a:endParaRPr lang="uk-UA" dirty="0" smtClean="0"/>
          </a:p>
          <a:p>
            <a:pPr lvl="0"/>
            <a:r>
              <a:rPr lang="en-GB" dirty="0" smtClean="0"/>
              <a:t>maintaining curiosity about language learning.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dirty="0" smtClean="0"/>
              <a:t>Vocabulary development should become an integral part of lifelong professional education.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0040"/>
            <a:ext cx="7516688" cy="130876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en-GB" dirty="0" smtClean="0"/>
              <a:t>PRACTICAL </a:t>
            </a:r>
            <a:r>
              <a:rPr lang="en-GB" dirty="0" smtClean="0"/>
              <a:t>PART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7372672" cy="5619024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GB" b="1" dirty="0" smtClean="0"/>
              <a:t>Part 1. Dialogue Analysis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Read the </a:t>
            </a:r>
            <a:r>
              <a:rPr lang="en-GB" dirty="0" smtClean="0"/>
              <a:t>dialogue</a:t>
            </a:r>
            <a:r>
              <a:rPr lang="uk-UA" dirty="0" smtClean="0"/>
              <a:t>:</a:t>
            </a:r>
            <a:endParaRPr lang="uk-UA" dirty="0" smtClean="0"/>
          </a:p>
          <a:p>
            <a:r>
              <a:rPr lang="en-GB" b="1" dirty="0" smtClean="0"/>
              <a:t>Supervisor:</a:t>
            </a:r>
            <a:r>
              <a:rPr lang="en-GB" dirty="0" smtClean="0"/>
              <a:t> Good morning, Maria. How is your literature review progressing?</a:t>
            </a:r>
            <a:endParaRPr lang="uk-UA" dirty="0" smtClean="0"/>
          </a:p>
          <a:p>
            <a:r>
              <a:rPr lang="en-GB" b="1" dirty="0" smtClean="0"/>
              <a:t>Student:</a:t>
            </a:r>
            <a:r>
              <a:rPr lang="en-GB" dirty="0" smtClean="0"/>
              <a:t> Good morning, Professor. I have learned a considerable amount of new academic vocabulary while reading recent journal articles.</a:t>
            </a:r>
            <a:endParaRPr lang="uk-UA" dirty="0" smtClean="0"/>
          </a:p>
          <a:p>
            <a:r>
              <a:rPr lang="en-GB" b="1" dirty="0" smtClean="0"/>
              <a:t>Supervisor:</a:t>
            </a:r>
            <a:r>
              <a:rPr lang="en-GB" dirty="0" smtClean="0"/>
              <a:t> Excellent. Which learning strategies have you found most effective?</a:t>
            </a:r>
            <a:endParaRPr lang="uk-UA" dirty="0" smtClean="0"/>
          </a:p>
          <a:p>
            <a:r>
              <a:rPr lang="en-GB" b="1" dirty="0" smtClean="0"/>
              <a:t>Student:</a:t>
            </a:r>
            <a:r>
              <a:rPr lang="en-GB" dirty="0" smtClean="0"/>
              <a:t> I usually record unfamiliar words in a vocabulary journal, review them using flashcards, and try to include them in my academic writing.</a:t>
            </a:r>
            <a:endParaRPr lang="uk-UA" dirty="0" smtClean="0"/>
          </a:p>
          <a:p>
            <a:r>
              <a:rPr lang="en-GB" b="1" dirty="0" smtClean="0"/>
              <a:t>Supervisor:</a:t>
            </a:r>
            <a:r>
              <a:rPr lang="en-GB" dirty="0" smtClean="0"/>
              <a:t> That is an effective approach. Have you also studied common collocations?</a:t>
            </a:r>
            <a:endParaRPr lang="uk-UA" dirty="0" smtClean="0"/>
          </a:p>
          <a:p>
            <a:r>
              <a:rPr lang="en-GB" b="1" dirty="0" smtClean="0"/>
              <a:t>Student:</a:t>
            </a:r>
            <a:r>
              <a:rPr lang="en-GB" dirty="0" smtClean="0"/>
              <a:t> Yes. It has helped me write more naturally and understand research articles more easily.</a:t>
            </a:r>
            <a:endParaRPr lang="uk-UA" dirty="0" smtClean="0"/>
          </a:p>
          <a:p>
            <a:r>
              <a:rPr lang="en-GB" b="1" dirty="0" smtClean="0"/>
              <a:t>Supervisor:</a:t>
            </a:r>
            <a:r>
              <a:rPr lang="en-GB" dirty="0" smtClean="0"/>
              <a:t> Very good. Continue using these strategies consistently.</a:t>
            </a: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CF8108-806E-49B3-9237-F4ADAA553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Part </a:t>
            </a:r>
            <a:r>
              <a:rPr lang="en-GB" dirty="0" smtClean="0"/>
              <a:t>1.1 Tasks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E9C783-D746-43DD-A9C8-E65850F22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Identify in the dialogue</a:t>
            </a:r>
            <a:r>
              <a:rPr lang="en-GB" dirty="0" smtClean="0"/>
              <a:t>:</a:t>
            </a: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 lvl="0"/>
            <a:r>
              <a:rPr lang="en-GB" dirty="0" smtClean="0"/>
              <a:t>Academic vocabulary. </a:t>
            </a:r>
            <a:endParaRPr lang="uk-UA" dirty="0" smtClean="0"/>
          </a:p>
          <a:p>
            <a:pPr lvl="0"/>
            <a:r>
              <a:rPr lang="en-GB" dirty="0" smtClean="0"/>
              <a:t>Vocabulary learning strategies. </a:t>
            </a:r>
            <a:endParaRPr lang="uk-UA" dirty="0" smtClean="0"/>
          </a:p>
          <a:p>
            <a:pPr lvl="0"/>
            <a:r>
              <a:rPr lang="en-GB" dirty="0" smtClean="0"/>
              <a:t>Professional interaction phrases. </a:t>
            </a:r>
            <a:endParaRPr lang="uk-UA" dirty="0" smtClean="0"/>
          </a:p>
          <a:p>
            <a:pPr lvl="0"/>
            <a:r>
              <a:rPr lang="en-GB" dirty="0" smtClean="0"/>
              <a:t>Expressions of encouragement. </a:t>
            </a:r>
            <a:endParaRPr lang="uk-UA" dirty="0" smtClean="0"/>
          </a:p>
          <a:p>
            <a:pPr lvl="0"/>
            <a:r>
              <a:rPr lang="en-GB" dirty="0" smtClean="0"/>
              <a:t>Examples of collocations. </a:t>
            </a:r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36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DAF8CE-4AD4-4C9C-B3AB-92CFE05C5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20040"/>
            <a:ext cx="7444680" cy="15967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Part 2. </a:t>
            </a:r>
            <a:r>
              <a:rPr lang="en-GB" dirty="0" smtClean="0"/>
              <a:t>Vocabulary Transformation Task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B8B9C8-EFF3-4CE0-A10D-9CA05096E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2776"/>
            <a:ext cx="8028384" cy="5042960"/>
          </a:xfrm>
        </p:spPr>
        <p:txBody>
          <a:bodyPr/>
          <a:lstStyle/>
          <a:p>
            <a:pPr algn="ctr">
              <a:buNone/>
            </a:pPr>
            <a:r>
              <a:rPr lang="en-GB" sz="2000" dirty="0" smtClean="0"/>
              <a:t>Replace the general words with more academic </a:t>
            </a:r>
            <a:r>
              <a:rPr lang="en-GB" sz="2000" dirty="0" smtClean="0"/>
              <a:t>alternatives</a:t>
            </a:r>
            <a:r>
              <a:rPr lang="uk-UA" sz="2000" dirty="0" smtClean="0"/>
              <a:t>:</a:t>
            </a:r>
          </a:p>
          <a:p>
            <a:pPr>
              <a:buNone/>
            </a:pPr>
            <a:endParaRPr lang="uk-UA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43608" y="2060848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General word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latin typeface="Times New Roman"/>
                          <a:ea typeface="Times New Roman"/>
                          <a:cs typeface="Times New Roman"/>
                        </a:rPr>
                        <a:t>Academic alternative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get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show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</a:rPr>
                        <a:t>help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use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think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95536" y="4612122"/>
            <a:ext cx="5256584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Suggested Answers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obtain / acquire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demonstrate / illustrate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facilitate / assist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employ / utilize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consider / assume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640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6B0B1A-7263-4E69-A3A1-7364A7F2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Part 3. Matching Activity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C78444-EBB5-44EF-95DC-0719CF684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0728"/>
            <a:ext cx="7228656" cy="51869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sz="2000" dirty="0" smtClean="0"/>
              <a:t>Match the learning strategy with its description.</a:t>
            </a:r>
            <a:endParaRPr lang="uk-UA" sz="2000" dirty="0" smtClean="0"/>
          </a:p>
          <a:p>
            <a:pPr marL="0" indent="0">
              <a:buNone/>
            </a:pPr>
            <a:endParaRPr lang="en-US" b="1" dirty="0" smtClean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en-US" dirty="0" smtClean="0">
              <a:latin typeface="Bahnschrift Light" panose="020B0502040204020203" pitchFamily="34" charset="0"/>
            </a:endParaRPr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27584" y="1556793"/>
          <a:ext cx="6023992" cy="2292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996"/>
                <a:gridCol w="3011996"/>
              </a:tblGrid>
              <a:tr h="567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Strategy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Description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19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Spaced repetition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19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Extensive reading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19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Flashcards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19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Context clues</a:t>
                      </a:r>
                      <a:endParaRPr lang="uk-UA" sz="180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875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Vocabulary journal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3528" y="4368077"/>
            <a:ext cx="662473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Descriptions: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A. Learning through surrounding text.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B. Recording and reviewing new vocabulary.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C. Reviewing words over increasing intervals.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D. Reading large quantities of authentic material.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E. Testing memory using question–answer cards.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59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Part 4. Role-play Activity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dirty="0" smtClean="0"/>
              <a:t>Student A – PhD Student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Explain:</a:t>
            </a:r>
            <a:endParaRPr lang="uk-UA" dirty="0" smtClean="0"/>
          </a:p>
          <a:p>
            <a:pPr lvl="0"/>
            <a:r>
              <a:rPr lang="en-GB" dirty="0" smtClean="0"/>
              <a:t>how you usually learn new academic vocabulary; </a:t>
            </a:r>
            <a:endParaRPr lang="uk-UA" dirty="0" smtClean="0"/>
          </a:p>
          <a:p>
            <a:pPr lvl="0"/>
            <a:r>
              <a:rPr lang="en-GB" dirty="0" smtClean="0"/>
              <a:t>which strategies are most effective for you; </a:t>
            </a:r>
            <a:endParaRPr lang="uk-UA" dirty="0" smtClean="0"/>
          </a:p>
          <a:p>
            <a:pPr lvl="0"/>
            <a:r>
              <a:rPr lang="en-GB" dirty="0" smtClean="0"/>
              <a:t>which digital tools you use.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b="1" dirty="0" smtClean="0"/>
              <a:t>Student B – Supervisor</a:t>
            </a:r>
            <a:endParaRPr lang="uk-UA" dirty="0" smtClean="0"/>
          </a:p>
          <a:p>
            <a:pPr>
              <a:buNone/>
            </a:pPr>
            <a:r>
              <a:rPr lang="en-GB" dirty="0" smtClean="0"/>
              <a:t>Ask about:</a:t>
            </a:r>
            <a:endParaRPr lang="uk-UA" dirty="0" smtClean="0"/>
          </a:p>
          <a:p>
            <a:pPr lvl="0"/>
            <a:r>
              <a:rPr lang="en-GB" dirty="0" smtClean="0"/>
              <a:t>vocabulary learning difficulties; </a:t>
            </a:r>
            <a:endParaRPr lang="uk-UA" dirty="0" smtClean="0"/>
          </a:p>
          <a:p>
            <a:pPr lvl="0"/>
            <a:r>
              <a:rPr lang="en-GB" dirty="0" smtClean="0"/>
              <a:t>reading habits; </a:t>
            </a:r>
            <a:endParaRPr lang="uk-UA" dirty="0" smtClean="0"/>
          </a:p>
          <a:p>
            <a:pPr lvl="0"/>
            <a:r>
              <a:rPr lang="en-GB" dirty="0" smtClean="0"/>
              <a:t>academic writing; </a:t>
            </a:r>
            <a:endParaRPr lang="uk-UA" dirty="0" smtClean="0"/>
          </a:p>
          <a:p>
            <a:pPr lvl="0"/>
            <a:r>
              <a:rPr lang="en-GB" dirty="0" smtClean="0"/>
              <a:t>future improvement plans. </a:t>
            </a:r>
            <a:endParaRPr lang="uk-UA" dirty="0" smtClean="0"/>
          </a:p>
          <a:p>
            <a:r>
              <a:rPr lang="en-GB" dirty="0" smtClean="0"/>
              <a:t>Provide constructive feedback.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Part 5. Mini Presentation Task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GB" dirty="0" smtClean="0"/>
              <a:t>Prepare a </a:t>
            </a:r>
            <a:r>
              <a:rPr lang="en-GB" b="1" dirty="0" smtClean="0"/>
              <a:t>3–5 minute presentation</a:t>
            </a:r>
            <a:r>
              <a:rPr lang="en-GB" dirty="0" smtClean="0"/>
              <a:t> on:</a:t>
            </a:r>
            <a:endParaRPr lang="uk-UA" dirty="0" smtClean="0"/>
          </a:p>
          <a:p>
            <a:pPr>
              <a:buNone/>
            </a:pPr>
            <a:r>
              <a:rPr lang="en-GB" b="1" dirty="0" smtClean="0"/>
              <a:t>"My Personal Vocabulary Learning Strategy</a:t>
            </a:r>
            <a:r>
              <a:rPr lang="en-GB" b="1" dirty="0" smtClean="0"/>
              <a:t>.“</a:t>
            </a:r>
            <a:endParaRPr lang="uk-UA" b="1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en-GB" dirty="0" smtClean="0"/>
              <a:t>Include:</a:t>
            </a:r>
            <a:endParaRPr lang="uk-UA" dirty="0" smtClean="0"/>
          </a:p>
          <a:p>
            <a:pPr lvl="0"/>
            <a:r>
              <a:rPr lang="en-GB" dirty="0" smtClean="0"/>
              <a:t>current English level; </a:t>
            </a:r>
            <a:endParaRPr lang="uk-UA" dirty="0" smtClean="0"/>
          </a:p>
          <a:p>
            <a:pPr lvl="0"/>
            <a:r>
              <a:rPr lang="en-GB" dirty="0" smtClean="0"/>
              <a:t>vocabulary learning goals; </a:t>
            </a:r>
            <a:endParaRPr lang="uk-UA" dirty="0" smtClean="0"/>
          </a:p>
          <a:p>
            <a:pPr lvl="0"/>
            <a:r>
              <a:rPr lang="en-GB" dirty="0" smtClean="0"/>
              <a:t>preferred learning methods; </a:t>
            </a:r>
            <a:endParaRPr lang="uk-UA" dirty="0" smtClean="0"/>
          </a:p>
          <a:p>
            <a:pPr lvl="0"/>
            <a:r>
              <a:rPr lang="en-GB" dirty="0" smtClean="0"/>
              <a:t>digital resources; </a:t>
            </a:r>
            <a:endParaRPr lang="uk-UA" dirty="0" smtClean="0"/>
          </a:p>
          <a:p>
            <a:pPr lvl="0"/>
            <a:r>
              <a:rPr lang="en-GB" dirty="0" smtClean="0"/>
              <a:t>plans for further improvement. </a:t>
            </a:r>
            <a:endParaRPr lang="uk-UA" dirty="0" smtClean="0"/>
          </a:p>
          <a:p>
            <a:pPr lvl="0"/>
            <a:endParaRPr lang="uk-UA" dirty="0" smtClean="0"/>
          </a:p>
          <a:p>
            <a:pPr>
              <a:buNone/>
            </a:pPr>
            <a:r>
              <a:rPr lang="en-GB" dirty="0" smtClean="0"/>
              <a:t>Example opening:</a:t>
            </a:r>
            <a:endParaRPr lang="uk-UA" dirty="0" smtClean="0"/>
          </a:p>
          <a:p>
            <a:pPr>
              <a:buNone/>
            </a:pPr>
            <a:r>
              <a:rPr lang="uk-UA" i="1" dirty="0" smtClean="0"/>
              <a:t>       </a:t>
            </a:r>
            <a:r>
              <a:rPr lang="en-GB" i="1" dirty="0" smtClean="0"/>
              <a:t>Good </a:t>
            </a:r>
            <a:r>
              <a:rPr lang="en-GB" i="1" dirty="0" smtClean="0"/>
              <a:t>afternoon. Today I would like to talk about </a:t>
            </a:r>
            <a:r>
              <a:rPr lang="en-GB" i="1" dirty="0" smtClean="0"/>
              <a:t>the vocabulary </a:t>
            </a:r>
            <a:r>
              <a:rPr lang="en-GB" i="1" dirty="0" smtClean="0"/>
              <a:t>learning strategies that have helped me improve my academic English. I believe that consistent practice, extensive reading, and active use of new vocabulary are essential for successful language development.</a:t>
            </a:r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8249E7-A7C7-4AE1-BDF9-CF30675B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46EC767-398E-48D1-926C-8E92C281B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9416"/>
            <a:ext cx="7372672" cy="52485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100" b="1" dirty="0">
                <a:latin typeface="Bahnschrift Light" panose="020B0502040204020203" pitchFamily="34" charset="0"/>
              </a:rPr>
              <a:t>Basic Literature</a:t>
            </a:r>
            <a:endParaRPr lang="ru-RU" sz="3100" b="1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en-US" sz="3100" dirty="0">
              <a:latin typeface="Bahnschrift Light" panose="020B0502040204020203" pitchFamily="34" charset="0"/>
            </a:endParaRPr>
          </a:p>
          <a:p>
            <a:pPr lvl="0"/>
            <a:r>
              <a:rPr lang="en-GB" sz="3200" dirty="0" smtClean="0"/>
              <a:t>Nation, I. S. P. (2022). </a:t>
            </a:r>
            <a:r>
              <a:rPr lang="en-GB" sz="3200" i="1" dirty="0" smtClean="0"/>
              <a:t>Learning Vocabulary in Another Language</a:t>
            </a:r>
            <a:r>
              <a:rPr lang="en-GB" sz="3200" dirty="0" smtClean="0"/>
              <a:t> (2nd ed.). Cambridge University Press. </a:t>
            </a:r>
            <a:endParaRPr lang="uk-UA" sz="3200" dirty="0" smtClean="0"/>
          </a:p>
          <a:p>
            <a:pPr lvl="0"/>
            <a:r>
              <a:rPr lang="en-GB" sz="3200" dirty="0" smtClean="0"/>
              <a:t>Webb, S., &amp; Nation, I. S. P. (2023). </a:t>
            </a:r>
            <a:r>
              <a:rPr lang="en-GB" sz="3200" i="1" dirty="0" smtClean="0"/>
              <a:t>How Vocabulary Is Learned</a:t>
            </a:r>
            <a:r>
              <a:rPr lang="en-GB" sz="3200" dirty="0" smtClean="0"/>
              <a:t> (2nd ed.). Oxford University Press. </a:t>
            </a:r>
            <a:endParaRPr lang="uk-UA" sz="3200" dirty="0" smtClean="0"/>
          </a:p>
          <a:p>
            <a:pPr lvl="0"/>
            <a:r>
              <a:rPr lang="en-GB" sz="3200" dirty="0" smtClean="0"/>
              <a:t>McCarthy, M., &amp; O'Dell, F. (2022). </a:t>
            </a:r>
            <a:r>
              <a:rPr lang="en-GB" sz="3200" i="1" dirty="0" smtClean="0"/>
              <a:t>Academic Vocabulary in Use</a:t>
            </a:r>
            <a:r>
              <a:rPr lang="en-GB" sz="3200" dirty="0" smtClean="0"/>
              <a:t> (2nd ed.). Cambridge University Press. </a:t>
            </a:r>
            <a:endParaRPr lang="uk-UA" sz="3200" dirty="0" smtClean="0"/>
          </a:p>
          <a:p>
            <a:pPr lvl="0"/>
            <a:r>
              <a:rPr lang="en-GB" sz="3200" dirty="0" err="1" smtClean="0"/>
              <a:t>Folse</a:t>
            </a:r>
            <a:r>
              <a:rPr lang="en-GB" sz="3200" dirty="0" smtClean="0"/>
              <a:t>, K. S. (2022). </a:t>
            </a:r>
            <a:r>
              <a:rPr lang="en-GB" sz="3200" i="1" dirty="0" smtClean="0"/>
              <a:t>Vocabulary Myths: Applying Second Language Research to Classroom Teaching</a:t>
            </a:r>
            <a:r>
              <a:rPr lang="en-GB" sz="3200" dirty="0" smtClean="0"/>
              <a:t> (2nd ed.). University of Michigan Press. </a:t>
            </a:r>
            <a:endParaRPr lang="uk-UA" sz="3200" dirty="0" smtClean="0"/>
          </a:p>
          <a:p>
            <a:pPr lvl="0"/>
            <a:r>
              <a:rPr lang="en-GB" sz="3200" dirty="0" smtClean="0"/>
              <a:t>Schmitt, N. (2021). </a:t>
            </a:r>
            <a:r>
              <a:rPr lang="en-GB" sz="3200" i="1" dirty="0" smtClean="0"/>
              <a:t>Researching Vocabulary: A Vocabulary Research Manual</a:t>
            </a:r>
            <a:r>
              <a:rPr lang="en-GB" sz="3200" dirty="0" smtClean="0"/>
              <a:t>. Palgrave Macmillan. </a:t>
            </a:r>
            <a:endParaRPr lang="uk-UA" sz="3200" dirty="0" smtClean="0"/>
          </a:p>
          <a:p>
            <a:pPr marL="514350" indent="-514350">
              <a:buFont typeface="+mj-lt"/>
              <a:buAutoNum type="arabicPeriod"/>
            </a:pPr>
            <a:endParaRPr lang="en-US" sz="2900" b="1" dirty="0">
              <a:latin typeface="Bahnschrift Light" panose="020B0502040204020203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23507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D05CC1-4C3F-4FCC-8D22-B57D05D8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Additional Literature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E5389B-C88A-471B-A82C-A3CCB37F3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noProof="1" smtClean="0"/>
              <a:t>Coxhead</a:t>
            </a:r>
            <a:r>
              <a:rPr lang="en-GB" dirty="0" smtClean="0"/>
              <a:t>, </a:t>
            </a:r>
            <a:r>
              <a:rPr lang="en-GB" dirty="0" smtClean="0"/>
              <a:t>A. (2021). </a:t>
            </a:r>
            <a:r>
              <a:rPr lang="en-GB" i="1" dirty="0" smtClean="0"/>
              <a:t>Academic Vocabulary: Academic Word List Resources and Research</a:t>
            </a:r>
            <a:r>
              <a:rPr lang="en-GB" dirty="0" smtClean="0"/>
              <a:t>. Victoria University of Wellington. </a:t>
            </a:r>
            <a:endParaRPr lang="uk-UA" dirty="0" smtClean="0"/>
          </a:p>
          <a:p>
            <a:pPr lvl="0"/>
            <a:r>
              <a:rPr lang="en-GB" i="1" dirty="0" smtClean="0"/>
              <a:t>Language Teaching</a:t>
            </a:r>
            <a:r>
              <a:rPr lang="en-GB" dirty="0" smtClean="0"/>
              <a:t> (2021–2026). Cambridge University Press. </a:t>
            </a:r>
            <a:endParaRPr lang="uk-UA" dirty="0" smtClean="0"/>
          </a:p>
          <a:p>
            <a:pPr lvl="0"/>
            <a:r>
              <a:rPr lang="en-GB" i="1" dirty="0" smtClean="0"/>
              <a:t>TESOL Quarterly</a:t>
            </a:r>
            <a:r>
              <a:rPr lang="en-GB" dirty="0" smtClean="0"/>
              <a:t> (2021–2026). Wiley. </a:t>
            </a:r>
            <a:endParaRPr lang="uk-UA" dirty="0" smtClean="0"/>
          </a:p>
          <a:p>
            <a:pPr lvl="0"/>
            <a:r>
              <a:rPr lang="en-GB" i="1" dirty="0" smtClean="0"/>
              <a:t>System</a:t>
            </a:r>
            <a:r>
              <a:rPr lang="en-GB" dirty="0" smtClean="0"/>
              <a:t> (2021–2026). Elsevier. </a:t>
            </a:r>
            <a:endParaRPr lang="uk-UA" dirty="0" smtClean="0"/>
          </a:p>
          <a:p>
            <a:pPr lvl="0"/>
            <a:r>
              <a:rPr lang="en-GB" i="1" dirty="0" smtClean="0"/>
              <a:t>Journal of English for Academic Purposes</a:t>
            </a:r>
            <a:r>
              <a:rPr lang="en-GB" dirty="0" smtClean="0"/>
              <a:t> (2021–2026). Elsevier. </a:t>
            </a:r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5084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1653</Words>
  <Application>Microsoft Office PowerPoint</Application>
  <PresentationFormat>Экран (4:3)</PresentationFormat>
  <Paragraphs>361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Изящная</vt:lpstr>
      <vt:lpstr>    Вінницький національний медичний університет ім.М.І.пирогова  кафедра філології ДИСЦИПЛІНА “ АНЛІЙСЬКА МОВА ” СПЕЦІАЛЬНІСТЬ і2 “мЕДИЦИНА” </vt:lpstr>
      <vt:lpstr>Learning Objectives</vt:lpstr>
      <vt:lpstr>Why Does Vocabulary Development Matter? </vt:lpstr>
      <vt:lpstr>What Is Vocabulary Development? </vt:lpstr>
      <vt:lpstr>Types of Vocabulary </vt:lpstr>
      <vt:lpstr>Academic Vocabulary</vt:lpstr>
      <vt:lpstr>Technical Vocabulary  </vt:lpstr>
      <vt:lpstr>Formulaic Language </vt:lpstr>
      <vt:lpstr>Factors  Affecting Vocabulary Learning </vt:lpstr>
      <vt:lpstr>Vocabulary Learning Strategies  </vt:lpstr>
      <vt:lpstr>Vocabulary Learning Strategies</vt:lpstr>
      <vt:lpstr>Word Families </vt:lpstr>
      <vt:lpstr>Learning Through Collocations </vt:lpstr>
      <vt:lpstr>  Using Corpora  for Vocabulary Learning </vt:lpstr>
      <vt:lpstr>Digital Tools for  Vocabulary Development </vt:lpstr>
      <vt:lpstr>Common Vocabulary  Learning Mistakes </vt:lpstr>
      <vt:lpstr>Strategies for Lifelong Vocabulary Development </vt:lpstr>
      <vt:lpstr>  PRACTICAL PART  </vt:lpstr>
      <vt:lpstr>Part 1.1 Tasks </vt:lpstr>
      <vt:lpstr>Part 2. Vocabulary Transformation Task </vt:lpstr>
      <vt:lpstr>Part 3. Matching Activity </vt:lpstr>
      <vt:lpstr>Part 4. Role-play Activity </vt:lpstr>
      <vt:lpstr>Part 5. Mini Presentation Task </vt:lpstr>
      <vt:lpstr>Recommended Literature</vt:lpstr>
      <vt:lpstr>Additional Literature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Andy</cp:lastModifiedBy>
  <cp:revision>50</cp:revision>
  <dcterms:created xsi:type="dcterms:W3CDTF">2026-06-25T21:12:49Z</dcterms:created>
  <dcterms:modified xsi:type="dcterms:W3CDTF">2026-06-30T01:28:55Z</dcterms:modified>
</cp:coreProperties>
</file>