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274" r:id="rId29"/>
    <p:sldId id="275" r:id="rId30"/>
    <p:sldId id="276"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13B09F3-9DA0-441F-8A8E-ABC5116151AD}" type="datetimeFigureOut">
              <a:rPr lang="ru-RU" smtClean="0"/>
              <a:pPr/>
              <a:t>30.06.2026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613B09F3-9DA0-441F-8A8E-ABC5116151AD}" type="datetimeFigureOut">
              <a:rPr lang="ru-RU" smtClean="0"/>
              <a:pPr/>
              <a:t>30.06.2026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a:t>Образец текста</a:t>
            </a:r>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598194D-C202-4F0A-89ED-E239BA51923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13B09F3-9DA0-441F-8A8E-ABC5116151AD}" type="datetimeFigureOut">
              <a:rPr lang="ru-RU" smtClean="0"/>
              <a:pPr/>
              <a:t>30.06.2026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598194D-C202-4F0A-89ED-E239BA51923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87824" y="404664"/>
            <a:ext cx="5616624" cy="2808312"/>
          </a:xfrm>
        </p:spPr>
        <p:txBody>
          <a:bodyPr/>
          <a:lstStyle/>
          <a:p>
            <a:pPr algn="ctr"/>
            <a:r>
              <a:rPr lang="uk-UA" dirty="0"/>
              <a:t/>
            </a:r>
            <a:br>
              <a:rPr lang="uk-UA" dirty="0"/>
            </a:br>
            <a:r>
              <a:rPr lang="uk-UA" dirty="0"/>
              <a:t/>
            </a:r>
            <a:br>
              <a:rPr lang="uk-UA" dirty="0"/>
            </a:br>
            <a:r>
              <a:rPr lang="uk-UA" dirty="0"/>
              <a:t/>
            </a:r>
            <a:br>
              <a:rPr lang="uk-UA" dirty="0"/>
            </a:br>
            <a:r>
              <a:rPr lang="uk-UA" dirty="0"/>
              <a:t/>
            </a:r>
            <a:br>
              <a:rPr lang="uk-UA" dirty="0"/>
            </a:br>
            <a:r>
              <a:rPr lang="en-US" sz="2000" noProof="1" smtClean="0">
                <a:latin typeface="Arial Narrow" pitchFamily="34" charset="0"/>
              </a:rPr>
              <a:t>Вінницький національний медичний </a:t>
            </a:r>
            <a:r>
              <a:rPr lang="en-US" sz="2000" noProof="1" smtClean="0">
                <a:latin typeface="Arial Narrow" pitchFamily="34" charset="0"/>
              </a:rPr>
              <a:t>університет </a:t>
            </a:r>
            <a:r>
              <a:rPr lang="en-US" sz="2000" noProof="1" smtClean="0">
                <a:latin typeface="Arial Narrow" pitchFamily="34" charset="0"/>
              </a:rPr>
              <a:t>ім.М.І.пирогова</a:t>
            </a:r>
            <a:r>
              <a:rPr lang="en-US" sz="2000" noProof="1" smtClean="0">
                <a:latin typeface="Arial Narrow" pitchFamily="34" charset="0"/>
              </a:rPr>
              <a:t/>
            </a:r>
            <a:br>
              <a:rPr lang="en-US" sz="2000" noProof="1" smtClean="0">
                <a:latin typeface="Arial Narrow" pitchFamily="34" charset="0"/>
              </a:rPr>
            </a:br>
            <a:r>
              <a:rPr lang="en-US" sz="2000" noProof="1" smtClean="0">
                <a:latin typeface="Arial Narrow" pitchFamily="34" charset="0"/>
              </a:rPr>
              <a:t/>
            </a:r>
            <a:br>
              <a:rPr lang="en-US" sz="2000" noProof="1" smtClean="0">
                <a:latin typeface="Arial Narrow" pitchFamily="34" charset="0"/>
              </a:rPr>
            </a:br>
            <a:r>
              <a:rPr lang="en-US" sz="2000" noProof="1" smtClean="0">
                <a:latin typeface="Arial Narrow" pitchFamily="34" charset="0"/>
              </a:rPr>
              <a:t>кафедра </a:t>
            </a:r>
            <a:r>
              <a:rPr lang="en-US" sz="2000" noProof="1" smtClean="0">
                <a:latin typeface="Arial Narrow" pitchFamily="34" charset="0"/>
              </a:rPr>
              <a:t>філології</a:t>
            </a:r>
            <a:r>
              <a:rPr lang="en-US" sz="2000" noProof="1" smtClean="0">
                <a:latin typeface="Arial Narrow" pitchFamily="34" charset="0"/>
              </a:rPr>
              <a:t/>
            </a:r>
            <a:br>
              <a:rPr lang="en-US" sz="2000" noProof="1" smtClean="0">
                <a:latin typeface="Arial Narrow" pitchFamily="34" charset="0"/>
              </a:rPr>
            </a:br>
            <a:r>
              <a:rPr lang="en-US" sz="2000" noProof="1" smtClean="0">
                <a:latin typeface="Arial Narrow" pitchFamily="34" charset="0"/>
              </a:rPr>
              <a:t>ДИСЦИПЛІНА “ АНЛІЙСЬКА </a:t>
            </a:r>
            <a:r>
              <a:rPr lang="en-US" sz="2000" noProof="1" smtClean="0">
                <a:latin typeface="Arial Narrow" pitchFamily="34" charset="0"/>
              </a:rPr>
              <a:t>МОВА”</a:t>
            </a:r>
            <a:r>
              <a:rPr lang="en-US" sz="2000" noProof="1" smtClean="0">
                <a:latin typeface="Arial Narrow" pitchFamily="34" charset="0"/>
              </a:rPr>
              <a:t/>
            </a:r>
            <a:br>
              <a:rPr lang="en-US" sz="2000" noProof="1" smtClean="0">
                <a:latin typeface="Arial Narrow" pitchFamily="34" charset="0"/>
              </a:rPr>
            </a:br>
            <a:r>
              <a:rPr lang="en-US" sz="2000" noProof="1" smtClean="0">
                <a:latin typeface="Arial Narrow" pitchFamily="34" charset="0"/>
              </a:rPr>
              <a:t>СПЕЦІАЛЬНІСТЬ </a:t>
            </a:r>
            <a:r>
              <a:rPr lang="en-US" sz="2000" noProof="1" smtClean="0">
                <a:latin typeface="Arial Narrow" pitchFamily="34" charset="0"/>
              </a:rPr>
              <a:t>і2 </a:t>
            </a:r>
            <a:r>
              <a:rPr lang="en-US" sz="2000" noProof="1" smtClean="0">
                <a:latin typeface="Arial Narrow" pitchFamily="34" charset="0"/>
              </a:rPr>
              <a:t>“мЕДИЦИНА”</a:t>
            </a:r>
            <a:endParaRPr lang="en-US" sz="2000" noProof="1">
              <a:latin typeface="Arial Narrow" pitchFamily="34" charset="0"/>
            </a:endParaRPr>
          </a:p>
        </p:txBody>
      </p:sp>
      <p:sp>
        <p:nvSpPr>
          <p:cNvPr id="3" name="Подзаголовок 2"/>
          <p:cNvSpPr>
            <a:spLocks noGrp="1"/>
          </p:cNvSpPr>
          <p:nvPr>
            <p:ph type="subTitle" idx="1"/>
          </p:nvPr>
        </p:nvSpPr>
        <p:spPr>
          <a:xfrm>
            <a:off x="3354442" y="3539864"/>
            <a:ext cx="5114778" cy="2337408"/>
          </a:xfrm>
        </p:spPr>
        <p:txBody>
          <a:bodyPr>
            <a:normAutofit fontScale="47500" lnSpcReduction="20000"/>
          </a:bodyPr>
          <a:lstStyle/>
          <a:p>
            <a:pPr algn="ctr"/>
            <a:r>
              <a:rPr lang="uk-UA" sz="8000" dirty="0">
                <a:latin typeface="Bahnschrift Light" panose="020B0502040204020203" pitchFamily="34" charset="0"/>
              </a:rPr>
              <a:t>Тема лекції</a:t>
            </a:r>
            <a:r>
              <a:rPr lang="en-US" sz="8000" dirty="0">
                <a:latin typeface="Bahnschrift Light" panose="020B0502040204020203" pitchFamily="34" charset="0"/>
              </a:rPr>
              <a:t> </a:t>
            </a:r>
            <a:r>
              <a:rPr lang="ru-RU" sz="8000" dirty="0">
                <a:latin typeface="Bahnschrift Light" panose="020B0502040204020203" pitchFamily="34" charset="0"/>
              </a:rPr>
              <a:t>№</a:t>
            </a:r>
            <a:r>
              <a:rPr lang="en-US" sz="8000" dirty="0">
                <a:latin typeface="Bahnschrift Light" panose="020B0502040204020203" pitchFamily="34" charset="0"/>
              </a:rPr>
              <a:t> 6</a:t>
            </a:r>
            <a:r>
              <a:rPr lang="uk-UA" sz="8000" dirty="0">
                <a:latin typeface="Bahnschrift Light" panose="020B0502040204020203" pitchFamily="34" charset="0"/>
              </a:rPr>
              <a:t>:</a:t>
            </a:r>
            <a:r>
              <a:rPr lang="en-US" sz="8000" dirty="0">
                <a:latin typeface="Bahnschrift Light" panose="020B0502040204020203" pitchFamily="34" charset="0"/>
              </a:rPr>
              <a:t> </a:t>
            </a:r>
          </a:p>
          <a:p>
            <a:pPr algn="ctr"/>
            <a:r>
              <a:rPr lang="uk-UA" dirty="0" smtClean="0"/>
              <a:t> </a:t>
            </a:r>
            <a:r>
              <a:rPr lang="ru-RU" sz="10000" b="1" dirty="0" smtClean="0"/>
              <a:t>ACADEMIC </a:t>
            </a:r>
            <a:endParaRPr lang="ru-RU" sz="10000" b="1" dirty="0" smtClean="0"/>
          </a:p>
          <a:p>
            <a:pPr algn="ctr"/>
            <a:r>
              <a:rPr lang="ru-RU" sz="10000" b="1" dirty="0" smtClean="0"/>
              <a:t>WRITING BASICS</a:t>
            </a:r>
            <a:endParaRPr lang="uk-UA" sz="10000" dirty="0"/>
          </a:p>
          <a:p>
            <a:pPr algn="just"/>
            <a:endParaRPr lang="uk-UA" dirty="0"/>
          </a:p>
          <a:p>
            <a:r>
              <a:rPr lang="uk-UA" dirty="0"/>
              <a:t> </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a:t>Learning Objectives</a:t>
            </a:r>
            <a:endParaRPr lang="ru-RU" dirty="0"/>
          </a:p>
        </p:txBody>
      </p:sp>
      <p:sp>
        <p:nvSpPr>
          <p:cNvPr id="3" name="Содержимое 2"/>
          <p:cNvSpPr>
            <a:spLocks noGrp="1"/>
          </p:cNvSpPr>
          <p:nvPr>
            <p:ph idx="1"/>
          </p:nvPr>
        </p:nvSpPr>
        <p:spPr/>
        <p:txBody>
          <a:bodyPr>
            <a:normAutofit fontScale="85000" lnSpcReduction="20000"/>
          </a:bodyPr>
          <a:lstStyle/>
          <a:p>
            <a:pPr>
              <a:buNone/>
            </a:pPr>
            <a:r>
              <a:rPr lang="en-GB" dirty="0" smtClean="0"/>
              <a:t>By the end of this lecture, students will be able to:</a:t>
            </a:r>
            <a:endParaRPr lang="uk-UA" dirty="0" smtClean="0"/>
          </a:p>
          <a:p>
            <a:pPr lvl="0"/>
            <a:r>
              <a:rPr lang="en-GB" dirty="0" smtClean="0"/>
              <a:t>define academic writing and explain its role in higher education and scientific research; </a:t>
            </a:r>
            <a:endParaRPr lang="uk-UA" dirty="0" smtClean="0"/>
          </a:p>
          <a:p>
            <a:pPr lvl="0"/>
            <a:r>
              <a:rPr lang="en-GB" dirty="0" smtClean="0"/>
              <a:t>identify the main characteristics of academic writing in English; </a:t>
            </a:r>
            <a:endParaRPr lang="uk-UA" dirty="0" smtClean="0"/>
          </a:p>
          <a:p>
            <a:pPr lvl="0"/>
            <a:r>
              <a:rPr lang="en-GB" dirty="0" smtClean="0"/>
              <a:t>distinguish between formal and informal writing styles; </a:t>
            </a:r>
            <a:endParaRPr lang="uk-UA" dirty="0" smtClean="0"/>
          </a:p>
          <a:p>
            <a:pPr lvl="0"/>
            <a:r>
              <a:rPr lang="en-GB" dirty="0" smtClean="0"/>
              <a:t>organise academic texts using clear logical structure; </a:t>
            </a:r>
            <a:endParaRPr lang="uk-UA" dirty="0" smtClean="0"/>
          </a:p>
          <a:p>
            <a:pPr lvl="0"/>
            <a:r>
              <a:rPr lang="en-GB" dirty="0" smtClean="0"/>
              <a:t>apply principles of coherence and cohesion in academic paragraphs; </a:t>
            </a:r>
            <a:endParaRPr lang="uk-UA" dirty="0" smtClean="0"/>
          </a:p>
          <a:p>
            <a:pPr lvl="0"/>
            <a:r>
              <a:rPr lang="en-GB" dirty="0" smtClean="0"/>
              <a:t>use appropriate academic vocabulary and style in written communication; </a:t>
            </a:r>
            <a:endParaRPr lang="uk-UA" dirty="0" smtClean="0"/>
          </a:p>
          <a:p>
            <a:pPr lvl="0"/>
            <a:r>
              <a:rPr lang="en-GB" dirty="0" smtClean="0"/>
              <a:t>avoid common mistakes in academic writing; </a:t>
            </a:r>
            <a:endParaRPr lang="uk-UA" dirty="0" smtClean="0"/>
          </a:p>
          <a:p>
            <a:r>
              <a:rPr lang="en-GB" dirty="0" smtClean="0"/>
              <a:t>develop basic academic writing skills required for research communication and publication. </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20040"/>
            <a:ext cx="8172400" cy="1668800"/>
          </a:xfrm>
        </p:spPr>
        <p:txBody>
          <a:bodyPr>
            <a:normAutofit/>
          </a:bodyPr>
          <a:lstStyle/>
          <a:p>
            <a:pPr algn="ctr"/>
            <a:r>
              <a:rPr lang="uk-UA" dirty="0" smtClean="0"/>
              <a:t/>
            </a:r>
            <a:br>
              <a:rPr lang="uk-UA" dirty="0" smtClean="0"/>
            </a:br>
            <a:r>
              <a:rPr lang="en-GB" sz="3300" dirty="0" smtClean="0"/>
              <a:t>Why </a:t>
            </a:r>
            <a:r>
              <a:rPr lang="en-GB" sz="3300" dirty="0" smtClean="0"/>
              <a:t>Does Academic Writing Matter?</a:t>
            </a:r>
            <a:r>
              <a:rPr lang="uk-UA" dirty="0" smtClean="0"/>
              <a:t/>
            </a:r>
            <a:br>
              <a:rPr lang="uk-UA" dirty="0" smtClean="0"/>
            </a:br>
            <a:endParaRPr lang="ru-RU" dirty="0"/>
          </a:p>
        </p:txBody>
      </p:sp>
      <p:sp>
        <p:nvSpPr>
          <p:cNvPr id="3" name="Содержимое 2"/>
          <p:cNvSpPr>
            <a:spLocks noGrp="1"/>
          </p:cNvSpPr>
          <p:nvPr>
            <p:ph idx="1"/>
          </p:nvPr>
        </p:nvSpPr>
        <p:spPr/>
        <p:txBody>
          <a:bodyPr>
            <a:normAutofit fontScale="77500" lnSpcReduction="20000"/>
          </a:bodyPr>
          <a:lstStyle/>
          <a:p>
            <a:pPr algn="just">
              <a:buNone/>
            </a:pPr>
            <a:r>
              <a:rPr lang="uk-UA" dirty="0" smtClean="0"/>
              <a:t>           </a:t>
            </a:r>
            <a:r>
              <a:rPr lang="en-GB" dirty="0" smtClean="0"/>
              <a:t>Academic </a:t>
            </a:r>
            <a:r>
              <a:rPr lang="en-GB" dirty="0" smtClean="0"/>
              <a:t>writing is one of the most important forms of professional communication in higher education and research. It enables scholars to present scientific ideas, report research findings, exchange knowledge, and contribute to international academic discourse.</a:t>
            </a:r>
            <a:endParaRPr lang="uk-UA" dirty="0" smtClean="0"/>
          </a:p>
          <a:p>
            <a:pPr>
              <a:buNone/>
            </a:pPr>
            <a:endParaRPr lang="uk-UA" dirty="0" smtClean="0"/>
          </a:p>
          <a:p>
            <a:pPr>
              <a:buNone/>
            </a:pPr>
            <a:r>
              <a:rPr lang="en-GB" dirty="0" smtClean="0"/>
              <a:t>Effective </a:t>
            </a:r>
            <a:r>
              <a:rPr lang="en-GB" dirty="0" smtClean="0"/>
              <a:t>academic writing is essential because it:</a:t>
            </a:r>
            <a:endParaRPr lang="uk-UA" dirty="0" smtClean="0"/>
          </a:p>
          <a:p>
            <a:pPr lvl="0"/>
            <a:r>
              <a:rPr lang="en-GB" dirty="0" smtClean="0"/>
              <a:t>communicates research findings clearly and accurately; </a:t>
            </a:r>
            <a:endParaRPr lang="uk-UA" dirty="0" smtClean="0"/>
          </a:p>
          <a:p>
            <a:pPr lvl="0"/>
            <a:r>
              <a:rPr lang="en-GB" dirty="0" smtClean="0"/>
              <a:t>promotes international scientific collaboration; </a:t>
            </a:r>
            <a:endParaRPr lang="uk-UA" dirty="0" smtClean="0"/>
          </a:p>
          <a:p>
            <a:pPr lvl="0"/>
            <a:r>
              <a:rPr lang="en-GB" dirty="0" smtClean="0"/>
              <a:t>increases the chances of publication in peer-reviewed journals; </a:t>
            </a:r>
            <a:endParaRPr lang="uk-UA" dirty="0" smtClean="0"/>
          </a:p>
          <a:p>
            <a:pPr lvl="0"/>
            <a:r>
              <a:rPr lang="en-GB" dirty="0" smtClean="0"/>
              <a:t>demonstrates critical thinking and analytical skills; </a:t>
            </a:r>
            <a:endParaRPr lang="uk-UA" dirty="0" smtClean="0"/>
          </a:p>
          <a:p>
            <a:pPr lvl="0"/>
            <a:r>
              <a:rPr lang="en-GB" dirty="0" smtClean="0"/>
              <a:t>supports academic integrity and ethical research practices; </a:t>
            </a:r>
            <a:endParaRPr lang="uk-UA" dirty="0" smtClean="0"/>
          </a:p>
          <a:p>
            <a:r>
              <a:rPr lang="en-GB" dirty="0" smtClean="0"/>
              <a:t>enhances professional reputation within the scientific community.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What is Academic Writing?</a:t>
            </a:r>
            <a:r>
              <a:rPr lang="uk-UA" dirty="0" smtClean="0"/>
              <a:t/>
            </a:r>
            <a:br>
              <a:rPr lang="uk-UA" dirty="0" smtClean="0"/>
            </a:br>
            <a:endParaRPr lang="ru-RU" dirty="0"/>
          </a:p>
        </p:txBody>
      </p:sp>
      <p:sp>
        <p:nvSpPr>
          <p:cNvPr id="3" name="Содержимое 2"/>
          <p:cNvSpPr>
            <a:spLocks noGrp="1"/>
          </p:cNvSpPr>
          <p:nvPr>
            <p:ph idx="1"/>
          </p:nvPr>
        </p:nvSpPr>
        <p:spPr>
          <a:xfrm>
            <a:off x="395536" y="1052736"/>
            <a:ext cx="7704856" cy="5403000"/>
          </a:xfrm>
        </p:spPr>
        <p:txBody>
          <a:bodyPr>
            <a:noAutofit/>
          </a:bodyPr>
          <a:lstStyle/>
          <a:p>
            <a:pPr marL="0" indent="0">
              <a:buNone/>
            </a:pPr>
            <a:r>
              <a:rPr lang="en-GB" sz="1600" dirty="0" smtClean="0"/>
              <a:t>Academic writing is a formal style of written communication used to present ideas, analyse information, report research, and construct evidence-based arguments.</a:t>
            </a:r>
            <a:endParaRPr lang="uk-UA" sz="1600" dirty="0" smtClean="0"/>
          </a:p>
          <a:p>
            <a:pPr>
              <a:buNone/>
            </a:pPr>
            <a:r>
              <a:rPr lang="en-GB" sz="1600" dirty="0" smtClean="0"/>
              <a:t>Academic writing is characterised by:</a:t>
            </a:r>
            <a:endParaRPr lang="uk-UA" sz="1600" dirty="0" smtClean="0"/>
          </a:p>
          <a:p>
            <a:pPr lvl="0"/>
            <a:r>
              <a:rPr lang="en-GB" sz="1600" dirty="0" smtClean="0"/>
              <a:t>logical organisation; </a:t>
            </a:r>
            <a:endParaRPr lang="uk-UA" sz="1600" dirty="0" smtClean="0"/>
          </a:p>
          <a:p>
            <a:pPr lvl="0"/>
            <a:r>
              <a:rPr lang="en-GB" sz="1600" dirty="0" smtClean="0"/>
              <a:t>objective presentation of information; </a:t>
            </a:r>
            <a:endParaRPr lang="uk-UA" sz="1600" dirty="0" smtClean="0"/>
          </a:p>
          <a:p>
            <a:pPr lvl="0"/>
            <a:r>
              <a:rPr lang="en-GB" sz="1600" dirty="0" smtClean="0"/>
              <a:t>evidence-based arguments; </a:t>
            </a:r>
            <a:endParaRPr lang="uk-UA" sz="1600" dirty="0" smtClean="0"/>
          </a:p>
          <a:p>
            <a:pPr lvl="0"/>
            <a:r>
              <a:rPr lang="en-GB" sz="1600" dirty="0" smtClean="0"/>
              <a:t>precise vocabulary; </a:t>
            </a:r>
            <a:endParaRPr lang="uk-UA" sz="1600" dirty="0" smtClean="0"/>
          </a:p>
          <a:p>
            <a:pPr lvl="0"/>
            <a:r>
              <a:rPr lang="en-GB" sz="1600" dirty="0" smtClean="0"/>
              <a:t>formal grammatical structures; </a:t>
            </a:r>
            <a:endParaRPr lang="uk-UA" sz="1600" dirty="0" smtClean="0"/>
          </a:p>
          <a:p>
            <a:pPr lvl="0"/>
            <a:r>
              <a:rPr lang="en-GB" sz="1600" dirty="0" smtClean="0"/>
              <a:t>appropriate referencing of sources. </a:t>
            </a:r>
            <a:endParaRPr lang="uk-UA" sz="1600" dirty="0" smtClean="0"/>
          </a:p>
          <a:p>
            <a:pPr>
              <a:buNone/>
            </a:pPr>
            <a:r>
              <a:rPr lang="en-GB" sz="1600" dirty="0" smtClean="0"/>
              <a:t>Academic writing is used in:</a:t>
            </a:r>
            <a:endParaRPr lang="uk-UA" sz="1600" dirty="0" smtClean="0"/>
          </a:p>
          <a:p>
            <a:pPr lvl="0"/>
            <a:r>
              <a:rPr lang="en-GB" sz="1600" dirty="0" smtClean="0"/>
              <a:t>research articles; </a:t>
            </a:r>
            <a:endParaRPr lang="uk-UA" sz="1600" dirty="0" smtClean="0"/>
          </a:p>
          <a:p>
            <a:pPr lvl="0"/>
            <a:r>
              <a:rPr lang="en-GB" sz="1600" dirty="0" smtClean="0"/>
              <a:t>dissertations; </a:t>
            </a:r>
            <a:endParaRPr lang="uk-UA" sz="1600" dirty="0" smtClean="0"/>
          </a:p>
          <a:p>
            <a:pPr lvl="0"/>
            <a:r>
              <a:rPr lang="en-GB" sz="1600" dirty="0" smtClean="0"/>
              <a:t>master's and doctoral theses; </a:t>
            </a:r>
            <a:endParaRPr lang="uk-UA" sz="1600" dirty="0" smtClean="0"/>
          </a:p>
          <a:p>
            <a:pPr lvl="0"/>
            <a:r>
              <a:rPr lang="en-GB" sz="1600" dirty="0" smtClean="0"/>
              <a:t>conference papers; </a:t>
            </a:r>
            <a:endParaRPr lang="uk-UA" sz="1600" dirty="0" smtClean="0"/>
          </a:p>
          <a:p>
            <a:pPr lvl="0"/>
            <a:r>
              <a:rPr lang="en-GB" sz="1600" dirty="0" smtClean="0"/>
              <a:t>literature reviews; </a:t>
            </a:r>
            <a:endParaRPr lang="uk-UA" sz="1600" dirty="0" smtClean="0"/>
          </a:p>
          <a:p>
            <a:pPr lvl="0"/>
            <a:r>
              <a:rPr lang="en-GB" sz="1600" dirty="0" smtClean="0"/>
              <a:t>research proposals; </a:t>
            </a:r>
            <a:endParaRPr lang="uk-UA" sz="1600" dirty="0" smtClean="0"/>
          </a:p>
          <a:p>
            <a:pPr lvl="0"/>
            <a:r>
              <a:rPr lang="en-GB" sz="1600" dirty="0" smtClean="0"/>
              <a:t>laboratory </a:t>
            </a:r>
            <a:r>
              <a:rPr lang="en-GB" sz="1600" dirty="0" smtClean="0"/>
              <a:t>reports</a:t>
            </a:r>
            <a:r>
              <a:rPr lang="uk-UA" sz="1600" dirty="0" smtClean="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40"/>
            <a:ext cx="7300664" cy="1596792"/>
          </a:xfrm>
        </p:spPr>
        <p:txBody>
          <a:bodyPr>
            <a:normAutofit fontScale="90000"/>
          </a:bodyPr>
          <a:lstStyle/>
          <a:p>
            <a:pPr algn="ctr"/>
            <a:r>
              <a:rPr lang="en-GB" dirty="0" smtClean="0"/>
              <a:t>Characteristics </a:t>
            </a:r>
            <a:r>
              <a:rPr lang="uk-UA" dirty="0" smtClean="0"/>
              <a:t/>
            </a:r>
            <a:br>
              <a:rPr lang="uk-UA" dirty="0" smtClean="0"/>
            </a:br>
            <a:r>
              <a:rPr lang="en-GB" dirty="0" smtClean="0"/>
              <a:t>of </a:t>
            </a:r>
            <a:r>
              <a:rPr lang="en-GB" dirty="0" smtClean="0"/>
              <a:t>Academic Writing</a:t>
            </a:r>
            <a:r>
              <a:rPr lang="uk-UA" dirty="0" smtClean="0"/>
              <a:t/>
            </a:r>
            <a:br>
              <a:rPr lang="uk-UA" dirty="0" smtClean="0"/>
            </a:br>
            <a:endParaRPr lang="uk-UA" dirty="0"/>
          </a:p>
        </p:txBody>
      </p:sp>
      <p:sp>
        <p:nvSpPr>
          <p:cNvPr id="3" name="Содержимое 2"/>
          <p:cNvSpPr>
            <a:spLocks noGrp="1"/>
          </p:cNvSpPr>
          <p:nvPr>
            <p:ph idx="1"/>
          </p:nvPr>
        </p:nvSpPr>
        <p:spPr>
          <a:xfrm>
            <a:off x="251520" y="1484784"/>
            <a:ext cx="7776864" cy="4896544"/>
          </a:xfrm>
        </p:spPr>
        <p:txBody>
          <a:bodyPr>
            <a:normAutofit fontScale="55000" lnSpcReduction="20000"/>
          </a:bodyPr>
          <a:lstStyle/>
          <a:p>
            <a:pPr>
              <a:buNone/>
            </a:pPr>
            <a:r>
              <a:rPr lang="en-GB" dirty="0" smtClean="0"/>
              <a:t>High-quality academic writing possesses several essential characteristics.</a:t>
            </a:r>
            <a:endParaRPr lang="uk-UA" dirty="0" smtClean="0"/>
          </a:p>
          <a:p>
            <a:pPr>
              <a:buNone/>
            </a:pPr>
            <a:endParaRPr lang="en-GB" b="1" dirty="0" smtClean="0"/>
          </a:p>
          <a:p>
            <a:pPr>
              <a:buNone/>
            </a:pPr>
            <a:r>
              <a:rPr lang="en-GB" b="1" dirty="0" smtClean="0"/>
              <a:t>Clarity</a:t>
            </a:r>
            <a:endParaRPr lang="uk-UA" dirty="0" smtClean="0"/>
          </a:p>
          <a:p>
            <a:r>
              <a:rPr lang="en-GB" dirty="0" smtClean="0"/>
              <a:t>Ideas should be presented clearly and logically.</a:t>
            </a:r>
            <a:endParaRPr lang="uk-UA" dirty="0" smtClean="0"/>
          </a:p>
          <a:p>
            <a:pPr>
              <a:buNone/>
            </a:pPr>
            <a:r>
              <a:rPr lang="en-GB" dirty="0" smtClean="0"/>
              <a:t>Example:</a:t>
            </a:r>
            <a:endParaRPr lang="uk-UA" dirty="0" smtClean="0"/>
          </a:p>
          <a:p>
            <a:r>
              <a:rPr lang="en-GB" i="1" dirty="0" smtClean="0"/>
              <a:t>The study investigated the relationship between physical activity and mental health among university students.</a:t>
            </a:r>
            <a:endParaRPr lang="uk-UA" dirty="0" smtClean="0"/>
          </a:p>
          <a:p>
            <a:pPr>
              <a:buNone/>
            </a:pPr>
            <a:r>
              <a:rPr lang="en-GB" dirty="0" smtClean="0"/>
              <a:t>Avoid vague expressions such as:</a:t>
            </a:r>
            <a:endParaRPr lang="uk-UA" dirty="0" smtClean="0"/>
          </a:p>
          <a:p>
            <a:pPr>
              <a:buNone/>
            </a:pPr>
            <a:r>
              <a:rPr lang="en-GB" dirty="0" smtClean="0"/>
              <a:t>❌ </a:t>
            </a:r>
            <a:r>
              <a:rPr lang="en-GB" i="1" dirty="0" smtClean="0"/>
              <a:t>Many things happened during the </a:t>
            </a:r>
            <a:r>
              <a:rPr lang="en-GB" i="1" dirty="0" smtClean="0"/>
              <a:t>study.</a:t>
            </a:r>
          </a:p>
          <a:p>
            <a:pPr>
              <a:buNone/>
            </a:pPr>
            <a:endParaRPr lang="uk-UA" dirty="0" smtClean="0"/>
          </a:p>
          <a:p>
            <a:pPr>
              <a:buNone/>
            </a:pPr>
            <a:r>
              <a:rPr lang="en-GB" b="1" dirty="0" smtClean="0"/>
              <a:t>Precision</a:t>
            </a:r>
            <a:endParaRPr lang="uk-UA" dirty="0" smtClean="0"/>
          </a:p>
          <a:p>
            <a:pPr>
              <a:buNone/>
            </a:pPr>
            <a:r>
              <a:rPr lang="en-GB" dirty="0" smtClean="0"/>
              <a:t>Academic language requires precise vocabulary.</a:t>
            </a:r>
            <a:endParaRPr lang="uk-UA" dirty="0" smtClean="0"/>
          </a:p>
          <a:p>
            <a:pPr>
              <a:buNone/>
            </a:pPr>
            <a:r>
              <a:rPr lang="en-GB" dirty="0" smtClean="0"/>
              <a:t>Instead of:</a:t>
            </a:r>
            <a:endParaRPr lang="uk-UA" dirty="0" smtClean="0"/>
          </a:p>
          <a:p>
            <a:r>
              <a:rPr lang="en-GB" dirty="0" smtClean="0"/>
              <a:t>❌ </a:t>
            </a:r>
            <a:r>
              <a:rPr lang="en-GB" i="1" dirty="0" smtClean="0"/>
              <a:t>Many </a:t>
            </a:r>
            <a:r>
              <a:rPr lang="en-GB" i="1" dirty="0" smtClean="0"/>
              <a:t>students</a:t>
            </a:r>
            <a:r>
              <a:rPr lang="uk-UA" dirty="0" smtClean="0"/>
              <a:t> </a:t>
            </a:r>
            <a:endParaRPr lang="en-US" dirty="0" smtClean="0"/>
          </a:p>
          <a:p>
            <a:pPr>
              <a:buNone/>
            </a:pPr>
            <a:r>
              <a:rPr lang="en-US" dirty="0" smtClean="0"/>
              <a:t>W</a:t>
            </a:r>
            <a:r>
              <a:rPr lang="en-GB" dirty="0" smtClean="0"/>
              <a:t>rite</a:t>
            </a:r>
            <a:r>
              <a:rPr lang="en-US" dirty="0" smtClean="0"/>
              <a:t> </a:t>
            </a:r>
            <a:r>
              <a:rPr lang="en-GB" dirty="0" smtClean="0"/>
              <a:t>✔ </a:t>
            </a:r>
            <a:r>
              <a:rPr lang="en-GB" i="1" dirty="0" smtClean="0"/>
              <a:t>Eighty-five postgraduate students</a:t>
            </a:r>
            <a:endParaRPr lang="uk-UA" dirty="0" smtClean="0"/>
          </a:p>
          <a:p>
            <a:pPr>
              <a:buNone/>
            </a:pPr>
            <a:endParaRPr lang="en-GB" dirty="0" smtClean="0"/>
          </a:p>
          <a:p>
            <a:pPr>
              <a:buNone/>
            </a:pPr>
            <a:r>
              <a:rPr lang="en-GB" dirty="0" smtClean="0"/>
              <a:t>Instead </a:t>
            </a:r>
            <a:r>
              <a:rPr lang="en-GB" dirty="0" smtClean="0"/>
              <a:t>of</a:t>
            </a:r>
            <a:endParaRPr lang="uk-UA" dirty="0" smtClean="0"/>
          </a:p>
          <a:p>
            <a:r>
              <a:rPr lang="en-GB" dirty="0" smtClean="0"/>
              <a:t>❌ </a:t>
            </a:r>
            <a:r>
              <a:rPr lang="en-GB" i="1" dirty="0" smtClean="0"/>
              <a:t>A lot of data</a:t>
            </a:r>
            <a:endParaRPr lang="uk-UA" dirty="0" smtClean="0"/>
          </a:p>
          <a:p>
            <a:pPr>
              <a:buNone/>
            </a:pPr>
            <a:r>
              <a:rPr lang="en-GB" dirty="0" smtClean="0"/>
              <a:t>Write</a:t>
            </a:r>
            <a:r>
              <a:rPr lang="en-US" dirty="0" smtClean="0"/>
              <a:t> </a:t>
            </a:r>
            <a:r>
              <a:rPr lang="en-GB" dirty="0" smtClean="0"/>
              <a:t>✔ </a:t>
            </a:r>
            <a:r>
              <a:rPr lang="en-GB" i="1" dirty="0" smtClean="0"/>
              <a:t>A substantial amount of quantitative data</a:t>
            </a:r>
            <a:endParaRPr lang="uk-UA" dirty="0" smtClean="0"/>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Characteristics </a:t>
            </a:r>
            <a:r>
              <a:rPr lang="uk-UA" dirty="0" smtClean="0"/>
              <a:t/>
            </a:r>
            <a:br>
              <a:rPr lang="uk-UA" dirty="0" smtClean="0"/>
            </a:br>
            <a:r>
              <a:rPr lang="en-GB" dirty="0" smtClean="0"/>
              <a:t>of Academic Writing</a:t>
            </a:r>
            <a:endParaRPr lang="uk-UA" dirty="0"/>
          </a:p>
        </p:txBody>
      </p:sp>
      <p:sp>
        <p:nvSpPr>
          <p:cNvPr id="3" name="Содержимое 2"/>
          <p:cNvSpPr>
            <a:spLocks noGrp="1"/>
          </p:cNvSpPr>
          <p:nvPr>
            <p:ph idx="1"/>
          </p:nvPr>
        </p:nvSpPr>
        <p:spPr/>
        <p:txBody>
          <a:bodyPr>
            <a:normAutofit fontScale="47500" lnSpcReduction="20000"/>
          </a:bodyPr>
          <a:lstStyle/>
          <a:p>
            <a:pPr>
              <a:buNone/>
            </a:pPr>
            <a:r>
              <a:rPr lang="en-GB" b="1" dirty="0" smtClean="0"/>
              <a:t>Objectivity</a:t>
            </a:r>
            <a:endParaRPr lang="uk-UA" dirty="0" smtClean="0"/>
          </a:p>
          <a:p>
            <a:pPr>
              <a:buNone/>
            </a:pPr>
            <a:r>
              <a:rPr lang="en-GB" dirty="0" smtClean="0"/>
              <a:t>Academic writing focuses on evidence rather than personal opinion.</a:t>
            </a:r>
            <a:endParaRPr lang="uk-UA" dirty="0" smtClean="0"/>
          </a:p>
          <a:p>
            <a:pPr>
              <a:buNone/>
            </a:pPr>
            <a:r>
              <a:rPr lang="en-GB" dirty="0" smtClean="0"/>
              <a:t>Instead of</a:t>
            </a:r>
            <a:endParaRPr lang="uk-UA" dirty="0" smtClean="0"/>
          </a:p>
          <a:p>
            <a:pPr>
              <a:buNone/>
            </a:pPr>
            <a:r>
              <a:rPr lang="en-GB" dirty="0" smtClean="0"/>
              <a:t>❌ </a:t>
            </a:r>
            <a:r>
              <a:rPr lang="en-GB" i="1" dirty="0" smtClean="0"/>
              <a:t>I think this treatment is excellent.</a:t>
            </a:r>
            <a:endParaRPr lang="uk-UA" dirty="0" smtClean="0"/>
          </a:p>
          <a:p>
            <a:pPr>
              <a:buNone/>
            </a:pPr>
            <a:r>
              <a:rPr lang="en-GB" dirty="0" smtClean="0"/>
              <a:t>Write</a:t>
            </a:r>
            <a:r>
              <a:rPr lang="en-US" dirty="0" smtClean="0"/>
              <a:t> </a:t>
            </a:r>
            <a:r>
              <a:rPr lang="en-GB" dirty="0" smtClean="0"/>
              <a:t>✔ </a:t>
            </a:r>
            <a:r>
              <a:rPr lang="en-GB" i="1" dirty="0" smtClean="0"/>
              <a:t>The findings suggest that this treatment may improve patient outcomes.</a:t>
            </a:r>
            <a:endParaRPr lang="uk-UA" dirty="0" smtClean="0"/>
          </a:p>
          <a:p>
            <a:pPr>
              <a:buNone/>
            </a:pPr>
            <a:r>
              <a:rPr lang="en-GB" dirty="0" smtClean="0"/>
              <a:t> </a:t>
            </a:r>
            <a:endParaRPr lang="uk-UA" dirty="0" smtClean="0"/>
          </a:p>
          <a:p>
            <a:pPr>
              <a:buNone/>
            </a:pPr>
            <a:r>
              <a:rPr lang="en-GB" b="1" dirty="0" smtClean="0"/>
              <a:t>Formality</a:t>
            </a:r>
            <a:endParaRPr lang="uk-UA" dirty="0" smtClean="0"/>
          </a:p>
          <a:p>
            <a:pPr>
              <a:buNone/>
            </a:pPr>
            <a:r>
              <a:rPr lang="en-GB" dirty="0" smtClean="0"/>
              <a:t>Academic English avoids informal expressions.</a:t>
            </a:r>
            <a:endParaRPr lang="uk-UA" dirty="0" smtClean="0"/>
          </a:p>
          <a:p>
            <a:pPr>
              <a:buNone/>
            </a:pPr>
            <a:r>
              <a:rPr lang="en-GB" dirty="0" smtClean="0"/>
              <a:t>Instead </a:t>
            </a:r>
            <a:r>
              <a:rPr lang="en-GB" dirty="0" smtClean="0"/>
              <a:t>of</a:t>
            </a:r>
            <a:endParaRPr lang="en-US" dirty="0" smtClean="0"/>
          </a:p>
          <a:p>
            <a:pPr>
              <a:buNone/>
            </a:pPr>
            <a:r>
              <a:rPr lang="en-GB" dirty="0" smtClean="0"/>
              <a:t>❌ </a:t>
            </a:r>
            <a:r>
              <a:rPr lang="en-GB" i="1" dirty="0" smtClean="0"/>
              <a:t>kids</a:t>
            </a:r>
            <a:endParaRPr lang="uk-UA" dirty="0" smtClean="0"/>
          </a:p>
          <a:p>
            <a:pPr>
              <a:buNone/>
            </a:pPr>
            <a:r>
              <a:rPr lang="en-GB" dirty="0" smtClean="0"/>
              <a:t>Write</a:t>
            </a:r>
            <a:r>
              <a:rPr lang="en-US" dirty="0" smtClean="0"/>
              <a:t> </a:t>
            </a:r>
            <a:r>
              <a:rPr lang="en-GB" dirty="0" smtClean="0"/>
              <a:t>✔ </a:t>
            </a:r>
            <a:r>
              <a:rPr lang="en-GB" i="1" dirty="0" smtClean="0"/>
              <a:t>children</a:t>
            </a:r>
            <a:endParaRPr lang="uk-UA" dirty="0" smtClean="0"/>
          </a:p>
          <a:p>
            <a:pPr>
              <a:buNone/>
            </a:pPr>
            <a:endParaRPr lang="en-GB" dirty="0" smtClean="0"/>
          </a:p>
          <a:p>
            <a:pPr>
              <a:buNone/>
            </a:pPr>
            <a:r>
              <a:rPr lang="en-GB" dirty="0" smtClean="0"/>
              <a:t>Instead of</a:t>
            </a:r>
            <a:endParaRPr lang="en-US" dirty="0" smtClean="0"/>
          </a:p>
          <a:p>
            <a:pPr>
              <a:buNone/>
            </a:pPr>
            <a:r>
              <a:rPr lang="en-GB" dirty="0" smtClean="0"/>
              <a:t>❌ </a:t>
            </a:r>
            <a:r>
              <a:rPr lang="en-GB" i="1" dirty="0" smtClean="0"/>
              <a:t>get</a:t>
            </a:r>
            <a:endParaRPr lang="uk-UA" dirty="0" smtClean="0"/>
          </a:p>
          <a:p>
            <a:pPr>
              <a:buNone/>
            </a:pPr>
            <a:r>
              <a:rPr lang="en-GB" dirty="0" smtClean="0"/>
              <a:t>write</a:t>
            </a:r>
            <a:endParaRPr lang="uk-UA" dirty="0" smtClean="0"/>
          </a:p>
          <a:p>
            <a:pPr>
              <a:buNone/>
            </a:pPr>
            <a:r>
              <a:rPr lang="en-GB" dirty="0" smtClean="0"/>
              <a:t>✔ </a:t>
            </a:r>
            <a:r>
              <a:rPr lang="en-GB" i="1" dirty="0" smtClean="0"/>
              <a:t>obtain</a:t>
            </a:r>
            <a:endParaRPr lang="uk-UA" dirty="0" smtClean="0"/>
          </a:p>
          <a:p>
            <a:endParaRPr lang="en-GB" dirty="0" smtClean="0"/>
          </a:p>
          <a:p>
            <a:pPr>
              <a:buNone/>
            </a:pPr>
            <a:r>
              <a:rPr lang="en-GB" dirty="0" smtClean="0"/>
              <a:t>Instead </a:t>
            </a:r>
            <a:r>
              <a:rPr lang="en-GB" dirty="0" smtClean="0"/>
              <a:t>of</a:t>
            </a:r>
            <a:endParaRPr lang="uk-UA" dirty="0" smtClean="0"/>
          </a:p>
          <a:p>
            <a:pPr>
              <a:buNone/>
            </a:pPr>
            <a:r>
              <a:rPr lang="en-GB" dirty="0" smtClean="0"/>
              <a:t>❌ </a:t>
            </a:r>
            <a:r>
              <a:rPr lang="en-GB" i="1" dirty="0" smtClean="0"/>
              <a:t>look at</a:t>
            </a:r>
            <a:endParaRPr lang="uk-UA" dirty="0" smtClean="0"/>
          </a:p>
          <a:p>
            <a:pPr>
              <a:buNone/>
            </a:pPr>
            <a:r>
              <a:rPr lang="en-GB" dirty="0" smtClean="0"/>
              <a:t>write</a:t>
            </a:r>
            <a:endParaRPr lang="uk-UA" dirty="0" smtClean="0"/>
          </a:p>
          <a:p>
            <a:pPr>
              <a:buNone/>
            </a:pPr>
            <a:r>
              <a:rPr lang="en-GB" dirty="0" smtClean="0"/>
              <a:t>✔ </a:t>
            </a:r>
            <a:r>
              <a:rPr lang="en-GB" i="1" dirty="0" smtClean="0"/>
              <a:t>examine</a:t>
            </a:r>
            <a:endParaRPr lang="uk-UA" dirty="0" smtClean="0"/>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323850" y="333375"/>
            <a:ext cx="7372350" cy="6122988"/>
          </a:xfrm>
        </p:spPr>
        <p:txBody>
          <a:bodyPr>
            <a:normAutofit fontScale="55000" lnSpcReduction="20000"/>
          </a:bodyPr>
          <a:lstStyle/>
          <a:p>
            <a:r>
              <a:rPr lang="en-GB" b="1" dirty="0" smtClean="0"/>
              <a:t>Accuracy</a:t>
            </a:r>
            <a:endParaRPr lang="uk-UA" dirty="0" smtClean="0"/>
          </a:p>
          <a:p>
            <a:r>
              <a:rPr lang="en-GB" dirty="0" smtClean="0"/>
              <a:t>Writers should use appropriate terminology, grammar, and punctuation.</a:t>
            </a:r>
            <a:endParaRPr lang="uk-UA" dirty="0" smtClean="0"/>
          </a:p>
          <a:p>
            <a:r>
              <a:rPr lang="en-GB" dirty="0" smtClean="0"/>
              <a:t>Every statement should accurately represent available evidence.</a:t>
            </a:r>
            <a:endParaRPr lang="uk-UA" dirty="0" smtClean="0"/>
          </a:p>
          <a:p>
            <a:pPr>
              <a:buNone/>
            </a:pPr>
            <a:r>
              <a:rPr lang="en-GB" dirty="0" smtClean="0"/>
              <a:t> </a:t>
            </a:r>
            <a:endParaRPr lang="uk-UA" dirty="0" smtClean="0"/>
          </a:p>
          <a:p>
            <a:r>
              <a:rPr lang="en-GB" b="1" dirty="0" smtClean="0"/>
              <a:t>Coherence</a:t>
            </a:r>
            <a:endParaRPr lang="uk-UA" dirty="0" smtClean="0"/>
          </a:p>
          <a:p>
            <a:r>
              <a:rPr lang="en-GB" dirty="0" smtClean="0"/>
              <a:t>Ideas should follow a logical sequence.</a:t>
            </a:r>
            <a:endParaRPr lang="uk-UA" dirty="0" smtClean="0"/>
          </a:p>
          <a:p>
            <a:r>
              <a:rPr lang="en-GB" dirty="0" smtClean="0"/>
              <a:t>Readers should easily understand the relationship between sentences and paragraphs.</a:t>
            </a:r>
            <a:endParaRPr lang="uk-UA" dirty="0" smtClean="0"/>
          </a:p>
          <a:p>
            <a:endParaRPr lang="uk-UA" dirty="0" smtClean="0"/>
          </a:p>
          <a:p>
            <a:r>
              <a:rPr lang="en-GB" b="1" dirty="0" smtClean="0"/>
              <a:t>Cohesion</a:t>
            </a:r>
            <a:endParaRPr lang="uk-UA" dirty="0" smtClean="0"/>
          </a:p>
          <a:p>
            <a:r>
              <a:rPr lang="en-GB" dirty="0" smtClean="0"/>
              <a:t>Academic texts use linking devices to connect ideas.</a:t>
            </a:r>
            <a:endParaRPr lang="uk-UA" dirty="0" smtClean="0"/>
          </a:p>
          <a:p>
            <a:r>
              <a:rPr lang="en-GB" dirty="0" smtClean="0"/>
              <a:t>Common connectors include:</a:t>
            </a:r>
            <a:endParaRPr lang="uk-UA" dirty="0" smtClean="0"/>
          </a:p>
          <a:p>
            <a:pPr lvl="0"/>
            <a:r>
              <a:rPr lang="en-GB" dirty="0" smtClean="0"/>
              <a:t>furthermore; </a:t>
            </a:r>
            <a:endParaRPr lang="uk-UA" dirty="0" smtClean="0"/>
          </a:p>
          <a:p>
            <a:pPr lvl="0"/>
            <a:r>
              <a:rPr lang="en-GB" dirty="0" smtClean="0"/>
              <a:t>moreover; </a:t>
            </a:r>
            <a:endParaRPr lang="uk-UA" dirty="0" smtClean="0"/>
          </a:p>
          <a:p>
            <a:pPr lvl="0"/>
            <a:r>
              <a:rPr lang="en-GB" dirty="0" smtClean="0"/>
              <a:t>however; </a:t>
            </a:r>
            <a:endParaRPr lang="uk-UA" dirty="0" smtClean="0"/>
          </a:p>
          <a:p>
            <a:pPr lvl="0"/>
            <a:r>
              <a:rPr lang="en-GB" dirty="0" smtClean="0"/>
              <a:t>therefore; </a:t>
            </a:r>
            <a:endParaRPr lang="uk-UA" dirty="0" smtClean="0"/>
          </a:p>
          <a:p>
            <a:pPr lvl="0"/>
            <a:r>
              <a:rPr lang="en-GB" dirty="0" smtClean="0"/>
              <a:t>consequently; </a:t>
            </a:r>
            <a:endParaRPr lang="uk-UA" dirty="0" smtClean="0"/>
          </a:p>
          <a:p>
            <a:pPr lvl="0"/>
            <a:r>
              <a:rPr lang="en-GB" dirty="0" smtClean="0"/>
              <a:t>in addition; </a:t>
            </a:r>
            <a:endParaRPr lang="uk-UA" dirty="0" smtClean="0"/>
          </a:p>
          <a:p>
            <a:pPr lvl="0"/>
            <a:r>
              <a:rPr lang="en-GB" dirty="0" smtClean="0"/>
              <a:t>similarly; </a:t>
            </a:r>
            <a:endParaRPr lang="uk-UA" dirty="0" smtClean="0"/>
          </a:p>
          <a:p>
            <a:pPr lvl="0"/>
            <a:r>
              <a:rPr lang="en-GB" dirty="0" smtClean="0"/>
              <a:t>nevertheless; </a:t>
            </a:r>
            <a:endParaRPr lang="uk-UA" dirty="0" smtClean="0"/>
          </a:p>
          <a:p>
            <a:pPr lvl="0"/>
            <a:r>
              <a:rPr lang="en-GB" dirty="0" smtClean="0"/>
              <a:t>in contrast; </a:t>
            </a:r>
            <a:endParaRPr lang="uk-UA" dirty="0" smtClean="0"/>
          </a:p>
          <a:p>
            <a:pPr lvl="0"/>
            <a:r>
              <a:rPr lang="en-GB" dirty="0" smtClean="0"/>
              <a:t>as a result. </a:t>
            </a:r>
            <a:endParaRPr lang="uk-UA" dirty="0" smtClean="0"/>
          </a:p>
          <a:p>
            <a:pPr>
              <a:buNone/>
            </a:pPr>
            <a:endParaRPr lang="en-GB" dirty="0" smtClean="0"/>
          </a:p>
          <a:p>
            <a:pPr>
              <a:buNone/>
            </a:pPr>
            <a:r>
              <a:rPr lang="en-GB" dirty="0" smtClean="0"/>
              <a:t>Example</a:t>
            </a:r>
            <a:r>
              <a:rPr lang="en-GB" dirty="0" smtClean="0"/>
              <a:t>:</a:t>
            </a:r>
            <a:endParaRPr lang="uk-UA" dirty="0" smtClean="0"/>
          </a:p>
          <a:p>
            <a:r>
              <a:rPr lang="en-GB" i="1" dirty="0" smtClean="0"/>
              <a:t>The intervention significantly improved learning outcomes. Furthermore, students reported higher levels of motivation.</a:t>
            </a:r>
            <a:endParaRPr lang="uk-UA" dirty="0" smtClean="0"/>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Formal </a:t>
            </a:r>
            <a:r>
              <a:rPr lang="en-GB" dirty="0" err="1" smtClean="0"/>
              <a:t>vs</a:t>
            </a:r>
            <a:r>
              <a:rPr lang="en-GB" dirty="0" smtClean="0"/>
              <a:t> Informal English</a:t>
            </a:r>
            <a:r>
              <a:rPr lang="uk-UA" dirty="0" smtClean="0"/>
              <a:t/>
            </a:r>
            <a:br>
              <a:rPr lang="uk-UA" dirty="0" smtClean="0"/>
            </a:br>
            <a:endParaRPr lang="uk-UA" dirty="0"/>
          </a:p>
        </p:txBody>
      </p:sp>
      <p:sp>
        <p:nvSpPr>
          <p:cNvPr id="3" name="Содержимое 2"/>
          <p:cNvSpPr>
            <a:spLocks noGrp="1"/>
          </p:cNvSpPr>
          <p:nvPr>
            <p:ph idx="1"/>
          </p:nvPr>
        </p:nvSpPr>
        <p:spPr>
          <a:xfrm>
            <a:off x="467544" y="1124744"/>
            <a:ext cx="7228656" cy="5330992"/>
          </a:xfrm>
        </p:spPr>
        <p:txBody>
          <a:bodyPr/>
          <a:lstStyle/>
          <a:p>
            <a:pPr>
              <a:buNone/>
            </a:pPr>
            <a:r>
              <a:rPr lang="en-GB" sz="1800" dirty="0" smtClean="0"/>
              <a:t>Academic writing differs considerably from everyday conversation.</a:t>
            </a:r>
            <a:endParaRPr lang="uk-UA" sz="1800" dirty="0" smtClean="0"/>
          </a:p>
          <a:p>
            <a:endParaRPr lang="uk-UA" dirty="0"/>
          </a:p>
        </p:txBody>
      </p:sp>
      <p:graphicFrame>
        <p:nvGraphicFramePr>
          <p:cNvPr id="4" name="Таблица 3"/>
          <p:cNvGraphicFramePr>
            <a:graphicFrameLocks noGrp="1"/>
          </p:cNvGraphicFramePr>
          <p:nvPr/>
        </p:nvGraphicFramePr>
        <p:xfrm>
          <a:off x="971600" y="1772816"/>
          <a:ext cx="6096000" cy="407924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lnSpc>
                          <a:spcPct val="115000"/>
                        </a:lnSpc>
                        <a:spcAft>
                          <a:spcPts val="0"/>
                        </a:spcAft>
                      </a:pPr>
                      <a:r>
                        <a:rPr lang="en-GB" sz="1600" b="1">
                          <a:latin typeface="Times New Roman"/>
                          <a:ea typeface="Times New Roman"/>
                          <a:cs typeface="Times New Roman"/>
                        </a:rPr>
                        <a:t>Informal English</a:t>
                      </a:r>
                      <a:endParaRPr lang="uk-UA" sz="160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a:latin typeface="Times New Roman"/>
                          <a:ea typeface="Times New Roman"/>
                          <a:cs typeface="Times New Roman"/>
                        </a:rPr>
                        <a:t>Academic English</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get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obtain</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find out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determine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look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examine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a lot of</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numerous / considerable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big</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significant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help</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assist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show</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demonstrate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use</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employ</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about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regarding</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enough</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sufficient</a:t>
                      </a:r>
                      <a:endParaRPr lang="uk-UA" sz="1600" dirty="0">
                        <a:latin typeface="Calibri"/>
                        <a:ea typeface="Calibri"/>
                        <a:cs typeface="Times New Roman"/>
                      </a:endParaRPr>
                    </a:p>
                  </a:txBody>
                  <a:tcPr marL="9525" marR="9525" marT="9525" marB="9525" anchor="ctr"/>
                </a:tc>
              </a:tr>
            </a:tbl>
          </a:graphicData>
        </a:graphic>
      </p:graphicFrame>
      <p:sp>
        <p:nvSpPr>
          <p:cNvPr id="1025" name="Rectangle 1"/>
          <p:cNvSpPr>
            <a:spLocks noChangeArrowheads="1"/>
          </p:cNvSpPr>
          <p:nvPr/>
        </p:nvSpPr>
        <p:spPr bwMode="auto">
          <a:xfrm>
            <a:off x="251520" y="6080611"/>
            <a:ext cx="7676076"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Developing an academic vocabulary is an important aspect of successful academic writing.</a:t>
            </a:r>
            <a:endParaRPr kumimoji="0" lang="en-GB"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Academic  </a:t>
            </a:r>
            <a:r>
              <a:rPr lang="en-GB" dirty="0" smtClean="0"/>
              <a:t>Style</a:t>
            </a:r>
            <a:r>
              <a:rPr lang="uk-UA" dirty="0" smtClean="0"/>
              <a:t/>
            </a:r>
            <a:br>
              <a:rPr lang="uk-UA" dirty="0" smtClean="0"/>
            </a:br>
            <a:endParaRPr lang="uk-UA" dirty="0"/>
          </a:p>
        </p:txBody>
      </p:sp>
      <p:sp>
        <p:nvSpPr>
          <p:cNvPr id="3" name="Содержимое 2"/>
          <p:cNvSpPr>
            <a:spLocks noGrp="1"/>
          </p:cNvSpPr>
          <p:nvPr>
            <p:ph idx="1"/>
          </p:nvPr>
        </p:nvSpPr>
        <p:spPr>
          <a:xfrm>
            <a:off x="467544" y="1124744"/>
            <a:ext cx="7228656" cy="5330992"/>
          </a:xfrm>
        </p:spPr>
        <p:txBody>
          <a:bodyPr>
            <a:normAutofit fontScale="70000" lnSpcReduction="20000"/>
          </a:bodyPr>
          <a:lstStyle/>
          <a:p>
            <a:pPr>
              <a:buNone/>
            </a:pPr>
            <a:r>
              <a:rPr lang="en-GB" dirty="0" smtClean="0"/>
              <a:t>Academic style reflects professionalism and objectivity.</a:t>
            </a:r>
            <a:endParaRPr lang="uk-UA" dirty="0" smtClean="0"/>
          </a:p>
          <a:p>
            <a:pPr>
              <a:buNone/>
            </a:pPr>
            <a:r>
              <a:rPr lang="en-GB" dirty="0" smtClean="0"/>
              <a:t>Its main features include:</a:t>
            </a:r>
            <a:endParaRPr lang="uk-UA" dirty="0" smtClean="0"/>
          </a:p>
          <a:p>
            <a:pPr lvl="0"/>
            <a:r>
              <a:rPr lang="en-GB" dirty="0" smtClean="0"/>
              <a:t>formal vocabulary; </a:t>
            </a:r>
            <a:endParaRPr lang="uk-UA" dirty="0" smtClean="0"/>
          </a:p>
          <a:p>
            <a:pPr lvl="0"/>
            <a:r>
              <a:rPr lang="en-GB" dirty="0" smtClean="0"/>
              <a:t>complex sentence structures; </a:t>
            </a:r>
            <a:endParaRPr lang="uk-UA" dirty="0" smtClean="0"/>
          </a:p>
          <a:p>
            <a:pPr lvl="0"/>
            <a:r>
              <a:rPr lang="en-GB" dirty="0" smtClean="0"/>
              <a:t>cautious language; </a:t>
            </a:r>
            <a:endParaRPr lang="uk-UA" dirty="0" smtClean="0"/>
          </a:p>
          <a:p>
            <a:pPr lvl="0"/>
            <a:r>
              <a:rPr lang="en-GB" dirty="0" smtClean="0"/>
              <a:t>avoidance of contractions; </a:t>
            </a:r>
            <a:endParaRPr lang="uk-UA" dirty="0" smtClean="0"/>
          </a:p>
          <a:p>
            <a:pPr lvl="0"/>
            <a:r>
              <a:rPr lang="en-GB" dirty="0" smtClean="0"/>
              <a:t>avoidance of slang; </a:t>
            </a:r>
            <a:endParaRPr lang="uk-UA" dirty="0" smtClean="0"/>
          </a:p>
          <a:p>
            <a:pPr lvl="0"/>
            <a:r>
              <a:rPr lang="en-GB" dirty="0" smtClean="0"/>
              <a:t>evidence-based statements; </a:t>
            </a:r>
            <a:endParaRPr lang="uk-UA" dirty="0" smtClean="0"/>
          </a:p>
          <a:p>
            <a:pPr lvl="0"/>
            <a:r>
              <a:rPr lang="en-GB" dirty="0" smtClean="0"/>
              <a:t>consistent terminology. </a:t>
            </a:r>
            <a:endParaRPr lang="en-GB" dirty="0" smtClean="0"/>
          </a:p>
          <a:p>
            <a:pPr lvl="0"/>
            <a:endParaRPr lang="uk-UA" dirty="0" smtClean="0"/>
          </a:p>
          <a:p>
            <a:pPr>
              <a:buNone/>
            </a:pPr>
            <a:r>
              <a:rPr lang="en-GB" dirty="0" smtClean="0"/>
              <a:t>Examples of contractions to avoid:</a:t>
            </a:r>
            <a:endParaRPr lang="uk-UA" dirty="0" smtClean="0"/>
          </a:p>
          <a:p>
            <a:pPr>
              <a:buNone/>
            </a:pPr>
            <a:r>
              <a:rPr lang="en-GB" dirty="0" smtClean="0"/>
              <a:t>❌ don't</a:t>
            </a:r>
            <a:endParaRPr lang="uk-UA" dirty="0" smtClean="0"/>
          </a:p>
          <a:p>
            <a:r>
              <a:rPr lang="en-GB" dirty="0" smtClean="0"/>
              <a:t>✔ do not</a:t>
            </a:r>
            <a:endParaRPr lang="uk-UA" dirty="0" smtClean="0"/>
          </a:p>
          <a:p>
            <a:pPr>
              <a:buNone/>
            </a:pPr>
            <a:r>
              <a:rPr lang="en-GB" dirty="0" smtClean="0"/>
              <a:t>❌ can't</a:t>
            </a:r>
            <a:endParaRPr lang="uk-UA" dirty="0" smtClean="0"/>
          </a:p>
          <a:p>
            <a:r>
              <a:rPr lang="en-GB" dirty="0" smtClean="0"/>
              <a:t>✔ cannot</a:t>
            </a:r>
            <a:endParaRPr lang="uk-UA" dirty="0" smtClean="0"/>
          </a:p>
          <a:p>
            <a:pPr>
              <a:buNone/>
            </a:pPr>
            <a:r>
              <a:rPr lang="en-GB" dirty="0" smtClean="0"/>
              <a:t>❌ isn't</a:t>
            </a:r>
            <a:endParaRPr lang="uk-UA" dirty="0" smtClean="0"/>
          </a:p>
          <a:p>
            <a:r>
              <a:rPr lang="en-GB" dirty="0" smtClean="0"/>
              <a:t>✔ is not</a:t>
            </a:r>
            <a:endParaRPr lang="uk-UA" dirty="0" smtClean="0"/>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444680" cy="1380768"/>
          </a:xfrm>
        </p:spPr>
        <p:txBody>
          <a:bodyPr>
            <a:normAutofit fontScale="90000"/>
          </a:bodyPr>
          <a:lstStyle/>
          <a:p>
            <a:pPr algn="ctr"/>
            <a:r>
              <a:rPr lang="en-GB" dirty="0" smtClean="0"/>
              <a:t>The Structure </a:t>
            </a:r>
            <a:r>
              <a:rPr lang="en-GB" dirty="0" smtClean="0"/>
              <a:t/>
            </a:r>
            <a:br>
              <a:rPr lang="en-GB" dirty="0" smtClean="0"/>
            </a:br>
            <a:r>
              <a:rPr lang="en-GB" dirty="0" smtClean="0"/>
              <a:t>of </a:t>
            </a:r>
            <a:r>
              <a:rPr lang="en-GB" dirty="0" smtClean="0"/>
              <a:t>an Academic Paragraph</a:t>
            </a:r>
            <a:r>
              <a:rPr lang="uk-UA" dirty="0" smtClean="0"/>
              <a:t/>
            </a:r>
            <a:br>
              <a:rPr lang="uk-UA" dirty="0" smtClean="0"/>
            </a:br>
            <a:endParaRPr lang="uk-UA" dirty="0"/>
          </a:p>
        </p:txBody>
      </p:sp>
      <p:sp>
        <p:nvSpPr>
          <p:cNvPr id="3" name="Содержимое 2"/>
          <p:cNvSpPr>
            <a:spLocks noGrp="1"/>
          </p:cNvSpPr>
          <p:nvPr>
            <p:ph idx="1"/>
          </p:nvPr>
        </p:nvSpPr>
        <p:spPr>
          <a:xfrm>
            <a:off x="323528" y="1268760"/>
            <a:ext cx="7632848" cy="5186976"/>
          </a:xfrm>
        </p:spPr>
        <p:txBody>
          <a:bodyPr>
            <a:normAutofit fontScale="47500" lnSpcReduction="20000"/>
          </a:bodyPr>
          <a:lstStyle/>
          <a:p>
            <a:pPr>
              <a:buNone/>
            </a:pPr>
            <a:r>
              <a:rPr lang="en-GB" dirty="0" smtClean="0"/>
              <a:t>The paragraph is the basic unit of academic writing.</a:t>
            </a:r>
            <a:endParaRPr lang="uk-UA" dirty="0" smtClean="0"/>
          </a:p>
          <a:p>
            <a:pPr>
              <a:buNone/>
            </a:pPr>
            <a:r>
              <a:rPr lang="en-GB" dirty="0" smtClean="0"/>
              <a:t>A well-developed paragraph usually contains four components.</a:t>
            </a:r>
            <a:endParaRPr lang="uk-UA" dirty="0" smtClean="0"/>
          </a:p>
          <a:p>
            <a:pPr>
              <a:buNone/>
            </a:pPr>
            <a:r>
              <a:rPr lang="en-GB" b="1" dirty="0" smtClean="0"/>
              <a:t>1. Topic Sentence</a:t>
            </a:r>
            <a:endParaRPr lang="uk-UA" dirty="0" smtClean="0"/>
          </a:p>
          <a:p>
            <a:pPr>
              <a:buNone/>
            </a:pPr>
            <a:r>
              <a:rPr lang="en-GB" dirty="0" smtClean="0"/>
              <a:t>Introduces the main idea.</a:t>
            </a:r>
            <a:endParaRPr lang="uk-UA" dirty="0" smtClean="0"/>
          </a:p>
          <a:p>
            <a:pPr>
              <a:buNone/>
            </a:pPr>
            <a:r>
              <a:rPr lang="en-GB" dirty="0" smtClean="0"/>
              <a:t>Example:</a:t>
            </a:r>
            <a:endParaRPr lang="uk-UA" dirty="0" smtClean="0"/>
          </a:p>
          <a:p>
            <a:r>
              <a:rPr lang="en-GB" i="1" dirty="0" smtClean="0"/>
              <a:t>Effective communication plays a crucial role in interdisciplinary research.</a:t>
            </a:r>
            <a:endParaRPr lang="uk-UA" dirty="0" smtClean="0"/>
          </a:p>
          <a:p>
            <a:pPr>
              <a:buNone/>
            </a:pPr>
            <a:endParaRPr lang="en-GB" dirty="0" smtClean="0"/>
          </a:p>
          <a:p>
            <a:pPr>
              <a:buNone/>
            </a:pPr>
            <a:r>
              <a:rPr lang="en-GB" b="1" dirty="0" smtClean="0"/>
              <a:t>2</a:t>
            </a:r>
            <a:r>
              <a:rPr lang="en-GB" b="1" dirty="0" smtClean="0"/>
              <a:t>. Supporting Sentences</a:t>
            </a:r>
            <a:endParaRPr lang="uk-UA" dirty="0" smtClean="0"/>
          </a:p>
          <a:p>
            <a:pPr>
              <a:buNone/>
            </a:pPr>
            <a:r>
              <a:rPr lang="en-GB" dirty="0" smtClean="0"/>
              <a:t>Provide explanations, evidence, and examples.</a:t>
            </a:r>
            <a:endParaRPr lang="uk-UA" dirty="0" smtClean="0"/>
          </a:p>
          <a:p>
            <a:pPr>
              <a:buNone/>
            </a:pPr>
            <a:r>
              <a:rPr lang="en-GB" dirty="0" smtClean="0"/>
              <a:t>Example:</a:t>
            </a:r>
            <a:endParaRPr lang="uk-UA" dirty="0" smtClean="0"/>
          </a:p>
          <a:p>
            <a:r>
              <a:rPr lang="en-GB" i="1" dirty="0" smtClean="0"/>
              <a:t>Researchers working in multidisciplinary teams must exchange information clearly and accurately to achieve common objectives.</a:t>
            </a:r>
            <a:endParaRPr lang="uk-UA" dirty="0" smtClean="0"/>
          </a:p>
          <a:p>
            <a:pPr>
              <a:buNone/>
            </a:pPr>
            <a:endParaRPr lang="en-GB" dirty="0" smtClean="0"/>
          </a:p>
          <a:p>
            <a:pPr>
              <a:buNone/>
            </a:pPr>
            <a:r>
              <a:rPr lang="en-GB" b="1" dirty="0" smtClean="0"/>
              <a:t>3</a:t>
            </a:r>
            <a:r>
              <a:rPr lang="en-GB" b="1" dirty="0" smtClean="0"/>
              <a:t>. Evidence or Example</a:t>
            </a:r>
            <a:endParaRPr lang="uk-UA" dirty="0" smtClean="0"/>
          </a:p>
          <a:p>
            <a:pPr>
              <a:buNone/>
            </a:pPr>
            <a:r>
              <a:rPr lang="en-GB" dirty="0" smtClean="0"/>
              <a:t>Supports the argument.</a:t>
            </a:r>
            <a:endParaRPr lang="uk-UA" dirty="0" smtClean="0"/>
          </a:p>
          <a:p>
            <a:pPr>
              <a:buNone/>
            </a:pPr>
            <a:r>
              <a:rPr lang="en-GB" dirty="0" smtClean="0"/>
              <a:t>Example:</a:t>
            </a:r>
            <a:endParaRPr lang="uk-UA" dirty="0" smtClean="0"/>
          </a:p>
          <a:p>
            <a:r>
              <a:rPr lang="en-GB" i="1" dirty="0" smtClean="0"/>
              <a:t>Several international studies have demonstrated that communication skills contribute to research productivity (Hyland, 2022).</a:t>
            </a:r>
            <a:endParaRPr lang="uk-UA" dirty="0" smtClean="0"/>
          </a:p>
          <a:p>
            <a:pPr>
              <a:buNone/>
            </a:pPr>
            <a:r>
              <a:rPr lang="en-GB" dirty="0" smtClean="0"/>
              <a:t> </a:t>
            </a:r>
            <a:endParaRPr lang="uk-UA" dirty="0" smtClean="0"/>
          </a:p>
          <a:p>
            <a:pPr>
              <a:buNone/>
            </a:pPr>
            <a:r>
              <a:rPr lang="en-GB" b="1" dirty="0" smtClean="0"/>
              <a:t>4. Concluding Sentence</a:t>
            </a:r>
            <a:endParaRPr lang="uk-UA" dirty="0" smtClean="0"/>
          </a:p>
          <a:p>
            <a:pPr>
              <a:buNone/>
            </a:pPr>
            <a:r>
              <a:rPr lang="en-GB" dirty="0" smtClean="0"/>
              <a:t>Summarises the paragraph or introduces the next idea.</a:t>
            </a:r>
            <a:endParaRPr lang="uk-UA" dirty="0" smtClean="0"/>
          </a:p>
          <a:p>
            <a:pPr>
              <a:buNone/>
            </a:pPr>
            <a:r>
              <a:rPr lang="en-GB" dirty="0" smtClean="0"/>
              <a:t>Example:</a:t>
            </a:r>
            <a:endParaRPr lang="uk-UA" dirty="0" smtClean="0"/>
          </a:p>
          <a:p>
            <a:r>
              <a:rPr lang="en-GB" i="1" dirty="0" smtClean="0"/>
              <a:t>Therefore, communication competence is an essential component of academic success.</a:t>
            </a:r>
            <a:endParaRPr lang="uk-UA" dirty="0" smtClean="0"/>
          </a:p>
          <a:p>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20040"/>
            <a:ext cx="7228656" cy="1596792"/>
          </a:xfrm>
        </p:spPr>
        <p:txBody>
          <a:bodyPr>
            <a:normAutofit fontScale="90000"/>
          </a:bodyPr>
          <a:lstStyle/>
          <a:p>
            <a:pPr algn="ctr"/>
            <a:r>
              <a:rPr lang="en-GB" dirty="0" smtClean="0"/>
              <a:t>The Structure </a:t>
            </a:r>
            <a:r>
              <a:rPr lang="en-GB" dirty="0" smtClean="0"/>
              <a:t/>
            </a:r>
            <a:br>
              <a:rPr lang="en-GB" dirty="0" smtClean="0"/>
            </a:br>
            <a:r>
              <a:rPr lang="en-GB" dirty="0" smtClean="0"/>
              <a:t>of </a:t>
            </a:r>
            <a:r>
              <a:rPr lang="en-GB" dirty="0" smtClean="0"/>
              <a:t>an Academic Text</a:t>
            </a:r>
            <a:r>
              <a:rPr lang="uk-UA" dirty="0" smtClean="0"/>
              <a:t/>
            </a:r>
            <a:br>
              <a:rPr lang="uk-UA" dirty="0" smtClean="0"/>
            </a:br>
            <a:endParaRPr lang="uk-UA" dirty="0"/>
          </a:p>
        </p:txBody>
      </p:sp>
      <p:sp>
        <p:nvSpPr>
          <p:cNvPr id="3" name="Содержимое 2"/>
          <p:cNvSpPr>
            <a:spLocks noGrp="1"/>
          </p:cNvSpPr>
          <p:nvPr>
            <p:ph idx="1"/>
          </p:nvPr>
        </p:nvSpPr>
        <p:spPr/>
        <p:txBody>
          <a:bodyPr/>
          <a:lstStyle/>
          <a:p>
            <a:pPr>
              <a:buNone/>
            </a:pPr>
            <a:r>
              <a:rPr lang="en-GB" b="1" dirty="0" smtClean="0"/>
              <a:t>The introduction:</a:t>
            </a:r>
            <a:endParaRPr lang="uk-UA" b="1" dirty="0" smtClean="0"/>
          </a:p>
          <a:p>
            <a:r>
              <a:rPr lang="en-GB" dirty="0" smtClean="0"/>
              <a:t>introduces the topic; </a:t>
            </a:r>
            <a:endParaRPr lang="uk-UA" dirty="0" smtClean="0"/>
          </a:p>
          <a:p>
            <a:r>
              <a:rPr lang="en-GB" dirty="0" smtClean="0"/>
              <a:t>explains its importance; </a:t>
            </a:r>
            <a:endParaRPr lang="uk-UA" dirty="0" smtClean="0"/>
          </a:p>
          <a:p>
            <a:r>
              <a:rPr lang="en-GB" dirty="0" smtClean="0"/>
              <a:t>identifies the research problem; </a:t>
            </a:r>
            <a:endParaRPr lang="uk-UA" dirty="0" smtClean="0"/>
          </a:p>
          <a:p>
            <a:r>
              <a:rPr lang="en-GB" dirty="0" smtClean="0"/>
              <a:t>states the purpose of the paper. </a:t>
            </a:r>
            <a:endParaRPr lang="uk-UA" dirty="0" smtClean="0"/>
          </a:p>
          <a:p>
            <a:r>
              <a:rPr lang="en-GB" dirty="0" smtClean="0"/>
              <a:t>Useful expressions:</a:t>
            </a:r>
            <a:endParaRPr lang="uk-UA" dirty="0" smtClean="0"/>
          </a:p>
          <a:p>
            <a:r>
              <a:rPr lang="en-GB" dirty="0" smtClean="0"/>
              <a:t>This paper examines... </a:t>
            </a:r>
            <a:endParaRPr lang="uk-UA" dirty="0" smtClean="0"/>
          </a:p>
          <a:p>
            <a:r>
              <a:rPr lang="en-GB" dirty="0" smtClean="0"/>
              <a:t>The purpose of this study is... </a:t>
            </a:r>
            <a:endParaRPr lang="uk-UA" dirty="0" smtClean="0"/>
          </a:p>
          <a:p>
            <a:r>
              <a:rPr lang="en-GB" dirty="0" smtClean="0"/>
              <a:t>This article investigates... </a:t>
            </a:r>
            <a:endParaRPr lang="uk-UA" dirty="0" smtClean="0"/>
          </a:p>
          <a:p>
            <a:r>
              <a:rPr lang="en-GB" dirty="0" smtClean="0"/>
              <a:t>The present study focuses on... </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The Structure </a:t>
            </a:r>
            <a:br>
              <a:rPr lang="en-GB" dirty="0" smtClean="0"/>
            </a:br>
            <a:r>
              <a:rPr lang="en-GB" dirty="0" smtClean="0"/>
              <a:t>of an Academic Text</a:t>
            </a:r>
            <a:endParaRPr lang="uk-UA" dirty="0"/>
          </a:p>
        </p:txBody>
      </p:sp>
      <p:sp>
        <p:nvSpPr>
          <p:cNvPr id="3" name="Содержимое 2"/>
          <p:cNvSpPr>
            <a:spLocks noGrp="1"/>
          </p:cNvSpPr>
          <p:nvPr>
            <p:ph idx="1"/>
          </p:nvPr>
        </p:nvSpPr>
        <p:spPr/>
        <p:txBody>
          <a:bodyPr>
            <a:normAutofit fontScale="92500" lnSpcReduction="20000"/>
          </a:bodyPr>
          <a:lstStyle/>
          <a:p>
            <a:pPr>
              <a:buNone/>
            </a:pPr>
            <a:r>
              <a:rPr lang="en-GB" dirty="0" smtClean="0"/>
              <a:t>The main body:</a:t>
            </a:r>
            <a:endParaRPr lang="uk-UA" dirty="0" smtClean="0"/>
          </a:p>
          <a:p>
            <a:r>
              <a:rPr lang="en-GB" dirty="0" smtClean="0"/>
              <a:t>develops arguments; </a:t>
            </a:r>
            <a:endParaRPr lang="uk-UA" dirty="0" smtClean="0"/>
          </a:p>
          <a:p>
            <a:r>
              <a:rPr lang="en-GB" dirty="0" smtClean="0"/>
              <a:t>reviews evidence; </a:t>
            </a:r>
            <a:endParaRPr lang="uk-UA" dirty="0" smtClean="0"/>
          </a:p>
          <a:p>
            <a:r>
              <a:rPr lang="en-GB" dirty="0" smtClean="0"/>
              <a:t>analyses data; </a:t>
            </a:r>
            <a:endParaRPr lang="uk-UA" dirty="0" smtClean="0"/>
          </a:p>
          <a:p>
            <a:r>
              <a:rPr lang="en-GB" dirty="0" smtClean="0"/>
              <a:t>compares previous studies; </a:t>
            </a:r>
            <a:endParaRPr lang="uk-UA" dirty="0" smtClean="0"/>
          </a:p>
          <a:p>
            <a:r>
              <a:rPr lang="en-GB" dirty="0" smtClean="0"/>
              <a:t>discusses findings. </a:t>
            </a:r>
            <a:endParaRPr lang="uk-UA" dirty="0" smtClean="0"/>
          </a:p>
          <a:p>
            <a:r>
              <a:rPr lang="en-GB" dirty="0" smtClean="0"/>
              <a:t>Useful linking expressions:</a:t>
            </a:r>
            <a:endParaRPr lang="uk-UA" dirty="0" smtClean="0"/>
          </a:p>
          <a:p>
            <a:r>
              <a:rPr lang="en-GB" dirty="0" smtClean="0"/>
              <a:t>Firstly... </a:t>
            </a:r>
            <a:endParaRPr lang="uk-UA" dirty="0" smtClean="0"/>
          </a:p>
          <a:p>
            <a:r>
              <a:rPr lang="en-GB" dirty="0" smtClean="0"/>
              <a:t>In addition... </a:t>
            </a:r>
            <a:endParaRPr lang="uk-UA" dirty="0" smtClean="0"/>
          </a:p>
          <a:p>
            <a:r>
              <a:rPr lang="en-GB" dirty="0" smtClean="0"/>
              <a:t>Furthermore... </a:t>
            </a:r>
            <a:endParaRPr lang="uk-UA" dirty="0" smtClean="0"/>
          </a:p>
          <a:p>
            <a:r>
              <a:rPr lang="en-GB" dirty="0" smtClean="0"/>
              <a:t>However... </a:t>
            </a:r>
            <a:endParaRPr lang="uk-UA" dirty="0" smtClean="0"/>
          </a:p>
          <a:p>
            <a:r>
              <a:rPr lang="en-GB" dirty="0" smtClean="0"/>
              <a:t>On the other hand... </a:t>
            </a:r>
            <a:endParaRPr lang="uk-UA" dirty="0" smtClean="0"/>
          </a:p>
          <a:p>
            <a:r>
              <a:rPr lang="en-GB" dirty="0" smtClean="0"/>
              <a:t>Consequently... </a:t>
            </a:r>
            <a:endParaRPr lang="uk-UA" dirty="0" smtClean="0"/>
          </a:p>
          <a:p>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The Structure </a:t>
            </a:r>
            <a:br>
              <a:rPr lang="en-GB" dirty="0" smtClean="0"/>
            </a:br>
            <a:r>
              <a:rPr lang="en-GB" dirty="0" smtClean="0"/>
              <a:t>of an Academic Text</a:t>
            </a:r>
            <a:endParaRPr lang="uk-UA" dirty="0"/>
          </a:p>
        </p:txBody>
      </p:sp>
      <p:sp>
        <p:nvSpPr>
          <p:cNvPr id="3" name="Содержимое 2"/>
          <p:cNvSpPr>
            <a:spLocks noGrp="1"/>
          </p:cNvSpPr>
          <p:nvPr>
            <p:ph idx="1"/>
          </p:nvPr>
        </p:nvSpPr>
        <p:spPr/>
        <p:txBody>
          <a:bodyPr/>
          <a:lstStyle/>
          <a:p>
            <a:pPr>
              <a:buNone/>
            </a:pPr>
            <a:r>
              <a:rPr lang="en-GB" dirty="0" smtClean="0"/>
              <a:t>The conclusion:</a:t>
            </a:r>
            <a:endParaRPr lang="uk-UA" dirty="0" smtClean="0"/>
          </a:p>
          <a:p>
            <a:r>
              <a:rPr lang="en-GB" dirty="0" smtClean="0"/>
              <a:t>summarises key ideas; </a:t>
            </a:r>
            <a:endParaRPr lang="uk-UA" dirty="0" smtClean="0"/>
          </a:p>
          <a:p>
            <a:r>
              <a:rPr lang="en-GB" dirty="0" smtClean="0"/>
              <a:t>highlights implications; </a:t>
            </a:r>
            <a:endParaRPr lang="uk-UA" dirty="0" smtClean="0"/>
          </a:p>
          <a:p>
            <a:r>
              <a:rPr lang="en-GB" dirty="0" smtClean="0"/>
              <a:t>suggests future research. </a:t>
            </a:r>
            <a:endParaRPr lang="uk-UA" dirty="0" smtClean="0"/>
          </a:p>
          <a:p>
            <a:r>
              <a:rPr lang="en-GB" dirty="0" smtClean="0"/>
              <a:t>Useful expressions:</a:t>
            </a:r>
            <a:endParaRPr lang="uk-UA" dirty="0" smtClean="0"/>
          </a:p>
          <a:p>
            <a:r>
              <a:rPr lang="en-GB" dirty="0" smtClean="0"/>
              <a:t>In conclusion... </a:t>
            </a:r>
            <a:endParaRPr lang="uk-UA" dirty="0" smtClean="0"/>
          </a:p>
          <a:p>
            <a:r>
              <a:rPr lang="en-GB" dirty="0" smtClean="0"/>
              <a:t>To summarise... </a:t>
            </a:r>
            <a:endParaRPr lang="uk-UA" dirty="0" smtClean="0"/>
          </a:p>
          <a:p>
            <a:r>
              <a:rPr lang="en-GB" dirty="0" smtClean="0"/>
              <a:t>These findings suggest... </a:t>
            </a:r>
            <a:endParaRPr lang="uk-UA" dirty="0" smtClean="0"/>
          </a:p>
          <a:p>
            <a:r>
              <a:rPr lang="en-GB" dirty="0" smtClean="0"/>
              <a:t>Future studies should investigate... </a:t>
            </a:r>
            <a:endParaRPr lang="uk-UA" dirty="0" smtClean="0"/>
          </a:p>
          <a:p>
            <a:endParaRPr lang="uk-UA" dirty="0" smtClean="0"/>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20040"/>
            <a:ext cx="7012632" cy="948720"/>
          </a:xfrm>
        </p:spPr>
        <p:txBody>
          <a:bodyPr>
            <a:normAutofit fontScale="90000"/>
          </a:bodyPr>
          <a:lstStyle/>
          <a:p>
            <a:pPr algn="ctr"/>
            <a:r>
              <a:rPr lang="en-GB" dirty="0" smtClean="0"/>
              <a:t>Academic Vocabulary</a:t>
            </a:r>
            <a:r>
              <a:rPr lang="uk-UA" dirty="0" smtClean="0"/>
              <a:t/>
            </a:r>
            <a:br>
              <a:rPr lang="uk-UA" dirty="0" smtClean="0"/>
            </a:br>
            <a:endParaRPr lang="uk-UA" dirty="0"/>
          </a:p>
        </p:txBody>
      </p:sp>
      <p:sp>
        <p:nvSpPr>
          <p:cNvPr id="3" name="Содержимое 2"/>
          <p:cNvSpPr>
            <a:spLocks noGrp="1"/>
          </p:cNvSpPr>
          <p:nvPr>
            <p:ph idx="1"/>
          </p:nvPr>
        </p:nvSpPr>
        <p:spPr>
          <a:xfrm>
            <a:off x="395536" y="908720"/>
            <a:ext cx="7300664" cy="5547016"/>
          </a:xfrm>
        </p:spPr>
        <p:txBody>
          <a:bodyPr>
            <a:normAutofit fontScale="70000" lnSpcReduction="20000"/>
          </a:bodyPr>
          <a:lstStyle/>
          <a:p>
            <a:pPr>
              <a:buNone/>
            </a:pPr>
            <a:r>
              <a:rPr lang="en-GB" dirty="0" smtClean="0"/>
              <a:t>Academic vocabulary differs from everyday English because it is more precise, objective, and discipline-neutral.</a:t>
            </a:r>
            <a:endParaRPr lang="uk-UA" dirty="0" smtClean="0"/>
          </a:p>
          <a:p>
            <a:pPr>
              <a:buNone/>
            </a:pPr>
            <a:r>
              <a:rPr lang="en-GB" dirty="0" smtClean="0"/>
              <a:t>Examples of frequently used academic verbs:</a:t>
            </a:r>
            <a:endParaRPr lang="uk-UA" dirty="0" smtClean="0"/>
          </a:p>
          <a:p>
            <a:pPr lvl="0"/>
            <a:r>
              <a:rPr lang="en-GB" dirty="0" smtClean="0"/>
              <a:t>analyse; </a:t>
            </a:r>
            <a:endParaRPr lang="uk-UA" dirty="0" smtClean="0"/>
          </a:p>
          <a:p>
            <a:pPr lvl="0"/>
            <a:r>
              <a:rPr lang="en-GB" dirty="0" smtClean="0"/>
              <a:t>evaluate; </a:t>
            </a:r>
            <a:endParaRPr lang="uk-UA" dirty="0" smtClean="0"/>
          </a:p>
          <a:p>
            <a:pPr lvl="0"/>
            <a:r>
              <a:rPr lang="en-GB" dirty="0" smtClean="0"/>
              <a:t>investigate; </a:t>
            </a:r>
            <a:endParaRPr lang="uk-UA" dirty="0" smtClean="0"/>
          </a:p>
          <a:p>
            <a:pPr lvl="0"/>
            <a:r>
              <a:rPr lang="en-GB" dirty="0" smtClean="0"/>
              <a:t>identify; </a:t>
            </a:r>
            <a:endParaRPr lang="uk-UA" dirty="0" smtClean="0"/>
          </a:p>
          <a:p>
            <a:pPr lvl="0"/>
            <a:r>
              <a:rPr lang="en-GB" dirty="0" smtClean="0"/>
              <a:t>examine; </a:t>
            </a:r>
            <a:endParaRPr lang="uk-UA" dirty="0" smtClean="0"/>
          </a:p>
          <a:p>
            <a:pPr lvl="0"/>
            <a:r>
              <a:rPr lang="en-GB" dirty="0" smtClean="0"/>
              <a:t>demonstrate; </a:t>
            </a:r>
            <a:endParaRPr lang="uk-UA" dirty="0" smtClean="0"/>
          </a:p>
          <a:p>
            <a:pPr lvl="0"/>
            <a:r>
              <a:rPr lang="en-GB" dirty="0" smtClean="0"/>
              <a:t>compare; </a:t>
            </a:r>
            <a:endParaRPr lang="uk-UA" dirty="0" smtClean="0"/>
          </a:p>
          <a:p>
            <a:pPr lvl="0"/>
            <a:r>
              <a:rPr lang="en-GB" dirty="0" smtClean="0"/>
              <a:t>assess; </a:t>
            </a:r>
            <a:endParaRPr lang="uk-UA" dirty="0" smtClean="0"/>
          </a:p>
          <a:p>
            <a:pPr lvl="0"/>
            <a:r>
              <a:rPr lang="en-GB" dirty="0" smtClean="0"/>
              <a:t>determine; </a:t>
            </a:r>
            <a:endParaRPr lang="uk-UA" dirty="0" smtClean="0"/>
          </a:p>
          <a:p>
            <a:pPr lvl="0"/>
            <a:r>
              <a:rPr lang="en-GB" dirty="0" smtClean="0"/>
              <a:t>interpret; </a:t>
            </a:r>
            <a:endParaRPr lang="uk-UA" dirty="0" smtClean="0"/>
          </a:p>
          <a:p>
            <a:pPr lvl="0"/>
            <a:r>
              <a:rPr lang="en-GB" dirty="0" smtClean="0"/>
              <a:t>illustrate; </a:t>
            </a:r>
            <a:endParaRPr lang="uk-UA" dirty="0" smtClean="0"/>
          </a:p>
          <a:p>
            <a:pPr lvl="0"/>
            <a:r>
              <a:rPr lang="en-GB" dirty="0" smtClean="0"/>
              <a:t>conclude; </a:t>
            </a:r>
            <a:endParaRPr lang="uk-UA" dirty="0" smtClean="0"/>
          </a:p>
          <a:p>
            <a:pPr lvl="0"/>
            <a:r>
              <a:rPr lang="en-GB" dirty="0" smtClean="0"/>
              <a:t>synthesise; </a:t>
            </a:r>
            <a:endParaRPr lang="uk-UA" dirty="0" smtClean="0"/>
          </a:p>
          <a:p>
            <a:pPr lvl="0"/>
            <a:r>
              <a:rPr lang="en-GB" dirty="0" smtClean="0"/>
              <a:t>justify. </a:t>
            </a:r>
            <a:endParaRPr lang="uk-UA" dirty="0" smtClean="0"/>
          </a:p>
          <a:p>
            <a:pPr>
              <a:buNone/>
            </a:pPr>
            <a:r>
              <a:rPr lang="en-GB" dirty="0" smtClean="0"/>
              <a:t>These verbs frequently appear in research articles, dissertations, and conference papers.</a:t>
            </a:r>
            <a:endParaRPr lang="uk-UA" dirty="0" smtClean="0"/>
          </a:p>
          <a:p>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452776"/>
          </a:xfrm>
        </p:spPr>
        <p:txBody>
          <a:bodyPr>
            <a:normAutofit fontScale="90000"/>
          </a:bodyPr>
          <a:lstStyle/>
          <a:p>
            <a:pPr algn="ctr"/>
            <a:r>
              <a:rPr lang="en-GB" dirty="0" smtClean="0"/>
              <a:t>Academic  </a:t>
            </a:r>
            <a:r>
              <a:rPr lang="en-GB" dirty="0" smtClean="0"/>
              <a:t>Integrity </a:t>
            </a:r>
            <a:r>
              <a:rPr lang="en-GB" dirty="0" smtClean="0"/>
              <a:t/>
            </a:r>
            <a:br>
              <a:rPr lang="en-GB" dirty="0" smtClean="0"/>
            </a:br>
            <a:r>
              <a:rPr lang="en-GB" dirty="0" smtClean="0"/>
              <a:t>and  Ethical  Writing</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62500" lnSpcReduction="20000"/>
          </a:bodyPr>
          <a:lstStyle/>
          <a:p>
            <a:pPr algn="just">
              <a:buNone/>
            </a:pPr>
            <a:r>
              <a:rPr lang="en-GB" dirty="0" smtClean="0"/>
              <a:t>             Academic </a:t>
            </a:r>
            <a:r>
              <a:rPr lang="en-GB" dirty="0" smtClean="0"/>
              <a:t>writing is based on the principles of honesty, transparency, and responsibility. Researchers are expected to acknowledge the work of others, present original ideas, and report research findings accurately. These principles form the foundation of </a:t>
            </a:r>
            <a:r>
              <a:rPr lang="en-GB" b="1" dirty="0" smtClean="0"/>
              <a:t>academic integrity</a:t>
            </a:r>
            <a:r>
              <a:rPr lang="en-GB" dirty="0" smtClean="0"/>
              <a:t>, which is essential for maintaining trust within the scientific community.</a:t>
            </a:r>
            <a:endParaRPr lang="uk-UA" dirty="0" smtClean="0"/>
          </a:p>
          <a:p>
            <a:pPr algn="just">
              <a:buNone/>
            </a:pPr>
            <a:r>
              <a:rPr lang="en-GB" dirty="0" smtClean="0"/>
              <a:t>           Academic </a:t>
            </a:r>
            <a:r>
              <a:rPr lang="en-GB" dirty="0" smtClean="0"/>
              <a:t>integrity requires authors to</a:t>
            </a:r>
            <a:r>
              <a:rPr lang="en-GB" dirty="0" smtClean="0"/>
              <a:t>:</a:t>
            </a:r>
          </a:p>
          <a:p>
            <a:pPr>
              <a:buNone/>
            </a:pPr>
            <a:endParaRPr lang="uk-UA" dirty="0" smtClean="0"/>
          </a:p>
          <a:p>
            <a:pPr lvl="0"/>
            <a:r>
              <a:rPr lang="en-GB" dirty="0" smtClean="0"/>
              <a:t>present original work; </a:t>
            </a:r>
            <a:endParaRPr lang="uk-UA" dirty="0" smtClean="0"/>
          </a:p>
          <a:p>
            <a:pPr lvl="0"/>
            <a:r>
              <a:rPr lang="en-GB" dirty="0" smtClean="0"/>
              <a:t>acknowledge all sources of information; </a:t>
            </a:r>
            <a:endParaRPr lang="uk-UA" dirty="0" smtClean="0"/>
          </a:p>
          <a:p>
            <a:pPr lvl="0"/>
            <a:r>
              <a:rPr lang="en-GB" dirty="0" smtClean="0"/>
              <a:t>report research findings honestly; </a:t>
            </a:r>
            <a:endParaRPr lang="uk-UA" dirty="0" smtClean="0"/>
          </a:p>
          <a:p>
            <a:pPr lvl="0"/>
            <a:r>
              <a:rPr lang="en-GB" dirty="0" smtClean="0"/>
              <a:t>avoid plagiarism and data fabrication; </a:t>
            </a:r>
            <a:endParaRPr lang="uk-UA" dirty="0" smtClean="0"/>
          </a:p>
          <a:p>
            <a:pPr lvl="0"/>
            <a:r>
              <a:rPr lang="en-GB" dirty="0" smtClean="0"/>
              <a:t>respect copyright and intellectual property; </a:t>
            </a:r>
            <a:endParaRPr lang="uk-UA" dirty="0" smtClean="0"/>
          </a:p>
          <a:p>
            <a:pPr lvl="0"/>
            <a:r>
              <a:rPr lang="en-GB" dirty="0" smtClean="0"/>
              <a:t>follow institutional and international ethical standards. </a:t>
            </a:r>
            <a:endParaRPr lang="en-GB" dirty="0" smtClean="0"/>
          </a:p>
          <a:p>
            <a:pPr lvl="0"/>
            <a:endParaRPr lang="uk-UA" dirty="0" smtClean="0"/>
          </a:p>
          <a:p>
            <a:pPr algn="just">
              <a:buNone/>
            </a:pPr>
            <a:r>
              <a:rPr lang="en-GB" dirty="0" smtClean="0"/>
              <a:t>            Violations </a:t>
            </a:r>
            <a:r>
              <a:rPr lang="en-GB" dirty="0" smtClean="0"/>
              <a:t>of academic integrity may result in manuscript rejection, loss of credibility, or academic sanctions. Consequently, ethical writing is regarded as a fundamental competence for doctoral students.</a:t>
            </a:r>
            <a:endParaRPr lang="uk-UA" dirty="0" smtClean="0"/>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20040"/>
            <a:ext cx="7012632" cy="804704"/>
          </a:xfrm>
        </p:spPr>
        <p:txBody>
          <a:bodyPr>
            <a:normAutofit fontScale="90000"/>
          </a:bodyPr>
          <a:lstStyle/>
          <a:p>
            <a:pPr algn="ctr"/>
            <a:r>
              <a:rPr lang="en-GB" dirty="0" smtClean="0"/>
              <a:t>Avoiding Plagiarism</a:t>
            </a:r>
            <a:r>
              <a:rPr lang="uk-UA" dirty="0" smtClean="0"/>
              <a:t/>
            </a:r>
            <a:br>
              <a:rPr lang="uk-UA" dirty="0" smtClean="0"/>
            </a:br>
            <a:endParaRPr lang="uk-UA" dirty="0"/>
          </a:p>
        </p:txBody>
      </p:sp>
      <p:sp>
        <p:nvSpPr>
          <p:cNvPr id="3" name="Содержимое 2"/>
          <p:cNvSpPr>
            <a:spLocks noGrp="1"/>
          </p:cNvSpPr>
          <p:nvPr>
            <p:ph idx="1"/>
          </p:nvPr>
        </p:nvSpPr>
        <p:spPr>
          <a:xfrm>
            <a:off x="179512" y="764704"/>
            <a:ext cx="7516688" cy="5691032"/>
          </a:xfrm>
        </p:spPr>
        <p:txBody>
          <a:bodyPr>
            <a:normAutofit fontScale="70000" lnSpcReduction="20000"/>
          </a:bodyPr>
          <a:lstStyle/>
          <a:p>
            <a:pPr>
              <a:buNone/>
            </a:pPr>
            <a:r>
              <a:rPr lang="en-GB" dirty="0" smtClean="0"/>
              <a:t>           Plagiarism </a:t>
            </a:r>
            <a:r>
              <a:rPr lang="en-GB" dirty="0" smtClean="0"/>
              <a:t>is the presentation of another person's words, ideas, or research findings as one's own without appropriate acknowledgement.</a:t>
            </a:r>
            <a:endParaRPr lang="en-GB" dirty="0" smtClean="0"/>
          </a:p>
          <a:p>
            <a:pPr>
              <a:buNone/>
            </a:pPr>
            <a:r>
              <a:rPr lang="en-GB" dirty="0" smtClean="0"/>
              <a:t>          The </a:t>
            </a:r>
            <a:r>
              <a:rPr lang="en-GB" dirty="0" smtClean="0"/>
              <a:t>most common forms of plagiarism include:</a:t>
            </a:r>
            <a:endParaRPr lang="uk-UA" dirty="0" smtClean="0"/>
          </a:p>
          <a:p>
            <a:pPr lvl="0"/>
            <a:r>
              <a:rPr lang="en-GB" dirty="0" smtClean="0"/>
              <a:t>copying text without citation; </a:t>
            </a:r>
            <a:endParaRPr lang="uk-UA" dirty="0" smtClean="0"/>
          </a:p>
          <a:p>
            <a:pPr lvl="0"/>
            <a:r>
              <a:rPr lang="en-GB" dirty="0" smtClean="0"/>
              <a:t>paraphrasing too closely to the original source; </a:t>
            </a:r>
            <a:endParaRPr lang="uk-UA" dirty="0" smtClean="0"/>
          </a:p>
          <a:p>
            <a:pPr lvl="0"/>
            <a:r>
              <a:rPr lang="en-GB" dirty="0" smtClean="0"/>
              <a:t>submitting another person's work; </a:t>
            </a:r>
            <a:endParaRPr lang="uk-UA" dirty="0" smtClean="0"/>
          </a:p>
          <a:p>
            <a:pPr lvl="0"/>
            <a:r>
              <a:rPr lang="en-GB" dirty="0" smtClean="0"/>
              <a:t>self-plagiarism (reusing one's previously published work without proper citation); </a:t>
            </a:r>
            <a:endParaRPr lang="uk-UA" dirty="0" smtClean="0"/>
          </a:p>
          <a:p>
            <a:pPr lvl="0"/>
            <a:r>
              <a:rPr lang="en-GB" dirty="0" smtClean="0"/>
              <a:t>incorrect or incomplete referencing. </a:t>
            </a:r>
            <a:endParaRPr lang="uk-UA" dirty="0" smtClean="0"/>
          </a:p>
          <a:p>
            <a:pPr>
              <a:buNone/>
            </a:pPr>
            <a:endParaRPr lang="en-GB" dirty="0" smtClean="0"/>
          </a:p>
          <a:p>
            <a:pPr>
              <a:buNone/>
            </a:pPr>
            <a:r>
              <a:rPr lang="en-GB" dirty="0" smtClean="0"/>
              <a:t> </a:t>
            </a:r>
            <a:r>
              <a:rPr lang="en-GB" dirty="0" smtClean="0"/>
              <a:t>        To </a:t>
            </a:r>
            <a:r>
              <a:rPr lang="en-GB" dirty="0" smtClean="0"/>
              <a:t>avoid plagiarism, researchers should:</a:t>
            </a:r>
            <a:endParaRPr lang="uk-UA" dirty="0" smtClean="0"/>
          </a:p>
          <a:p>
            <a:pPr lvl="0"/>
            <a:r>
              <a:rPr lang="en-GB" dirty="0" smtClean="0"/>
              <a:t>cite all sources accurately; </a:t>
            </a:r>
            <a:endParaRPr lang="uk-UA" dirty="0" smtClean="0"/>
          </a:p>
          <a:p>
            <a:pPr lvl="0"/>
            <a:r>
              <a:rPr lang="en-GB" dirty="0" smtClean="0"/>
              <a:t>paraphrase information using their own words; </a:t>
            </a:r>
            <a:endParaRPr lang="uk-UA" dirty="0" smtClean="0"/>
          </a:p>
          <a:p>
            <a:pPr lvl="0"/>
            <a:r>
              <a:rPr lang="en-GB" dirty="0" smtClean="0"/>
              <a:t>include quotation marks when using direct quotations; </a:t>
            </a:r>
            <a:endParaRPr lang="uk-UA" dirty="0" smtClean="0"/>
          </a:p>
          <a:p>
            <a:pPr lvl="0"/>
            <a:r>
              <a:rPr lang="en-GB" dirty="0" smtClean="0"/>
              <a:t>prepare a complete reference list; </a:t>
            </a:r>
            <a:endParaRPr lang="uk-UA" dirty="0" smtClean="0"/>
          </a:p>
          <a:p>
            <a:pPr lvl="0"/>
            <a:r>
              <a:rPr lang="en-GB" dirty="0" smtClean="0"/>
              <a:t>use plagiarism detection software before submission. </a:t>
            </a:r>
            <a:endParaRPr lang="uk-UA" dirty="0" smtClean="0"/>
          </a:p>
          <a:p>
            <a:pPr>
              <a:buNone/>
            </a:pPr>
            <a:endParaRPr lang="en-GB" dirty="0" smtClean="0"/>
          </a:p>
          <a:p>
            <a:pPr>
              <a:buNone/>
            </a:pPr>
            <a:r>
              <a:rPr lang="en-GB" dirty="0" smtClean="0"/>
              <a:t>Responsible </a:t>
            </a:r>
            <a:r>
              <a:rPr lang="en-GB" dirty="0" smtClean="0"/>
              <a:t>citation demonstrates respect for previous scholarship and strengthens the credibility of academic writing.</a:t>
            </a:r>
            <a:endParaRPr lang="uk-UA" dirty="0" smtClean="0"/>
          </a:p>
          <a:p>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Paraphrasing</a:t>
            </a:r>
            <a:r>
              <a:rPr lang="uk-UA" dirty="0" smtClean="0"/>
              <a:t/>
            </a:r>
            <a:br>
              <a:rPr lang="uk-UA" dirty="0" smtClean="0"/>
            </a:br>
            <a:endParaRPr lang="uk-UA" dirty="0"/>
          </a:p>
        </p:txBody>
      </p:sp>
      <p:sp>
        <p:nvSpPr>
          <p:cNvPr id="3" name="Содержимое 2"/>
          <p:cNvSpPr>
            <a:spLocks noGrp="1"/>
          </p:cNvSpPr>
          <p:nvPr>
            <p:ph idx="1"/>
          </p:nvPr>
        </p:nvSpPr>
        <p:spPr>
          <a:xfrm>
            <a:off x="323528" y="1052736"/>
            <a:ext cx="7372672" cy="5403000"/>
          </a:xfrm>
        </p:spPr>
        <p:txBody>
          <a:bodyPr>
            <a:normAutofit fontScale="62500" lnSpcReduction="20000"/>
          </a:bodyPr>
          <a:lstStyle/>
          <a:p>
            <a:pPr>
              <a:lnSpc>
                <a:spcPct val="120000"/>
              </a:lnSpc>
              <a:buNone/>
            </a:pPr>
            <a:r>
              <a:rPr lang="en-GB" dirty="0" smtClean="0"/>
              <a:t>          Paraphrasing </a:t>
            </a:r>
            <a:r>
              <a:rPr lang="en-GB" dirty="0" smtClean="0"/>
              <a:t>involves expressing another author's ideas in different words while preserving the original meaning. It is one of the most important academic writing skills because it allows writers to integrate information from multiple sources without excessive quotation.</a:t>
            </a:r>
            <a:endParaRPr lang="uk-UA" dirty="0" smtClean="0"/>
          </a:p>
          <a:p>
            <a:pPr>
              <a:buNone/>
            </a:pPr>
            <a:endParaRPr lang="en-GB" dirty="0" smtClean="0"/>
          </a:p>
          <a:p>
            <a:pPr>
              <a:buNone/>
            </a:pPr>
            <a:r>
              <a:rPr lang="en-GB" dirty="0" smtClean="0"/>
              <a:t>Effective </a:t>
            </a:r>
            <a:r>
              <a:rPr lang="en-GB" dirty="0" smtClean="0"/>
              <a:t>paraphrasing requires:</a:t>
            </a:r>
            <a:endParaRPr lang="uk-UA" dirty="0" smtClean="0"/>
          </a:p>
          <a:p>
            <a:pPr lvl="0"/>
            <a:r>
              <a:rPr lang="en-GB" dirty="0" smtClean="0"/>
              <a:t>changing sentence structure; </a:t>
            </a:r>
            <a:endParaRPr lang="uk-UA" dirty="0" smtClean="0"/>
          </a:p>
          <a:p>
            <a:pPr lvl="0"/>
            <a:r>
              <a:rPr lang="en-GB" dirty="0" smtClean="0"/>
              <a:t>replacing vocabulary with appropriate synonyms; </a:t>
            </a:r>
            <a:endParaRPr lang="uk-UA" dirty="0" smtClean="0"/>
          </a:p>
          <a:p>
            <a:pPr lvl="0"/>
            <a:r>
              <a:rPr lang="en-GB" dirty="0" smtClean="0"/>
              <a:t>reorganising information logically; </a:t>
            </a:r>
            <a:endParaRPr lang="uk-UA" dirty="0" smtClean="0"/>
          </a:p>
          <a:p>
            <a:pPr lvl="0"/>
            <a:r>
              <a:rPr lang="en-GB" dirty="0" smtClean="0"/>
              <a:t>maintaining the original meaning; </a:t>
            </a:r>
            <a:endParaRPr lang="uk-UA" dirty="0" smtClean="0"/>
          </a:p>
          <a:p>
            <a:pPr lvl="0"/>
            <a:r>
              <a:rPr lang="en-GB" dirty="0" smtClean="0"/>
              <a:t>citing the original source. </a:t>
            </a:r>
            <a:endParaRPr lang="uk-UA" dirty="0" smtClean="0"/>
          </a:p>
          <a:p>
            <a:pPr>
              <a:buNone/>
            </a:pPr>
            <a:endParaRPr lang="en-GB" b="1" dirty="0" smtClean="0"/>
          </a:p>
          <a:p>
            <a:pPr algn="ctr">
              <a:buNone/>
            </a:pPr>
            <a:r>
              <a:rPr lang="en-GB" b="1" dirty="0" smtClean="0"/>
              <a:t>Example</a:t>
            </a:r>
            <a:endParaRPr lang="uk-UA" b="1" dirty="0" smtClean="0"/>
          </a:p>
          <a:p>
            <a:pPr>
              <a:buNone/>
            </a:pPr>
            <a:r>
              <a:rPr lang="en-GB" b="1" dirty="0" smtClean="0"/>
              <a:t>Original</a:t>
            </a:r>
            <a:endParaRPr lang="uk-UA" dirty="0" smtClean="0"/>
          </a:p>
          <a:p>
            <a:r>
              <a:rPr lang="en-GB" dirty="0" smtClean="0"/>
              <a:t>Academic writing requires precision, objectivity, and logical organisation.</a:t>
            </a:r>
            <a:endParaRPr lang="uk-UA" dirty="0" smtClean="0"/>
          </a:p>
          <a:p>
            <a:pPr>
              <a:buNone/>
            </a:pPr>
            <a:r>
              <a:rPr lang="en-GB" b="1" dirty="0" smtClean="0"/>
              <a:t>Paraphrase</a:t>
            </a:r>
            <a:endParaRPr lang="uk-UA" dirty="0" smtClean="0"/>
          </a:p>
          <a:p>
            <a:r>
              <a:rPr lang="en-GB" dirty="0" smtClean="0"/>
              <a:t>Effective academic texts are characterised by clear organisation, objective language, and precise expression of ideas.</a:t>
            </a:r>
            <a:endParaRPr lang="uk-UA" dirty="0" smtClean="0"/>
          </a:p>
          <a:p>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20040"/>
            <a:ext cx="7084640" cy="876712"/>
          </a:xfrm>
        </p:spPr>
        <p:txBody>
          <a:bodyPr>
            <a:normAutofit fontScale="90000"/>
          </a:bodyPr>
          <a:lstStyle/>
          <a:p>
            <a:pPr algn="ctr"/>
            <a:r>
              <a:rPr lang="en-GB" dirty="0" smtClean="0"/>
              <a:t>Summarising</a:t>
            </a:r>
            <a:r>
              <a:rPr lang="uk-UA" dirty="0" smtClean="0"/>
              <a:t/>
            </a:r>
            <a:br>
              <a:rPr lang="uk-UA" dirty="0" smtClean="0"/>
            </a:br>
            <a:endParaRPr lang="uk-UA" dirty="0"/>
          </a:p>
        </p:txBody>
      </p:sp>
      <p:sp>
        <p:nvSpPr>
          <p:cNvPr id="3" name="Содержимое 2"/>
          <p:cNvSpPr>
            <a:spLocks noGrp="1"/>
          </p:cNvSpPr>
          <p:nvPr>
            <p:ph idx="1"/>
          </p:nvPr>
        </p:nvSpPr>
        <p:spPr>
          <a:xfrm>
            <a:off x="323528" y="980728"/>
            <a:ext cx="7372672" cy="5475008"/>
          </a:xfrm>
        </p:spPr>
        <p:txBody>
          <a:bodyPr>
            <a:normAutofit fontScale="85000" lnSpcReduction="10000"/>
          </a:bodyPr>
          <a:lstStyle/>
          <a:p>
            <a:pPr>
              <a:buNone/>
            </a:pPr>
            <a:r>
              <a:rPr lang="en-GB" dirty="0" smtClean="0"/>
              <a:t>       Summarising </a:t>
            </a:r>
            <a:r>
              <a:rPr lang="en-GB" dirty="0" smtClean="0"/>
              <a:t>means presenting the main ideas of a text in a shorter form while omitting unnecessary details</a:t>
            </a:r>
            <a:r>
              <a:rPr lang="en-GB" dirty="0" smtClean="0"/>
              <a:t>.</a:t>
            </a:r>
          </a:p>
          <a:p>
            <a:pPr>
              <a:buNone/>
            </a:pPr>
            <a:endParaRPr lang="uk-UA" dirty="0" smtClean="0"/>
          </a:p>
          <a:p>
            <a:pPr>
              <a:buNone/>
            </a:pPr>
            <a:r>
              <a:rPr lang="en-GB" dirty="0" smtClean="0"/>
              <a:t>A good summary:</a:t>
            </a:r>
            <a:endParaRPr lang="uk-UA" dirty="0" smtClean="0"/>
          </a:p>
          <a:p>
            <a:pPr lvl="0"/>
            <a:r>
              <a:rPr lang="en-GB" dirty="0" smtClean="0"/>
              <a:t>focuses on key information; </a:t>
            </a:r>
            <a:endParaRPr lang="uk-UA" dirty="0" smtClean="0"/>
          </a:p>
          <a:p>
            <a:pPr lvl="0"/>
            <a:r>
              <a:rPr lang="en-GB" dirty="0" smtClean="0"/>
              <a:t>uses the writer's own words; </a:t>
            </a:r>
            <a:endParaRPr lang="uk-UA" dirty="0" smtClean="0"/>
          </a:p>
          <a:p>
            <a:pPr lvl="0"/>
            <a:r>
              <a:rPr lang="en-GB" dirty="0" smtClean="0"/>
              <a:t>remains objective; </a:t>
            </a:r>
            <a:endParaRPr lang="uk-UA" dirty="0" smtClean="0"/>
          </a:p>
          <a:p>
            <a:pPr lvl="0"/>
            <a:r>
              <a:rPr lang="en-GB" dirty="0" smtClean="0"/>
              <a:t>includes appropriate citation. </a:t>
            </a:r>
            <a:endParaRPr lang="uk-UA" dirty="0" smtClean="0"/>
          </a:p>
          <a:p>
            <a:pPr>
              <a:buNone/>
            </a:pPr>
            <a:endParaRPr lang="en-GB" dirty="0" smtClean="0"/>
          </a:p>
          <a:p>
            <a:pPr algn="ctr">
              <a:buNone/>
            </a:pPr>
            <a:r>
              <a:rPr lang="en-GB" dirty="0" smtClean="0"/>
              <a:t>Example</a:t>
            </a:r>
            <a:r>
              <a:rPr lang="en-GB" dirty="0" smtClean="0"/>
              <a:t>:</a:t>
            </a:r>
            <a:endParaRPr lang="uk-UA" dirty="0" smtClean="0"/>
          </a:p>
          <a:p>
            <a:pPr>
              <a:buNone/>
            </a:pPr>
            <a:r>
              <a:rPr lang="en-GB" dirty="0" smtClean="0"/>
              <a:t>Original </a:t>
            </a:r>
            <a:r>
              <a:rPr lang="en-GB" dirty="0" smtClean="0"/>
              <a:t>article: 3,000 words</a:t>
            </a:r>
            <a:endParaRPr lang="uk-UA" dirty="0" smtClean="0"/>
          </a:p>
          <a:p>
            <a:pPr>
              <a:buNone/>
            </a:pPr>
            <a:r>
              <a:rPr lang="en-GB" dirty="0" smtClean="0"/>
              <a:t>Summary: 150–200 words highlighting the main findings.</a:t>
            </a:r>
            <a:endParaRPr lang="uk-UA" dirty="0" smtClean="0"/>
          </a:p>
          <a:p>
            <a:pPr>
              <a:buNone/>
            </a:pPr>
            <a:r>
              <a:rPr lang="en-GB" dirty="0" smtClean="0"/>
              <a:t>Summarising is widely used in literature reviews and research proposals.</a:t>
            </a:r>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Citation and Referencing</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77500" lnSpcReduction="20000"/>
          </a:bodyPr>
          <a:lstStyle/>
          <a:p>
            <a:pPr>
              <a:buNone/>
            </a:pPr>
            <a:r>
              <a:rPr lang="en-GB" dirty="0" smtClean="0"/>
              <a:t>        Citation </a:t>
            </a:r>
            <a:r>
              <a:rPr lang="en-GB" dirty="0" smtClean="0"/>
              <a:t>acknowledges the source of information within the text, whereas referencing provides complete bibliographic information at the end of the document</a:t>
            </a:r>
            <a:r>
              <a:rPr lang="en-GB" dirty="0" smtClean="0"/>
              <a:t>.</a:t>
            </a:r>
          </a:p>
          <a:p>
            <a:pPr>
              <a:buNone/>
            </a:pPr>
            <a:endParaRPr lang="uk-UA" dirty="0" smtClean="0"/>
          </a:p>
          <a:p>
            <a:pPr>
              <a:buNone/>
            </a:pPr>
            <a:r>
              <a:rPr lang="en-GB" dirty="0" smtClean="0"/>
              <a:t>Common referencing styles include:</a:t>
            </a:r>
            <a:endParaRPr lang="uk-UA" dirty="0" smtClean="0"/>
          </a:p>
          <a:p>
            <a:pPr lvl="0"/>
            <a:r>
              <a:rPr lang="en-GB" dirty="0" smtClean="0"/>
              <a:t>APA (7th edition); </a:t>
            </a:r>
            <a:endParaRPr lang="uk-UA" dirty="0" smtClean="0"/>
          </a:p>
          <a:p>
            <a:pPr lvl="0"/>
            <a:r>
              <a:rPr lang="en-GB" dirty="0" smtClean="0"/>
              <a:t>Harvard; </a:t>
            </a:r>
            <a:endParaRPr lang="uk-UA" dirty="0" smtClean="0"/>
          </a:p>
          <a:p>
            <a:pPr lvl="0"/>
            <a:r>
              <a:rPr lang="en-GB" dirty="0" smtClean="0"/>
              <a:t>Vancouver; </a:t>
            </a:r>
            <a:endParaRPr lang="uk-UA" dirty="0" smtClean="0"/>
          </a:p>
          <a:p>
            <a:pPr lvl="0"/>
            <a:r>
              <a:rPr lang="en-GB" dirty="0" smtClean="0"/>
              <a:t>MLA; </a:t>
            </a:r>
            <a:endParaRPr lang="uk-UA" dirty="0" smtClean="0"/>
          </a:p>
          <a:p>
            <a:pPr lvl="0"/>
            <a:r>
              <a:rPr lang="en-GB" dirty="0" smtClean="0"/>
              <a:t>Chicago. </a:t>
            </a:r>
            <a:endParaRPr lang="en-GB" dirty="0" smtClean="0"/>
          </a:p>
          <a:p>
            <a:pPr lvl="0"/>
            <a:endParaRPr lang="uk-UA" dirty="0" smtClean="0"/>
          </a:p>
          <a:p>
            <a:pPr>
              <a:buNone/>
            </a:pPr>
            <a:r>
              <a:rPr lang="en-GB" dirty="0" smtClean="0"/>
              <a:t>        The </a:t>
            </a:r>
            <a:r>
              <a:rPr lang="en-GB" dirty="0" smtClean="0"/>
              <a:t>choice of referencing style depends on the discipline, journal, or institutional requirements.</a:t>
            </a:r>
            <a:endParaRPr lang="uk-UA" dirty="0" smtClean="0"/>
          </a:p>
          <a:p>
            <a:pPr>
              <a:buNone/>
            </a:pPr>
            <a:r>
              <a:rPr lang="en-GB" dirty="0" smtClean="0"/>
              <a:t>        Regardless </a:t>
            </a:r>
            <a:r>
              <a:rPr lang="en-GB" dirty="0" smtClean="0"/>
              <a:t>of the style used, consistency is essential throughout the document.</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Hedging in Academic Writing</a:t>
            </a:r>
            <a:r>
              <a:rPr lang="uk-UA" dirty="0" smtClean="0"/>
              <a:t/>
            </a:r>
            <a:br>
              <a:rPr lang="uk-UA" dirty="0" smtClean="0"/>
            </a:br>
            <a:endParaRPr lang="uk-UA" dirty="0"/>
          </a:p>
        </p:txBody>
      </p:sp>
      <p:sp>
        <p:nvSpPr>
          <p:cNvPr id="3" name="Содержимое 2"/>
          <p:cNvSpPr>
            <a:spLocks noGrp="1"/>
          </p:cNvSpPr>
          <p:nvPr>
            <p:ph idx="1"/>
          </p:nvPr>
        </p:nvSpPr>
        <p:spPr>
          <a:xfrm>
            <a:off x="467544" y="908720"/>
            <a:ext cx="7228656" cy="5547016"/>
          </a:xfrm>
        </p:spPr>
        <p:txBody>
          <a:bodyPr>
            <a:normAutofit fontScale="47500" lnSpcReduction="20000"/>
          </a:bodyPr>
          <a:lstStyle/>
          <a:p>
            <a:pPr>
              <a:buNone/>
            </a:pPr>
            <a:r>
              <a:rPr lang="en-GB" dirty="0" smtClean="0"/>
              <a:t>           Academic </a:t>
            </a:r>
            <a:r>
              <a:rPr lang="en-GB" dirty="0" smtClean="0"/>
              <a:t>writers rarely make absolute claims unless they are supported by overwhelming evidence. Instead, they use </a:t>
            </a:r>
            <a:r>
              <a:rPr lang="en-GB" b="1" dirty="0" smtClean="0"/>
              <a:t>hedging</a:t>
            </a:r>
            <a:r>
              <a:rPr lang="en-GB" dirty="0" smtClean="0"/>
              <a:t>, which allows them to </a:t>
            </a:r>
            <a:r>
              <a:rPr lang="en-GB" dirty="0" smtClean="0"/>
              <a:t>express </a:t>
            </a:r>
            <a:r>
              <a:rPr lang="en-GB" dirty="0" smtClean="0"/>
              <a:t>caution and acknowledge the limitations of their findings</a:t>
            </a:r>
            <a:r>
              <a:rPr lang="en-GB" dirty="0" smtClean="0"/>
              <a:t>.</a:t>
            </a:r>
          </a:p>
          <a:p>
            <a:pPr>
              <a:buNone/>
            </a:pPr>
            <a:endParaRPr lang="uk-UA" dirty="0" smtClean="0"/>
          </a:p>
          <a:p>
            <a:pPr>
              <a:buNone/>
            </a:pPr>
            <a:r>
              <a:rPr lang="en-GB" dirty="0" smtClean="0"/>
              <a:t>Common hedging expressions include:</a:t>
            </a:r>
            <a:endParaRPr lang="uk-UA" dirty="0" smtClean="0"/>
          </a:p>
          <a:p>
            <a:pPr lvl="0"/>
            <a:r>
              <a:rPr lang="en-GB" dirty="0" smtClean="0"/>
              <a:t>may indicate; </a:t>
            </a:r>
            <a:endParaRPr lang="uk-UA" dirty="0" smtClean="0"/>
          </a:p>
          <a:p>
            <a:pPr lvl="0"/>
            <a:r>
              <a:rPr lang="en-GB" dirty="0" smtClean="0"/>
              <a:t>might suggest; </a:t>
            </a:r>
            <a:endParaRPr lang="uk-UA" dirty="0" smtClean="0"/>
          </a:p>
          <a:p>
            <a:pPr lvl="0"/>
            <a:r>
              <a:rPr lang="en-GB" dirty="0" smtClean="0"/>
              <a:t>appears to; </a:t>
            </a:r>
            <a:endParaRPr lang="uk-UA" dirty="0" smtClean="0"/>
          </a:p>
          <a:p>
            <a:pPr lvl="0"/>
            <a:r>
              <a:rPr lang="en-GB" dirty="0" smtClean="0"/>
              <a:t>seems to; </a:t>
            </a:r>
            <a:endParaRPr lang="uk-UA" dirty="0" smtClean="0"/>
          </a:p>
          <a:p>
            <a:pPr lvl="0"/>
            <a:r>
              <a:rPr lang="en-GB" dirty="0" smtClean="0"/>
              <a:t>is likely to; </a:t>
            </a:r>
            <a:endParaRPr lang="uk-UA" dirty="0" smtClean="0"/>
          </a:p>
          <a:p>
            <a:pPr lvl="0"/>
            <a:r>
              <a:rPr lang="en-GB" dirty="0" smtClean="0"/>
              <a:t>could contribute to; </a:t>
            </a:r>
            <a:endParaRPr lang="uk-UA" dirty="0" smtClean="0"/>
          </a:p>
          <a:p>
            <a:pPr lvl="0"/>
            <a:r>
              <a:rPr lang="en-GB" dirty="0" smtClean="0"/>
              <a:t>tends to; </a:t>
            </a:r>
            <a:endParaRPr lang="uk-UA" dirty="0" smtClean="0"/>
          </a:p>
          <a:p>
            <a:pPr lvl="0"/>
            <a:r>
              <a:rPr lang="en-GB" dirty="0" smtClean="0"/>
              <a:t>is generally considered. </a:t>
            </a:r>
            <a:endParaRPr lang="en-GB" dirty="0" smtClean="0"/>
          </a:p>
          <a:p>
            <a:pPr lvl="0"/>
            <a:endParaRPr lang="uk-UA" dirty="0" smtClean="0"/>
          </a:p>
          <a:p>
            <a:pPr>
              <a:buNone/>
            </a:pPr>
            <a:r>
              <a:rPr lang="en-GB" b="1" dirty="0" smtClean="0"/>
              <a:t>Examples</a:t>
            </a:r>
            <a:endParaRPr lang="uk-UA" b="1" dirty="0" smtClean="0"/>
          </a:p>
          <a:p>
            <a:pPr>
              <a:buNone/>
            </a:pPr>
            <a:r>
              <a:rPr lang="en-GB" dirty="0" smtClean="0"/>
              <a:t>❌ </a:t>
            </a:r>
            <a:r>
              <a:rPr lang="en-GB" b="1" dirty="0" smtClean="0"/>
              <a:t>Strong claim</a:t>
            </a:r>
            <a:endParaRPr lang="uk-UA" dirty="0" smtClean="0"/>
          </a:p>
          <a:p>
            <a:pPr>
              <a:buNone/>
            </a:pPr>
            <a:r>
              <a:rPr lang="en-GB" dirty="0" smtClean="0"/>
              <a:t>This treatment cures the disease.</a:t>
            </a:r>
            <a:endParaRPr lang="uk-UA" dirty="0" smtClean="0"/>
          </a:p>
          <a:p>
            <a:pPr>
              <a:buNone/>
            </a:pPr>
            <a:r>
              <a:rPr lang="en-GB" dirty="0" smtClean="0"/>
              <a:t>✔ </a:t>
            </a:r>
            <a:r>
              <a:rPr lang="en-GB" b="1" dirty="0" smtClean="0"/>
              <a:t>Academic style</a:t>
            </a:r>
            <a:endParaRPr lang="uk-UA" dirty="0" smtClean="0"/>
          </a:p>
          <a:p>
            <a:pPr>
              <a:buNone/>
            </a:pPr>
            <a:r>
              <a:rPr lang="en-GB" dirty="0" smtClean="0"/>
              <a:t>This treatment </a:t>
            </a:r>
            <a:r>
              <a:rPr lang="en-GB" b="1" dirty="0" smtClean="0"/>
              <a:t>may improve</a:t>
            </a:r>
            <a:r>
              <a:rPr lang="en-GB" dirty="0" smtClean="0"/>
              <a:t> clinical outcomes</a:t>
            </a:r>
            <a:r>
              <a:rPr lang="en-GB" dirty="0" smtClean="0"/>
              <a:t>.</a:t>
            </a:r>
          </a:p>
          <a:p>
            <a:pPr>
              <a:buNone/>
            </a:pPr>
            <a:r>
              <a:rPr lang="en-GB" dirty="0" smtClean="0"/>
              <a:t>❌ </a:t>
            </a:r>
            <a:r>
              <a:rPr lang="en-GB" b="1" dirty="0" smtClean="0"/>
              <a:t>Strong claim</a:t>
            </a:r>
            <a:endParaRPr lang="uk-UA" dirty="0" smtClean="0"/>
          </a:p>
          <a:p>
            <a:pPr>
              <a:buNone/>
            </a:pPr>
            <a:r>
              <a:rPr lang="en-GB" dirty="0" smtClean="0"/>
              <a:t>The results prove the hypothesis.</a:t>
            </a:r>
            <a:endParaRPr lang="uk-UA" dirty="0" smtClean="0"/>
          </a:p>
          <a:p>
            <a:pPr>
              <a:buNone/>
            </a:pPr>
            <a:r>
              <a:rPr lang="en-GB" dirty="0" smtClean="0"/>
              <a:t>✔ </a:t>
            </a:r>
            <a:r>
              <a:rPr lang="en-GB" b="1" dirty="0" smtClean="0"/>
              <a:t>Academic style</a:t>
            </a:r>
            <a:endParaRPr lang="uk-UA" dirty="0" smtClean="0"/>
          </a:p>
          <a:p>
            <a:pPr>
              <a:buNone/>
            </a:pPr>
            <a:r>
              <a:rPr lang="en-GB" dirty="0" smtClean="0"/>
              <a:t>The results </a:t>
            </a:r>
            <a:r>
              <a:rPr lang="en-GB" b="1" dirty="0" smtClean="0"/>
              <a:t>appear to support</a:t>
            </a:r>
            <a:r>
              <a:rPr lang="en-GB" dirty="0" smtClean="0"/>
              <a:t> the hypothesis.</a:t>
            </a:r>
            <a:endParaRPr lang="uk-UA" dirty="0" smtClean="0"/>
          </a:p>
          <a:p>
            <a:pPr>
              <a:buNone/>
            </a:pPr>
            <a:r>
              <a:rPr lang="en-GB" dirty="0" smtClean="0"/>
              <a:t>Hedging reflects the evidence-based nature of scientific inquiry and enhances the credibility of academic writing.</a:t>
            </a:r>
            <a:endParaRPr lang="uk-UA" dirty="0" smtClean="0"/>
          </a:p>
          <a:p>
            <a:pPr>
              <a:buNone/>
            </a:pP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40"/>
            <a:ext cx="7300664" cy="1380768"/>
          </a:xfrm>
        </p:spPr>
        <p:txBody>
          <a:bodyPr>
            <a:normAutofit fontScale="90000"/>
          </a:bodyPr>
          <a:lstStyle/>
          <a:p>
            <a:pPr algn="ctr"/>
            <a:r>
              <a:rPr lang="en-GB" sz="3600" dirty="0" smtClean="0"/>
              <a:t>Common Mistakes in Academic Writing</a:t>
            </a:r>
            <a:r>
              <a:rPr lang="uk-UA" dirty="0" smtClean="0"/>
              <a:t/>
            </a:r>
            <a:br>
              <a:rPr lang="uk-UA" dirty="0" smtClean="0"/>
            </a:br>
            <a:endParaRPr lang="uk-UA" dirty="0"/>
          </a:p>
        </p:txBody>
      </p:sp>
      <p:sp>
        <p:nvSpPr>
          <p:cNvPr id="3" name="Содержимое 2"/>
          <p:cNvSpPr>
            <a:spLocks noGrp="1"/>
          </p:cNvSpPr>
          <p:nvPr>
            <p:ph idx="1"/>
          </p:nvPr>
        </p:nvSpPr>
        <p:spPr>
          <a:xfrm>
            <a:off x="251520" y="1268760"/>
            <a:ext cx="7444680" cy="5186976"/>
          </a:xfrm>
        </p:spPr>
        <p:txBody>
          <a:bodyPr>
            <a:normAutofit fontScale="70000" lnSpcReduction="20000"/>
          </a:bodyPr>
          <a:lstStyle/>
          <a:p>
            <a:pPr>
              <a:buNone/>
            </a:pPr>
            <a:r>
              <a:rPr lang="en-GB" dirty="0" smtClean="0"/>
              <a:t> </a:t>
            </a:r>
            <a:r>
              <a:rPr lang="en-GB" dirty="0" smtClean="0"/>
              <a:t>         Even </a:t>
            </a:r>
            <a:r>
              <a:rPr lang="en-GB" dirty="0" smtClean="0"/>
              <a:t>advanced learners encounter difficulties when writing in English. Awareness of common errors can improve both accuracy and readability.</a:t>
            </a:r>
            <a:endParaRPr lang="uk-UA" dirty="0" smtClean="0"/>
          </a:p>
          <a:p>
            <a:pPr>
              <a:buNone/>
            </a:pPr>
            <a:r>
              <a:rPr lang="en-GB" dirty="0" smtClean="0"/>
              <a:t>Frequent mistakes include:</a:t>
            </a:r>
            <a:endParaRPr lang="uk-UA" dirty="0" smtClean="0"/>
          </a:p>
          <a:p>
            <a:pPr lvl="0"/>
            <a:r>
              <a:rPr lang="en-GB" dirty="0" smtClean="0"/>
              <a:t>using informal vocabulary; </a:t>
            </a:r>
            <a:endParaRPr lang="uk-UA" dirty="0" smtClean="0"/>
          </a:p>
          <a:p>
            <a:pPr lvl="0"/>
            <a:r>
              <a:rPr lang="en-GB" dirty="0" smtClean="0"/>
              <a:t>employing contractions (e.g., </a:t>
            </a:r>
            <a:r>
              <a:rPr lang="en-GB" i="1" dirty="0" smtClean="0"/>
              <a:t>don't</a:t>
            </a:r>
            <a:r>
              <a:rPr lang="en-GB" dirty="0" smtClean="0"/>
              <a:t>, </a:t>
            </a:r>
            <a:r>
              <a:rPr lang="en-GB" i="1" dirty="0" smtClean="0"/>
              <a:t>can't</a:t>
            </a:r>
            <a:r>
              <a:rPr lang="en-GB" dirty="0" smtClean="0"/>
              <a:t>); </a:t>
            </a:r>
            <a:endParaRPr lang="uk-UA" dirty="0" smtClean="0"/>
          </a:p>
          <a:p>
            <a:pPr lvl="0"/>
            <a:r>
              <a:rPr lang="en-GB" dirty="0" smtClean="0"/>
              <a:t>making unsupported personal claims; </a:t>
            </a:r>
            <a:endParaRPr lang="uk-UA" dirty="0" smtClean="0"/>
          </a:p>
          <a:p>
            <a:pPr lvl="0"/>
            <a:r>
              <a:rPr lang="en-GB" dirty="0" smtClean="0"/>
              <a:t>overusing the passive voice; </a:t>
            </a:r>
            <a:endParaRPr lang="uk-UA" dirty="0" smtClean="0"/>
          </a:p>
          <a:p>
            <a:pPr lvl="0"/>
            <a:r>
              <a:rPr lang="en-GB" dirty="0" smtClean="0"/>
              <a:t>writing excessively long or complex sentences; </a:t>
            </a:r>
            <a:endParaRPr lang="uk-UA" dirty="0" smtClean="0"/>
          </a:p>
          <a:p>
            <a:pPr lvl="0"/>
            <a:r>
              <a:rPr lang="en-GB" dirty="0" smtClean="0"/>
              <a:t>repeating the same words unnecessarily; </a:t>
            </a:r>
            <a:endParaRPr lang="uk-UA" dirty="0" smtClean="0"/>
          </a:p>
          <a:p>
            <a:pPr lvl="0"/>
            <a:r>
              <a:rPr lang="en-GB" dirty="0" smtClean="0"/>
              <a:t>using vague or imprecise language; </a:t>
            </a:r>
            <a:endParaRPr lang="uk-UA" dirty="0" smtClean="0"/>
          </a:p>
          <a:p>
            <a:pPr lvl="0"/>
            <a:r>
              <a:rPr lang="en-GB" dirty="0" smtClean="0"/>
              <a:t>failing to organise paragraphs logically; </a:t>
            </a:r>
            <a:endParaRPr lang="uk-UA" dirty="0" smtClean="0"/>
          </a:p>
          <a:p>
            <a:pPr lvl="0"/>
            <a:r>
              <a:rPr lang="en-GB" dirty="0" smtClean="0"/>
              <a:t>omitting citations; </a:t>
            </a:r>
            <a:endParaRPr lang="uk-UA" dirty="0" smtClean="0"/>
          </a:p>
          <a:p>
            <a:pPr lvl="0"/>
            <a:r>
              <a:rPr lang="en-GB" dirty="0" smtClean="0"/>
              <a:t>inconsistent referencing. </a:t>
            </a:r>
            <a:endParaRPr lang="uk-UA" dirty="0" smtClean="0"/>
          </a:p>
          <a:p>
            <a:pPr>
              <a:buNone/>
            </a:pPr>
            <a:endParaRPr lang="en-GB" dirty="0" smtClean="0"/>
          </a:p>
          <a:p>
            <a:pPr>
              <a:buNone/>
            </a:pPr>
            <a:r>
              <a:rPr lang="en-GB" dirty="0" smtClean="0"/>
              <a:t>Recognising </a:t>
            </a:r>
            <a:r>
              <a:rPr lang="en-GB" dirty="0" smtClean="0"/>
              <a:t>and correcting these errors contributes to clearer and more professional academic writing.</a:t>
            </a:r>
            <a:endParaRPr lang="uk-UA" dirty="0" smtClean="0"/>
          </a:p>
          <a:p>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524784"/>
          </a:xfrm>
        </p:spPr>
        <p:txBody>
          <a:bodyPr>
            <a:normAutofit fontScale="90000"/>
          </a:bodyPr>
          <a:lstStyle/>
          <a:p>
            <a:pPr algn="ctr"/>
            <a:r>
              <a:rPr lang="en-GB" dirty="0" smtClean="0"/>
              <a:t/>
            </a:r>
            <a:br>
              <a:rPr lang="en-GB" dirty="0" smtClean="0"/>
            </a:br>
            <a:r>
              <a:rPr lang="en-GB" dirty="0" smtClean="0"/>
              <a:t>Strategies </a:t>
            </a:r>
            <a:br>
              <a:rPr lang="en-GB" dirty="0" smtClean="0"/>
            </a:br>
            <a:r>
              <a:rPr lang="en-GB" dirty="0" smtClean="0"/>
              <a:t>for </a:t>
            </a:r>
            <a:r>
              <a:rPr lang="en-GB" dirty="0" smtClean="0"/>
              <a:t>Improving Academic Writing</a:t>
            </a:r>
            <a:r>
              <a:rPr lang="uk-UA" dirty="0" smtClean="0"/>
              <a:t/>
            </a:r>
            <a:br>
              <a:rPr lang="uk-UA" dirty="0" smtClean="0"/>
            </a:br>
            <a:endParaRPr lang="uk-UA" dirty="0"/>
          </a:p>
        </p:txBody>
      </p:sp>
      <p:sp>
        <p:nvSpPr>
          <p:cNvPr id="3" name="Содержимое 2"/>
          <p:cNvSpPr>
            <a:spLocks noGrp="1"/>
          </p:cNvSpPr>
          <p:nvPr>
            <p:ph idx="1"/>
          </p:nvPr>
        </p:nvSpPr>
        <p:spPr>
          <a:xfrm>
            <a:off x="323528" y="1556792"/>
            <a:ext cx="7372672" cy="4898944"/>
          </a:xfrm>
        </p:spPr>
        <p:txBody>
          <a:bodyPr>
            <a:normAutofit fontScale="77500" lnSpcReduction="20000"/>
          </a:bodyPr>
          <a:lstStyle/>
          <a:p>
            <a:pPr>
              <a:buNone/>
            </a:pPr>
            <a:r>
              <a:rPr lang="en-US" noProof="1" smtClean="0"/>
              <a:t>         Developing </a:t>
            </a:r>
            <a:r>
              <a:rPr lang="en-US" noProof="1" smtClean="0"/>
              <a:t>academic writing skills is a gradual process that requires regular practice and </a:t>
            </a:r>
            <a:r>
              <a:rPr lang="en-US" noProof="1" smtClean="0"/>
              <a:t>reflection</a:t>
            </a:r>
            <a:r>
              <a:rPr lang="en-US" noProof="1" smtClean="0"/>
              <a:t>.</a:t>
            </a:r>
            <a:endParaRPr lang="en-US" noProof="1" smtClean="0"/>
          </a:p>
          <a:p>
            <a:pPr>
              <a:buNone/>
            </a:pPr>
            <a:r>
              <a:rPr lang="en-US" noProof="1" smtClean="0"/>
              <a:t>Effective strategies </a:t>
            </a:r>
            <a:r>
              <a:rPr lang="en-US" noProof="1" smtClean="0"/>
              <a:t>include:</a:t>
            </a:r>
            <a:endParaRPr lang="en-US" noProof="1" smtClean="0"/>
          </a:p>
          <a:p>
            <a:pPr lvl="0"/>
            <a:r>
              <a:rPr lang="en-US" noProof="1" smtClean="0"/>
              <a:t>reading high-quality research articles </a:t>
            </a:r>
            <a:r>
              <a:rPr lang="en-US" noProof="1" smtClean="0"/>
              <a:t>regularly</a:t>
            </a:r>
            <a:r>
              <a:rPr lang="en-US" noProof="1" smtClean="0"/>
              <a:t>; </a:t>
            </a:r>
            <a:endParaRPr lang="en-US" noProof="1" smtClean="0"/>
          </a:p>
          <a:p>
            <a:pPr lvl="0"/>
            <a:r>
              <a:rPr lang="en-US" noProof="1" smtClean="0"/>
              <a:t>analysing the structure of published </a:t>
            </a:r>
            <a:r>
              <a:rPr lang="en-US" noProof="1" smtClean="0"/>
              <a:t>papers</a:t>
            </a:r>
            <a:r>
              <a:rPr lang="en-US" noProof="1" smtClean="0"/>
              <a:t>; </a:t>
            </a:r>
            <a:endParaRPr lang="en-US" noProof="1" smtClean="0"/>
          </a:p>
          <a:p>
            <a:pPr lvl="0"/>
            <a:r>
              <a:rPr lang="en-US" noProof="1" smtClean="0"/>
              <a:t>expanding academic </a:t>
            </a:r>
            <a:r>
              <a:rPr lang="en-US" noProof="1" smtClean="0"/>
              <a:t>vocabulary</a:t>
            </a:r>
            <a:r>
              <a:rPr lang="en-US" noProof="1" smtClean="0"/>
              <a:t>; </a:t>
            </a:r>
            <a:endParaRPr lang="en-US" noProof="1" smtClean="0"/>
          </a:p>
          <a:p>
            <a:pPr lvl="0"/>
            <a:r>
              <a:rPr lang="en-US" noProof="1" smtClean="0"/>
              <a:t>practising paraphrasing and </a:t>
            </a:r>
            <a:r>
              <a:rPr lang="en-US" noProof="1" smtClean="0"/>
              <a:t>summarising</a:t>
            </a:r>
            <a:r>
              <a:rPr lang="en-US" noProof="1" smtClean="0"/>
              <a:t>; </a:t>
            </a:r>
            <a:endParaRPr lang="en-US" noProof="1" smtClean="0"/>
          </a:p>
          <a:p>
            <a:pPr lvl="0"/>
            <a:r>
              <a:rPr lang="en-US" noProof="1" smtClean="0"/>
              <a:t>preparing outlines before </a:t>
            </a:r>
            <a:r>
              <a:rPr lang="en-US" noProof="1" smtClean="0"/>
              <a:t>writing</a:t>
            </a:r>
            <a:r>
              <a:rPr lang="en-US" noProof="1" smtClean="0"/>
              <a:t>; </a:t>
            </a:r>
            <a:endParaRPr lang="en-US" noProof="1" smtClean="0"/>
          </a:p>
          <a:p>
            <a:pPr lvl="0"/>
            <a:r>
              <a:rPr lang="en-US" noProof="1" smtClean="0"/>
              <a:t>revising multiple </a:t>
            </a:r>
            <a:r>
              <a:rPr lang="en-US" noProof="1" smtClean="0"/>
              <a:t>drafts</a:t>
            </a:r>
            <a:r>
              <a:rPr lang="en-US" noProof="1" smtClean="0"/>
              <a:t>; </a:t>
            </a:r>
            <a:endParaRPr lang="en-US" noProof="1" smtClean="0"/>
          </a:p>
          <a:p>
            <a:pPr lvl="0"/>
            <a:r>
              <a:rPr lang="en-US" noProof="1" smtClean="0"/>
              <a:t>seeking feedback from supervisors and </a:t>
            </a:r>
            <a:r>
              <a:rPr lang="en-US" noProof="1" smtClean="0"/>
              <a:t>peers</a:t>
            </a:r>
            <a:r>
              <a:rPr lang="en-US" noProof="1" smtClean="0"/>
              <a:t>; </a:t>
            </a:r>
            <a:endParaRPr lang="en-US" noProof="1" smtClean="0"/>
          </a:p>
          <a:p>
            <a:pPr lvl="0"/>
            <a:r>
              <a:rPr lang="en-US" noProof="1" smtClean="0"/>
              <a:t>using grammar and style checking tools </a:t>
            </a:r>
            <a:r>
              <a:rPr lang="en-US" noProof="1" smtClean="0"/>
              <a:t>appropriately</a:t>
            </a:r>
            <a:r>
              <a:rPr lang="en-US" noProof="1" smtClean="0"/>
              <a:t>; </a:t>
            </a:r>
            <a:endParaRPr lang="en-US" noProof="1" smtClean="0"/>
          </a:p>
          <a:p>
            <a:pPr lvl="0"/>
            <a:r>
              <a:rPr lang="en-US" noProof="1" smtClean="0"/>
              <a:t>maintaining a personal academic </a:t>
            </a:r>
            <a:r>
              <a:rPr lang="en-US" noProof="1" smtClean="0"/>
              <a:t>phrasebank</a:t>
            </a:r>
            <a:r>
              <a:rPr lang="en-US" noProof="1" smtClean="0"/>
              <a:t>; </a:t>
            </a:r>
            <a:endParaRPr lang="en-US" noProof="1" smtClean="0"/>
          </a:p>
          <a:p>
            <a:pPr lvl="0"/>
            <a:r>
              <a:rPr lang="en-US" noProof="1" smtClean="0"/>
              <a:t>proofreading carefully before </a:t>
            </a:r>
            <a:r>
              <a:rPr lang="en-US" noProof="1" smtClean="0"/>
              <a:t>submission</a:t>
            </a:r>
            <a:r>
              <a:rPr lang="en-US" noProof="1" smtClean="0"/>
              <a:t>. </a:t>
            </a:r>
            <a:endParaRPr lang="en-US" noProof="1" smtClean="0"/>
          </a:p>
          <a:p>
            <a:pPr>
              <a:buNone/>
            </a:pPr>
            <a:r>
              <a:rPr lang="en-US" noProof="1" smtClean="0"/>
              <a:t>         These </a:t>
            </a:r>
            <a:r>
              <a:rPr lang="en-US" noProof="1" smtClean="0"/>
              <a:t>strategies help writers produce </a:t>
            </a:r>
            <a:r>
              <a:rPr lang="en-US" noProof="1" smtClean="0"/>
              <a:t>coherent</a:t>
            </a:r>
            <a:r>
              <a:rPr lang="en-US" noProof="1" smtClean="0"/>
              <a:t>, </a:t>
            </a:r>
            <a:r>
              <a:rPr lang="en-US" noProof="1" smtClean="0"/>
              <a:t>accurate</a:t>
            </a:r>
            <a:r>
              <a:rPr lang="en-US" noProof="1" smtClean="0"/>
              <a:t>, and persuasive academic </a:t>
            </a:r>
            <a:r>
              <a:rPr lang="en-US" noProof="1" smtClean="0"/>
              <a:t>texts.</a:t>
            </a:r>
            <a:endParaRPr lang="en-US" noProof="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Paragraph </a:t>
            </a:r>
            <a:r>
              <a:rPr lang="en-GB" dirty="0" smtClean="0"/>
              <a:t>Structure Task</a:t>
            </a:r>
            <a:r>
              <a:rPr lang="uk-UA" dirty="0" smtClean="0"/>
              <a:t/>
            </a:r>
            <a:br>
              <a:rPr lang="uk-UA" dirty="0" smtClean="0"/>
            </a:br>
            <a:endParaRPr lang="uk-UA" dirty="0"/>
          </a:p>
        </p:txBody>
      </p:sp>
      <p:sp>
        <p:nvSpPr>
          <p:cNvPr id="3" name="Содержимое 2"/>
          <p:cNvSpPr>
            <a:spLocks noGrp="1"/>
          </p:cNvSpPr>
          <p:nvPr>
            <p:ph idx="1"/>
          </p:nvPr>
        </p:nvSpPr>
        <p:spPr/>
        <p:txBody>
          <a:bodyPr/>
          <a:lstStyle/>
          <a:p>
            <a:pPr>
              <a:buNone/>
            </a:pPr>
            <a:r>
              <a:rPr lang="en-GB" dirty="0" smtClean="0"/>
              <a:t>Arrange the following sentences into a logical academic paragraph.</a:t>
            </a:r>
            <a:endParaRPr lang="uk-UA" dirty="0" smtClean="0"/>
          </a:p>
          <a:p>
            <a:pPr>
              <a:buNone/>
            </a:pPr>
            <a:r>
              <a:rPr lang="en-GB" dirty="0" smtClean="0"/>
              <a:t>A. Consequently, universities encourage students to develop academic writing skills.</a:t>
            </a:r>
            <a:endParaRPr lang="uk-UA" dirty="0" smtClean="0"/>
          </a:p>
          <a:p>
            <a:pPr>
              <a:buNone/>
            </a:pPr>
            <a:r>
              <a:rPr lang="en-GB" dirty="0" smtClean="0"/>
              <a:t>B. Academic writing is an essential component of higher education.</a:t>
            </a:r>
            <a:endParaRPr lang="uk-UA" dirty="0" smtClean="0"/>
          </a:p>
          <a:p>
            <a:pPr>
              <a:buNone/>
            </a:pPr>
            <a:r>
              <a:rPr lang="en-GB" dirty="0" smtClean="0"/>
              <a:t>C. These skills enable researchers to communicate scientific findings effectively.</a:t>
            </a:r>
            <a:endParaRPr lang="uk-UA" dirty="0" smtClean="0"/>
          </a:p>
          <a:p>
            <a:pPr>
              <a:buNone/>
            </a:pPr>
            <a:r>
              <a:rPr lang="en-GB" dirty="0" smtClean="0"/>
              <a:t>D. Furthermore, academic writing promotes critical thinking and evidence-based argumentation.</a:t>
            </a:r>
            <a:endParaRPr lang="uk-UA" dirty="0" smtClean="0"/>
          </a:p>
          <a:p>
            <a:endParaRPr lang="uk-U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Paraphrasing Task</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92500"/>
          </a:bodyPr>
          <a:lstStyle/>
          <a:p>
            <a:pPr>
              <a:buNone/>
            </a:pPr>
            <a:r>
              <a:rPr lang="en-GB" dirty="0" smtClean="0"/>
              <a:t>Rewrite the following sentences using different words without changing the </a:t>
            </a:r>
            <a:r>
              <a:rPr lang="en-GB" dirty="0" smtClean="0"/>
              <a:t>meaning.</a:t>
            </a:r>
            <a:endParaRPr lang="uk-UA" dirty="0" smtClean="0"/>
          </a:p>
          <a:p>
            <a:pPr>
              <a:buNone/>
            </a:pPr>
            <a:endParaRPr lang="uk-UA" dirty="0" smtClean="0"/>
          </a:p>
          <a:p>
            <a:pPr>
              <a:buNone/>
            </a:pPr>
            <a:r>
              <a:rPr lang="en-GB" b="1" dirty="0" smtClean="0"/>
              <a:t>Original </a:t>
            </a:r>
            <a:r>
              <a:rPr lang="en-GB" b="1" dirty="0" smtClean="0"/>
              <a:t>Sentences</a:t>
            </a:r>
            <a:r>
              <a:rPr lang="uk-UA" b="1" dirty="0" smtClean="0"/>
              <a:t>:</a:t>
            </a:r>
            <a:endParaRPr lang="uk-UA" b="1" dirty="0" smtClean="0"/>
          </a:p>
          <a:p>
            <a:pPr lvl="0"/>
            <a:r>
              <a:rPr lang="en-GB" dirty="0" smtClean="0"/>
              <a:t>Academic writing requires logical organisation. </a:t>
            </a:r>
            <a:endParaRPr lang="uk-UA" dirty="0" smtClean="0"/>
          </a:p>
          <a:p>
            <a:pPr lvl="0"/>
            <a:r>
              <a:rPr lang="en-GB" dirty="0" smtClean="0"/>
              <a:t>Researchers should support their arguments with evidence. </a:t>
            </a:r>
            <a:endParaRPr lang="uk-UA" dirty="0" smtClean="0"/>
          </a:p>
          <a:p>
            <a:pPr lvl="0"/>
            <a:r>
              <a:rPr lang="en-GB" dirty="0" smtClean="0"/>
              <a:t>Effective communication improves scientific collaboration. </a:t>
            </a:r>
            <a:endParaRPr lang="en-GB" dirty="0" smtClean="0"/>
          </a:p>
          <a:p>
            <a:pPr lvl="0"/>
            <a:endParaRPr lang="uk-UA" dirty="0" smtClean="0"/>
          </a:p>
          <a:p>
            <a:pPr>
              <a:buNone/>
            </a:pPr>
            <a:r>
              <a:rPr lang="en-GB" b="1" dirty="0" smtClean="0"/>
              <a:t>Possible </a:t>
            </a:r>
            <a:r>
              <a:rPr lang="en-GB" b="1" dirty="0" smtClean="0"/>
              <a:t>Answers</a:t>
            </a:r>
            <a:r>
              <a:rPr lang="uk-UA" b="1" dirty="0" smtClean="0"/>
              <a:t>:</a:t>
            </a:r>
            <a:endParaRPr lang="uk-UA" b="1"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Summarising Task</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92500"/>
          </a:bodyPr>
          <a:lstStyle/>
          <a:p>
            <a:pPr>
              <a:buNone/>
            </a:pPr>
            <a:r>
              <a:rPr lang="en-GB" dirty="0" smtClean="0"/>
              <a:t>Read the paragraph and write a summary in </a:t>
            </a:r>
            <a:r>
              <a:rPr lang="en-GB" b="1" dirty="0" smtClean="0"/>
              <a:t>40–60 words</a:t>
            </a:r>
            <a:r>
              <a:rPr lang="en-GB" dirty="0" smtClean="0"/>
              <a:t>.</a:t>
            </a:r>
            <a:endParaRPr lang="uk-UA" dirty="0" smtClean="0"/>
          </a:p>
          <a:p>
            <a:pPr>
              <a:buNone/>
            </a:pPr>
            <a:r>
              <a:rPr lang="en-GB" dirty="0" smtClean="0"/>
              <a:t>Scientific research depends on effective academic writing because researchers must communicate methods, results, and conclusions clearly. Well-structured academic texts facilitate knowledge exchange, improve publication opportunities, and contribute to scientific progress. Ethical writing practices and accurate referencing further strengthen research credibility.</a:t>
            </a:r>
            <a:endParaRPr lang="uk-UA" dirty="0" smtClean="0"/>
          </a:p>
          <a:p>
            <a:pPr>
              <a:buNone/>
            </a:pPr>
            <a:r>
              <a:rPr lang="en-GB" b="1" dirty="0" smtClean="0"/>
              <a:t>Task</a:t>
            </a:r>
            <a:endParaRPr lang="uk-UA" b="1" dirty="0" smtClean="0"/>
          </a:p>
          <a:p>
            <a:r>
              <a:rPr lang="en-GB" dirty="0" smtClean="0"/>
              <a:t>Write a concise summary using your own words.</a:t>
            </a:r>
            <a:endParaRPr lang="uk-UA" dirty="0" smtClean="0"/>
          </a:p>
          <a:p>
            <a:endParaRPr lang="uk-U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Mini Writing Task</a:t>
            </a:r>
            <a:r>
              <a:rPr lang="uk-UA" dirty="0" smtClean="0"/>
              <a:t/>
            </a:r>
            <a:br>
              <a:rPr lang="uk-UA" dirty="0" smtClean="0"/>
            </a:br>
            <a:endParaRPr lang="uk-UA" dirty="0"/>
          </a:p>
        </p:txBody>
      </p:sp>
      <p:sp>
        <p:nvSpPr>
          <p:cNvPr id="3" name="Содержимое 2"/>
          <p:cNvSpPr>
            <a:spLocks noGrp="1"/>
          </p:cNvSpPr>
          <p:nvPr>
            <p:ph idx="1"/>
          </p:nvPr>
        </p:nvSpPr>
        <p:spPr>
          <a:xfrm>
            <a:off x="395536" y="1340768"/>
            <a:ext cx="7300664" cy="5114968"/>
          </a:xfrm>
        </p:spPr>
        <p:txBody>
          <a:bodyPr>
            <a:normAutofit fontScale="92500" lnSpcReduction="20000"/>
          </a:bodyPr>
          <a:lstStyle/>
          <a:p>
            <a:pPr>
              <a:buNone/>
            </a:pPr>
            <a:r>
              <a:rPr lang="en-GB" dirty="0" smtClean="0"/>
              <a:t>Write an academic paragraph (120–150 words) on one of the following topics:</a:t>
            </a:r>
            <a:endParaRPr lang="uk-UA" dirty="0" smtClean="0"/>
          </a:p>
          <a:p>
            <a:pPr lvl="0">
              <a:buNone/>
            </a:pPr>
            <a:r>
              <a:rPr lang="en-GB" dirty="0" smtClean="0"/>
              <a:t>The Importance of Academic Integrity </a:t>
            </a:r>
            <a:endParaRPr lang="uk-UA" dirty="0" smtClean="0"/>
          </a:p>
          <a:p>
            <a:pPr lvl="0">
              <a:buNone/>
            </a:pPr>
            <a:r>
              <a:rPr lang="en-GB" dirty="0" smtClean="0"/>
              <a:t>Effective Communication in Scientific Research </a:t>
            </a:r>
            <a:endParaRPr lang="uk-UA" dirty="0" smtClean="0"/>
          </a:p>
          <a:p>
            <a:pPr lvl="0">
              <a:buNone/>
            </a:pPr>
            <a:r>
              <a:rPr lang="en-GB" dirty="0" smtClean="0"/>
              <a:t>Lifelong Learning in Higher Education </a:t>
            </a:r>
            <a:endParaRPr lang="uk-UA" dirty="0" smtClean="0"/>
          </a:p>
          <a:p>
            <a:pPr lvl="0">
              <a:buNone/>
            </a:pPr>
            <a:r>
              <a:rPr lang="en-GB" dirty="0" smtClean="0"/>
              <a:t>Artificial Intelligence in Academic Writing </a:t>
            </a:r>
            <a:endParaRPr lang="uk-UA" dirty="0" smtClean="0"/>
          </a:p>
          <a:p>
            <a:pPr lvl="0">
              <a:buNone/>
            </a:pPr>
            <a:endParaRPr lang="uk-UA" dirty="0" smtClean="0"/>
          </a:p>
          <a:p>
            <a:pPr>
              <a:buNone/>
            </a:pPr>
            <a:r>
              <a:rPr lang="en-GB" dirty="0" smtClean="0"/>
              <a:t>Your paragraph should include:</a:t>
            </a:r>
            <a:endParaRPr lang="uk-UA" dirty="0" smtClean="0"/>
          </a:p>
          <a:p>
            <a:pPr lvl="0"/>
            <a:r>
              <a:rPr lang="en-GB" dirty="0" smtClean="0"/>
              <a:t>a topic sentence; </a:t>
            </a:r>
            <a:endParaRPr lang="uk-UA" dirty="0" smtClean="0"/>
          </a:p>
          <a:p>
            <a:pPr lvl="0"/>
            <a:r>
              <a:rPr lang="en-GB" dirty="0" smtClean="0"/>
              <a:t>supporting arguments; </a:t>
            </a:r>
            <a:endParaRPr lang="uk-UA" dirty="0" smtClean="0"/>
          </a:p>
          <a:p>
            <a:pPr lvl="0"/>
            <a:r>
              <a:rPr lang="en-GB" dirty="0" smtClean="0"/>
              <a:t>one example; </a:t>
            </a:r>
            <a:endParaRPr lang="uk-UA" dirty="0" smtClean="0"/>
          </a:p>
          <a:p>
            <a:pPr lvl="0"/>
            <a:r>
              <a:rPr lang="en-GB" dirty="0" smtClean="0"/>
              <a:t>appropriate linking devices; </a:t>
            </a:r>
            <a:endParaRPr lang="uk-UA" dirty="0" smtClean="0"/>
          </a:p>
          <a:p>
            <a:pPr lvl="0"/>
            <a:r>
              <a:rPr lang="en-GB" dirty="0" smtClean="0"/>
              <a:t>a concluding sentence. </a:t>
            </a:r>
            <a:endParaRPr lang="uk-UA" dirty="0" smtClean="0"/>
          </a:p>
          <a:p>
            <a:endParaRPr lang="uk-U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Peer Review Activity</a:t>
            </a:r>
            <a:r>
              <a:rPr lang="uk-UA" dirty="0" smtClean="0"/>
              <a:t/>
            </a:r>
            <a:br>
              <a:rPr lang="uk-UA" dirty="0" smtClean="0"/>
            </a:br>
            <a:endParaRPr lang="uk-UA" dirty="0"/>
          </a:p>
        </p:txBody>
      </p:sp>
      <p:sp>
        <p:nvSpPr>
          <p:cNvPr id="3" name="Содержимое 2"/>
          <p:cNvSpPr>
            <a:spLocks noGrp="1"/>
          </p:cNvSpPr>
          <p:nvPr>
            <p:ph idx="1"/>
          </p:nvPr>
        </p:nvSpPr>
        <p:spPr/>
        <p:txBody>
          <a:bodyPr>
            <a:normAutofit lnSpcReduction="10000"/>
          </a:bodyPr>
          <a:lstStyle/>
          <a:p>
            <a:pPr>
              <a:buNone/>
            </a:pPr>
            <a:r>
              <a:rPr lang="uk-UA" dirty="0" smtClean="0"/>
              <a:t>        </a:t>
            </a:r>
            <a:r>
              <a:rPr lang="en-GB" dirty="0" smtClean="0"/>
              <a:t>Exchange </a:t>
            </a:r>
            <a:r>
              <a:rPr lang="en-GB" dirty="0" smtClean="0"/>
              <a:t>your paragraph with a partner and evaluate it using the checklist below.</a:t>
            </a:r>
            <a:endParaRPr lang="uk-UA" dirty="0" smtClean="0"/>
          </a:p>
          <a:p>
            <a:pPr>
              <a:buNone/>
            </a:pPr>
            <a:r>
              <a:rPr lang="en-GB" b="1" dirty="0" smtClean="0"/>
              <a:t>Evaluation Criteria</a:t>
            </a:r>
            <a:endParaRPr lang="uk-UA" b="1" dirty="0" smtClean="0"/>
          </a:p>
          <a:p>
            <a:pPr lvl="0"/>
            <a:r>
              <a:rPr lang="en-GB" dirty="0" smtClean="0"/>
              <a:t>Is the topic sentence clear? </a:t>
            </a:r>
            <a:endParaRPr lang="uk-UA" dirty="0" smtClean="0"/>
          </a:p>
          <a:p>
            <a:pPr lvl="0"/>
            <a:r>
              <a:rPr lang="en-GB" dirty="0" smtClean="0"/>
              <a:t>Are the ideas logically organised? </a:t>
            </a:r>
            <a:endParaRPr lang="uk-UA" dirty="0" smtClean="0"/>
          </a:p>
          <a:p>
            <a:pPr lvl="0"/>
            <a:r>
              <a:rPr lang="en-GB" dirty="0" smtClean="0"/>
              <a:t>Is academic vocabulary used appropriately? </a:t>
            </a:r>
            <a:endParaRPr lang="uk-UA" dirty="0" smtClean="0"/>
          </a:p>
          <a:p>
            <a:pPr lvl="0"/>
            <a:r>
              <a:rPr lang="en-GB" dirty="0" smtClean="0"/>
              <a:t>Are linking words used correctly? </a:t>
            </a:r>
            <a:endParaRPr lang="uk-UA" dirty="0" smtClean="0"/>
          </a:p>
          <a:p>
            <a:pPr lvl="0"/>
            <a:r>
              <a:rPr lang="en-GB" dirty="0" smtClean="0"/>
              <a:t>Are grammar and punctuation accurate? </a:t>
            </a:r>
            <a:endParaRPr lang="uk-UA" dirty="0" smtClean="0"/>
          </a:p>
          <a:p>
            <a:pPr lvl="0"/>
            <a:r>
              <a:rPr lang="en-GB" dirty="0" smtClean="0"/>
              <a:t>Is the conclusion effective? </a:t>
            </a:r>
            <a:endParaRPr lang="uk-UA" dirty="0" smtClean="0"/>
          </a:p>
          <a:p>
            <a:pPr lvl="0"/>
            <a:r>
              <a:rPr lang="en-GB" dirty="0" smtClean="0"/>
              <a:t>Are all ideas supported with evidence or examples? </a:t>
            </a:r>
            <a:endParaRPr lang="uk-UA" dirty="0" smtClean="0"/>
          </a:p>
          <a:p>
            <a:endParaRPr lang="uk-U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CBE4891-7566-4715-B328-84F8C1D68E57}"/>
              </a:ext>
            </a:extLst>
          </p:cNvPr>
          <p:cNvSpPr>
            <a:spLocks noGrp="1"/>
          </p:cNvSpPr>
          <p:nvPr>
            <p:ph type="title"/>
          </p:nvPr>
        </p:nvSpPr>
        <p:spPr/>
        <p:txBody>
          <a:bodyPr>
            <a:normAutofit fontScale="90000"/>
          </a:bodyPr>
          <a:lstStyle/>
          <a:p>
            <a:pPr algn="ctr"/>
            <a:r>
              <a:rPr lang="en-US" dirty="0"/>
              <a:t>Summary</a:t>
            </a:r>
            <a:r>
              <a:rPr lang="ru-RU" dirty="0"/>
              <a:t/>
            </a:r>
            <a:br>
              <a:rPr lang="ru-RU" dirty="0"/>
            </a:br>
            <a:endParaRPr lang="ru-RU" dirty="0"/>
          </a:p>
        </p:txBody>
      </p:sp>
      <p:sp>
        <p:nvSpPr>
          <p:cNvPr id="3" name="Объект 2">
            <a:extLst>
              <a:ext uri="{FF2B5EF4-FFF2-40B4-BE49-F238E27FC236}">
                <a16:creationId xmlns:a16="http://schemas.microsoft.com/office/drawing/2014/main" xmlns="" id="{84FBE9D6-0046-4432-98D0-88E8B4D68D64}"/>
              </a:ext>
            </a:extLst>
          </p:cNvPr>
          <p:cNvSpPr>
            <a:spLocks noGrp="1"/>
          </p:cNvSpPr>
          <p:nvPr>
            <p:ph idx="1"/>
          </p:nvPr>
        </p:nvSpPr>
        <p:spPr/>
        <p:txBody>
          <a:bodyPr>
            <a:normAutofit fontScale="77500" lnSpcReduction="20000"/>
          </a:bodyPr>
          <a:lstStyle/>
          <a:p>
            <a:r>
              <a:rPr lang="en-GB" dirty="0" smtClean="0"/>
              <a:t>Academic writing is a fundamental component of doctoral education and scientific communication. It enables researchers to present ideas logically, analyse evidence critically, and contribute to the advancement of knowledge through clear and ethical written discourse. High-quality academic writing is characterised by clarity, precision, coherence, cohesion, formality, and appropriate use of discipline-specific vocabulary</a:t>
            </a:r>
            <a:r>
              <a:rPr lang="en-GB" dirty="0" smtClean="0"/>
              <a:t>.</a:t>
            </a:r>
          </a:p>
          <a:p>
            <a:endParaRPr lang="uk-UA" dirty="0" smtClean="0"/>
          </a:p>
          <a:p>
            <a:r>
              <a:rPr lang="en-GB" dirty="0" smtClean="0"/>
              <a:t>Developing strong academic writing skills requires continuous practice, critical reading, careful revision, and adherence to the principles of academic integrity. By mastering techniques such as paraphrasing, summarising, citing sources, and organising arguments effectively, doctoral students become better prepared to produce dissertations, research articles, conference papers, and grant proposals that meet international academic standards.</a:t>
            </a:r>
            <a:endParaRPr lang="uk-UA" dirty="0" smtClean="0"/>
          </a:p>
          <a:p>
            <a:pPr marL="0" indent="0">
              <a:buNone/>
            </a:pPr>
            <a:endParaRPr lang="ru-RU" dirty="0"/>
          </a:p>
        </p:txBody>
      </p:sp>
    </p:spTree>
    <p:extLst>
      <p:ext uri="{BB962C8B-B14F-4D97-AF65-F5344CB8AC3E}">
        <p14:creationId xmlns:p14="http://schemas.microsoft.com/office/powerpoint/2010/main" xmlns="" val="2867977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1C1488E-54C2-4C61-9C5F-2B29BF9623E7}"/>
              </a:ext>
            </a:extLst>
          </p:cNvPr>
          <p:cNvSpPr>
            <a:spLocks noGrp="1"/>
          </p:cNvSpPr>
          <p:nvPr>
            <p:ph type="title"/>
          </p:nvPr>
        </p:nvSpPr>
        <p:spPr/>
        <p:txBody>
          <a:bodyPr/>
          <a:lstStyle/>
          <a:p>
            <a:r>
              <a:rPr lang="en-US" dirty="0"/>
              <a:t>Recommended Literature</a:t>
            </a:r>
            <a:endParaRPr lang="ru-RU" dirty="0"/>
          </a:p>
        </p:txBody>
      </p:sp>
      <p:sp>
        <p:nvSpPr>
          <p:cNvPr id="3" name="Объект 2">
            <a:extLst>
              <a:ext uri="{FF2B5EF4-FFF2-40B4-BE49-F238E27FC236}">
                <a16:creationId xmlns:a16="http://schemas.microsoft.com/office/drawing/2014/main" xmlns="" id="{F71D6AFC-688A-4D1E-9934-E708B50EDC79}"/>
              </a:ext>
            </a:extLst>
          </p:cNvPr>
          <p:cNvSpPr>
            <a:spLocks noGrp="1"/>
          </p:cNvSpPr>
          <p:nvPr>
            <p:ph idx="1"/>
          </p:nvPr>
        </p:nvSpPr>
        <p:spPr/>
        <p:txBody>
          <a:bodyPr>
            <a:normAutofit fontScale="92500" lnSpcReduction="10000"/>
          </a:bodyPr>
          <a:lstStyle/>
          <a:p>
            <a:pPr marL="0" indent="0">
              <a:buNone/>
            </a:pPr>
            <a:r>
              <a:rPr lang="en-US" b="1" dirty="0">
                <a:latin typeface="Bahnschrift Light" panose="020B0502040204020203" pitchFamily="34" charset="0"/>
              </a:rPr>
              <a:t>Basic </a:t>
            </a:r>
            <a:r>
              <a:rPr lang="en-US" b="1" dirty="0" smtClean="0">
                <a:latin typeface="Bahnschrift Light" panose="020B0502040204020203" pitchFamily="34" charset="0"/>
              </a:rPr>
              <a:t>Literature</a:t>
            </a:r>
          </a:p>
          <a:p>
            <a:pPr lvl="0"/>
            <a:r>
              <a:rPr lang="en-US" noProof="1" smtClean="0"/>
              <a:t>Swales, J. M., </a:t>
            </a:r>
            <a:r>
              <a:rPr lang="en-US" noProof="1" smtClean="0"/>
              <a:t>&amp; </a:t>
            </a:r>
            <a:r>
              <a:rPr lang="en-US" noProof="1" smtClean="0"/>
              <a:t>Feak</a:t>
            </a:r>
            <a:r>
              <a:rPr lang="en-US" noProof="1" smtClean="0"/>
              <a:t>, </a:t>
            </a:r>
            <a:r>
              <a:rPr lang="en-US" noProof="1" smtClean="0"/>
              <a:t>C</a:t>
            </a:r>
            <a:r>
              <a:rPr lang="en-US" noProof="1" smtClean="0"/>
              <a:t>. </a:t>
            </a:r>
            <a:r>
              <a:rPr lang="en-US" noProof="1" smtClean="0"/>
              <a:t>B</a:t>
            </a:r>
            <a:r>
              <a:rPr lang="en-US" noProof="1" smtClean="0"/>
              <a:t>. </a:t>
            </a:r>
            <a:r>
              <a:rPr lang="en-US" noProof="1" smtClean="0"/>
              <a:t>(2021</a:t>
            </a:r>
            <a:r>
              <a:rPr lang="en-US" noProof="1" smtClean="0"/>
              <a:t>). </a:t>
            </a:r>
            <a:r>
              <a:rPr lang="en-US" i="1" noProof="1" smtClean="0"/>
              <a:t>Academic Writing for Graduate </a:t>
            </a:r>
            <a:r>
              <a:rPr lang="en-US" i="1" noProof="1" smtClean="0"/>
              <a:t>Students</a:t>
            </a:r>
            <a:r>
              <a:rPr lang="en-US" i="1" noProof="1" smtClean="0"/>
              <a:t>: Essential Tasks and </a:t>
            </a:r>
            <a:r>
              <a:rPr lang="en-US" i="1" noProof="1" smtClean="0"/>
              <a:t>Skills</a:t>
            </a:r>
            <a:r>
              <a:rPr lang="en-US" noProof="1" smtClean="0"/>
              <a:t> </a:t>
            </a:r>
            <a:r>
              <a:rPr lang="en-US" noProof="1" smtClean="0"/>
              <a:t>(</a:t>
            </a:r>
            <a:r>
              <a:rPr lang="en-US" noProof="1" smtClean="0"/>
              <a:t>4th </a:t>
            </a:r>
            <a:r>
              <a:rPr lang="en-US" noProof="1" smtClean="0"/>
              <a:t>ed</a:t>
            </a:r>
            <a:r>
              <a:rPr lang="en-US" noProof="1" smtClean="0"/>
              <a:t>.). University of Michigan </a:t>
            </a:r>
            <a:r>
              <a:rPr lang="en-US" noProof="1" smtClean="0"/>
              <a:t>Press</a:t>
            </a:r>
            <a:r>
              <a:rPr lang="en-US" noProof="1" smtClean="0"/>
              <a:t>. </a:t>
            </a:r>
            <a:endParaRPr lang="en-US" noProof="1" smtClean="0"/>
          </a:p>
          <a:p>
            <a:pPr lvl="0"/>
            <a:r>
              <a:rPr lang="en-US" noProof="1" smtClean="0"/>
              <a:t>Bailey</a:t>
            </a:r>
            <a:r>
              <a:rPr lang="en-US" noProof="1" smtClean="0"/>
              <a:t>, </a:t>
            </a:r>
            <a:r>
              <a:rPr lang="en-US" noProof="1" smtClean="0"/>
              <a:t>S</a:t>
            </a:r>
            <a:r>
              <a:rPr lang="en-US" noProof="1" smtClean="0"/>
              <a:t>. </a:t>
            </a:r>
            <a:r>
              <a:rPr lang="en-US" noProof="1" smtClean="0"/>
              <a:t>(2021</a:t>
            </a:r>
            <a:r>
              <a:rPr lang="en-US" noProof="1" smtClean="0"/>
              <a:t>). </a:t>
            </a:r>
            <a:r>
              <a:rPr lang="en-US" i="1" noProof="1" smtClean="0"/>
              <a:t>Academic </a:t>
            </a:r>
            <a:r>
              <a:rPr lang="en-US" i="1" noProof="1" smtClean="0"/>
              <a:t>Writing</a:t>
            </a:r>
            <a:r>
              <a:rPr lang="en-US" i="1" noProof="1" smtClean="0"/>
              <a:t>: A Handbook for International </a:t>
            </a:r>
            <a:r>
              <a:rPr lang="en-US" i="1" noProof="1" smtClean="0"/>
              <a:t>Students</a:t>
            </a:r>
            <a:r>
              <a:rPr lang="en-US" noProof="1" smtClean="0"/>
              <a:t> </a:t>
            </a:r>
            <a:r>
              <a:rPr lang="en-US" noProof="1" smtClean="0"/>
              <a:t>(</a:t>
            </a:r>
            <a:r>
              <a:rPr lang="en-US" noProof="1" smtClean="0"/>
              <a:t>5th </a:t>
            </a:r>
            <a:r>
              <a:rPr lang="en-US" noProof="1" smtClean="0"/>
              <a:t>ed</a:t>
            </a:r>
            <a:r>
              <a:rPr lang="en-US" noProof="1" smtClean="0"/>
              <a:t>.). </a:t>
            </a:r>
            <a:r>
              <a:rPr lang="en-US" noProof="1" smtClean="0"/>
              <a:t>Routledge</a:t>
            </a:r>
            <a:r>
              <a:rPr lang="en-US" noProof="1" smtClean="0"/>
              <a:t>. </a:t>
            </a:r>
            <a:endParaRPr lang="en-US" noProof="1" smtClean="0"/>
          </a:p>
          <a:p>
            <a:pPr lvl="0"/>
            <a:r>
              <a:rPr lang="en-US" noProof="1" smtClean="0"/>
              <a:t>Hyland</a:t>
            </a:r>
            <a:r>
              <a:rPr lang="en-US" noProof="1" smtClean="0"/>
              <a:t>, </a:t>
            </a:r>
            <a:r>
              <a:rPr lang="en-US" noProof="1" smtClean="0"/>
              <a:t>K</a:t>
            </a:r>
            <a:r>
              <a:rPr lang="en-US" noProof="1" smtClean="0"/>
              <a:t>. </a:t>
            </a:r>
            <a:r>
              <a:rPr lang="en-US" noProof="1" smtClean="0"/>
              <a:t>(2022</a:t>
            </a:r>
            <a:r>
              <a:rPr lang="en-US" noProof="1" smtClean="0"/>
              <a:t>). </a:t>
            </a:r>
            <a:r>
              <a:rPr lang="en-US" i="1" noProof="1" smtClean="0"/>
              <a:t>English for Academic </a:t>
            </a:r>
            <a:r>
              <a:rPr lang="en-US" i="1" noProof="1" smtClean="0"/>
              <a:t>Purposes</a:t>
            </a:r>
            <a:r>
              <a:rPr lang="en-US" i="1" noProof="1" smtClean="0"/>
              <a:t>: An Advanced Resource </a:t>
            </a:r>
            <a:r>
              <a:rPr lang="en-US" i="1" noProof="1" smtClean="0"/>
              <a:t>Book</a:t>
            </a:r>
            <a:r>
              <a:rPr lang="en-US" noProof="1" smtClean="0"/>
              <a:t> </a:t>
            </a:r>
            <a:r>
              <a:rPr lang="en-US" noProof="1" smtClean="0"/>
              <a:t>(</a:t>
            </a:r>
            <a:r>
              <a:rPr lang="en-US" noProof="1" smtClean="0"/>
              <a:t>3rd </a:t>
            </a:r>
            <a:r>
              <a:rPr lang="en-US" noProof="1" smtClean="0"/>
              <a:t>ed</a:t>
            </a:r>
            <a:r>
              <a:rPr lang="en-US" noProof="1" smtClean="0"/>
              <a:t>.). </a:t>
            </a:r>
            <a:r>
              <a:rPr lang="en-US" noProof="1" smtClean="0"/>
              <a:t>Routledge</a:t>
            </a:r>
            <a:r>
              <a:rPr lang="en-US" noProof="1" smtClean="0"/>
              <a:t>. </a:t>
            </a:r>
            <a:endParaRPr lang="en-US" noProof="1" smtClean="0"/>
          </a:p>
          <a:p>
            <a:pPr lvl="0"/>
            <a:r>
              <a:rPr lang="en-US" noProof="1" smtClean="0"/>
              <a:t>Wallwork</a:t>
            </a:r>
            <a:r>
              <a:rPr lang="en-US" noProof="1" smtClean="0"/>
              <a:t>, </a:t>
            </a:r>
            <a:r>
              <a:rPr lang="en-US" noProof="1" smtClean="0"/>
              <a:t>A</a:t>
            </a:r>
            <a:r>
              <a:rPr lang="en-US" noProof="1" smtClean="0"/>
              <a:t>. </a:t>
            </a:r>
            <a:r>
              <a:rPr lang="en-US" noProof="1" smtClean="0"/>
              <a:t>(2024</a:t>
            </a:r>
            <a:r>
              <a:rPr lang="en-US" noProof="1" smtClean="0"/>
              <a:t>). </a:t>
            </a:r>
            <a:r>
              <a:rPr lang="en-US" i="1" noProof="1" smtClean="0"/>
              <a:t>English for Writing Research </a:t>
            </a:r>
            <a:r>
              <a:rPr lang="en-US" i="1" noProof="1" smtClean="0"/>
              <a:t>Papers</a:t>
            </a:r>
            <a:r>
              <a:rPr lang="en-US" noProof="1" smtClean="0"/>
              <a:t> </a:t>
            </a:r>
            <a:r>
              <a:rPr lang="en-US" noProof="1" smtClean="0"/>
              <a:t>(</a:t>
            </a:r>
            <a:r>
              <a:rPr lang="en-US" noProof="1" smtClean="0"/>
              <a:t>3rd </a:t>
            </a:r>
            <a:r>
              <a:rPr lang="en-US" noProof="1" smtClean="0"/>
              <a:t>ed</a:t>
            </a:r>
            <a:r>
              <a:rPr lang="en-US" noProof="1" smtClean="0"/>
              <a:t>.). </a:t>
            </a:r>
            <a:r>
              <a:rPr lang="en-US" noProof="1" smtClean="0"/>
              <a:t>Springer</a:t>
            </a:r>
            <a:r>
              <a:rPr lang="en-US" noProof="1" smtClean="0"/>
              <a:t>. </a:t>
            </a:r>
            <a:endParaRPr lang="en-US" noProof="1" smtClean="0"/>
          </a:p>
          <a:p>
            <a:pPr lvl="0"/>
            <a:r>
              <a:rPr lang="en-US" noProof="1" smtClean="0"/>
              <a:t>Cottrell</a:t>
            </a:r>
            <a:r>
              <a:rPr lang="en-US" noProof="1" smtClean="0"/>
              <a:t>, </a:t>
            </a:r>
            <a:r>
              <a:rPr lang="en-US" noProof="1" smtClean="0"/>
              <a:t>S</a:t>
            </a:r>
            <a:r>
              <a:rPr lang="en-US" noProof="1" smtClean="0"/>
              <a:t>. </a:t>
            </a:r>
            <a:r>
              <a:rPr lang="en-US" noProof="1" smtClean="0"/>
              <a:t>(2021</a:t>
            </a:r>
            <a:r>
              <a:rPr lang="en-US" noProof="1" smtClean="0"/>
              <a:t>). </a:t>
            </a:r>
            <a:r>
              <a:rPr lang="en-US" i="1" noProof="1" smtClean="0"/>
              <a:t>The Study Skills </a:t>
            </a:r>
            <a:r>
              <a:rPr lang="en-US" i="1" noProof="1" smtClean="0"/>
              <a:t>Handbook</a:t>
            </a:r>
            <a:r>
              <a:rPr lang="en-US" noProof="1" smtClean="0"/>
              <a:t> </a:t>
            </a:r>
            <a:r>
              <a:rPr lang="en-US" noProof="1" smtClean="0"/>
              <a:t>(</a:t>
            </a:r>
            <a:r>
              <a:rPr lang="en-US" noProof="1" smtClean="0"/>
              <a:t>6th </a:t>
            </a:r>
            <a:r>
              <a:rPr lang="en-US" noProof="1" smtClean="0"/>
              <a:t>ed</a:t>
            </a:r>
            <a:r>
              <a:rPr lang="en-US" noProof="1" smtClean="0"/>
              <a:t>.). Bloomsbury </a:t>
            </a:r>
            <a:r>
              <a:rPr lang="en-US" noProof="1" smtClean="0"/>
              <a:t>Publishing</a:t>
            </a:r>
            <a:r>
              <a:rPr lang="en-US" noProof="1" smtClean="0"/>
              <a:t>. </a:t>
            </a:r>
            <a:endParaRPr lang="en-US" noProof="1" smtClean="0"/>
          </a:p>
          <a:p>
            <a:pPr marL="0" indent="0">
              <a:buNone/>
            </a:pPr>
            <a:endParaRPr lang="en-US" b="1" dirty="0">
              <a:latin typeface="Bahnschrift Light" panose="020B0502040204020203" pitchFamily="34" charset="0"/>
            </a:endParaRPr>
          </a:p>
        </p:txBody>
      </p:sp>
    </p:spTree>
    <p:extLst>
      <p:ext uri="{BB962C8B-B14F-4D97-AF65-F5344CB8AC3E}">
        <p14:creationId xmlns:p14="http://schemas.microsoft.com/office/powerpoint/2010/main" xmlns="" val="3922373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448A3A2-3F68-406C-B630-08CE3D563422}"/>
              </a:ext>
            </a:extLst>
          </p:cNvPr>
          <p:cNvSpPr>
            <a:spLocks noGrp="1"/>
          </p:cNvSpPr>
          <p:nvPr>
            <p:ph type="title"/>
          </p:nvPr>
        </p:nvSpPr>
        <p:spPr/>
        <p:txBody>
          <a:bodyPr/>
          <a:lstStyle/>
          <a:p>
            <a:pPr algn="ctr"/>
            <a:r>
              <a:rPr lang="en-US" dirty="0"/>
              <a:t>Additional Literature</a:t>
            </a:r>
            <a:endParaRPr lang="ru-RU" dirty="0"/>
          </a:p>
        </p:txBody>
      </p:sp>
      <p:sp>
        <p:nvSpPr>
          <p:cNvPr id="4" name="Rectangle 1">
            <a:extLst>
              <a:ext uri="{FF2B5EF4-FFF2-40B4-BE49-F238E27FC236}">
                <a16:creationId xmlns:a16="http://schemas.microsoft.com/office/drawing/2014/main" xmlns="" id="{518B6CFD-460D-4138-9C86-920FB49B537C}"/>
              </a:ext>
            </a:extLst>
          </p:cNvPr>
          <p:cNvSpPr>
            <a:spLocks noGrp="1" noChangeArrowheads="1"/>
          </p:cNvSpPr>
          <p:nvPr>
            <p:ph idx="1"/>
          </p:nvPr>
        </p:nvSpPr>
        <p:spPr bwMode="auto">
          <a:xfrm>
            <a:off x="0" y="1772816"/>
            <a:ext cx="7992888" cy="4108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lang="en-US" sz="2100" noProof="1" smtClean="0"/>
              <a:t>Curry, M. J., &amp; Lillis, T. (2022</a:t>
            </a:r>
            <a:r>
              <a:rPr lang="en-US" sz="2100" noProof="1" smtClean="0"/>
              <a:t>). </a:t>
            </a:r>
            <a:r>
              <a:rPr lang="en-US" sz="2100" i="1" noProof="1" smtClean="0"/>
              <a:t>Global Academic Writing and Multilingual </a:t>
            </a:r>
            <a:r>
              <a:rPr lang="en-US" sz="2100" i="1" noProof="1" smtClean="0"/>
              <a:t>Scholars</a:t>
            </a:r>
            <a:r>
              <a:rPr lang="en-US" sz="2100" noProof="1" smtClean="0"/>
              <a:t>. </a:t>
            </a:r>
            <a:r>
              <a:rPr lang="en-US" sz="2100" noProof="1" smtClean="0"/>
              <a:t>Routledge</a:t>
            </a:r>
            <a:r>
              <a:rPr lang="en-US" sz="2100" noProof="1" smtClean="0"/>
              <a:t>. </a:t>
            </a:r>
            <a:endParaRPr lang="en-US" sz="2100" noProof="1" smtClean="0"/>
          </a:p>
          <a:p>
            <a:pPr lvl="0"/>
            <a:r>
              <a:rPr lang="en-US" sz="2100" noProof="1" smtClean="0"/>
              <a:t>Tardy</a:t>
            </a:r>
            <a:r>
              <a:rPr lang="en-US" sz="2100" noProof="1" smtClean="0"/>
              <a:t>, </a:t>
            </a:r>
            <a:r>
              <a:rPr lang="en-US" sz="2100" noProof="1" smtClean="0"/>
              <a:t>C</a:t>
            </a:r>
            <a:r>
              <a:rPr lang="en-US" sz="2100" noProof="1" smtClean="0"/>
              <a:t>. </a:t>
            </a:r>
            <a:r>
              <a:rPr lang="en-US" sz="2100" noProof="1" smtClean="0"/>
              <a:t>M</a:t>
            </a:r>
            <a:r>
              <a:rPr lang="en-US" sz="2100" noProof="1" smtClean="0"/>
              <a:t>. </a:t>
            </a:r>
            <a:r>
              <a:rPr lang="en-US" sz="2100" noProof="1" smtClean="0"/>
              <a:t>(2023</a:t>
            </a:r>
            <a:r>
              <a:rPr lang="en-US" sz="2100" noProof="1" smtClean="0"/>
              <a:t>). </a:t>
            </a:r>
            <a:r>
              <a:rPr lang="en-US" sz="2100" i="1" noProof="1" smtClean="0"/>
              <a:t>Beyond </a:t>
            </a:r>
            <a:r>
              <a:rPr lang="en-US" sz="2100" i="1" noProof="1" smtClean="0"/>
              <a:t>Convention</a:t>
            </a:r>
            <a:r>
              <a:rPr lang="en-US" sz="2100" i="1" noProof="1" smtClean="0"/>
              <a:t>: Genre Innovation in Academic </a:t>
            </a:r>
            <a:r>
              <a:rPr lang="en-US" sz="2100" i="1" noProof="1" smtClean="0"/>
              <a:t>Communication</a:t>
            </a:r>
            <a:r>
              <a:rPr lang="en-US" sz="2100" noProof="1" smtClean="0"/>
              <a:t>. University of Michigan </a:t>
            </a:r>
            <a:r>
              <a:rPr lang="en-US" sz="2100" noProof="1" smtClean="0"/>
              <a:t>Press</a:t>
            </a:r>
            <a:r>
              <a:rPr lang="en-US" sz="2100" noProof="1" smtClean="0"/>
              <a:t>. </a:t>
            </a:r>
            <a:endParaRPr lang="en-US" sz="2100" noProof="1" smtClean="0"/>
          </a:p>
          <a:p>
            <a:pPr lvl="0"/>
            <a:r>
              <a:rPr lang="en-US" sz="2100" noProof="1" smtClean="0"/>
              <a:t>McKinley</a:t>
            </a:r>
            <a:r>
              <a:rPr lang="en-US" sz="2100" noProof="1" smtClean="0"/>
              <a:t>, </a:t>
            </a:r>
            <a:r>
              <a:rPr lang="en-US" sz="2100" noProof="1" smtClean="0"/>
              <a:t>J</a:t>
            </a:r>
            <a:r>
              <a:rPr lang="en-US" sz="2100" noProof="1" smtClean="0"/>
              <a:t>., &amp; </a:t>
            </a:r>
            <a:r>
              <a:rPr lang="en-US" sz="2100" noProof="1" smtClean="0"/>
              <a:t>Rose</a:t>
            </a:r>
            <a:r>
              <a:rPr lang="en-US" sz="2100" noProof="1" smtClean="0"/>
              <a:t>, </a:t>
            </a:r>
            <a:r>
              <a:rPr lang="en-US" sz="2100" noProof="1" smtClean="0"/>
              <a:t>H</a:t>
            </a:r>
            <a:r>
              <a:rPr lang="en-US" sz="2100" noProof="1" smtClean="0"/>
              <a:t>. </a:t>
            </a:r>
            <a:r>
              <a:rPr lang="en-US" sz="2100" noProof="1" smtClean="0"/>
              <a:t>(2023</a:t>
            </a:r>
            <a:r>
              <a:rPr lang="en-US" sz="2100" noProof="1" smtClean="0"/>
              <a:t>). </a:t>
            </a:r>
            <a:r>
              <a:rPr lang="en-US" sz="2100" i="1" noProof="1" smtClean="0"/>
              <a:t>The Routledge Handbook of English-Medium Instruction in Higher </a:t>
            </a:r>
            <a:r>
              <a:rPr lang="en-US" sz="2100" i="1" noProof="1" smtClean="0"/>
              <a:t>Education</a:t>
            </a:r>
            <a:r>
              <a:rPr lang="en-US" sz="2100" noProof="1" smtClean="0"/>
              <a:t>. </a:t>
            </a:r>
            <a:r>
              <a:rPr lang="en-US" sz="2100" noProof="1" smtClean="0"/>
              <a:t>Routledge</a:t>
            </a:r>
            <a:r>
              <a:rPr lang="en-US" sz="2100" noProof="1" smtClean="0"/>
              <a:t>. </a:t>
            </a:r>
            <a:endParaRPr lang="en-US" sz="2100" noProof="1" smtClean="0"/>
          </a:p>
          <a:p>
            <a:pPr lvl="0"/>
            <a:r>
              <a:rPr lang="en-US" sz="2100" i="1" noProof="1" smtClean="0"/>
              <a:t>Journal of English for Academic </a:t>
            </a:r>
            <a:r>
              <a:rPr lang="en-US" sz="2100" i="1" noProof="1" smtClean="0"/>
              <a:t>Purposes</a:t>
            </a:r>
            <a:r>
              <a:rPr lang="en-US" sz="2100" noProof="1" smtClean="0"/>
              <a:t> </a:t>
            </a:r>
            <a:r>
              <a:rPr lang="en-US" sz="2100" noProof="1" smtClean="0"/>
              <a:t>(2021–2026</a:t>
            </a:r>
            <a:r>
              <a:rPr lang="en-US" sz="2100" noProof="1" smtClean="0"/>
              <a:t>). </a:t>
            </a:r>
            <a:r>
              <a:rPr lang="en-US" sz="2100" noProof="1" smtClean="0"/>
              <a:t>Elsevier</a:t>
            </a:r>
            <a:r>
              <a:rPr lang="en-US" sz="2100" noProof="1" smtClean="0"/>
              <a:t>. </a:t>
            </a:r>
            <a:endParaRPr lang="en-US" sz="2100" noProof="1" smtClean="0"/>
          </a:p>
          <a:p>
            <a:pPr lvl="0"/>
            <a:r>
              <a:rPr lang="en-US" sz="2100" i="1" noProof="1" smtClean="0"/>
              <a:t>Journal of Second Language </a:t>
            </a:r>
            <a:r>
              <a:rPr lang="en-US" sz="2100" i="1" noProof="1" smtClean="0"/>
              <a:t>Writing</a:t>
            </a:r>
            <a:r>
              <a:rPr lang="en-US" sz="2100" noProof="1" smtClean="0"/>
              <a:t> </a:t>
            </a:r>
            <a:r>
              <a:rPr lang="en-US" sz="2100" noProof="1" smtClean="0"/>
              <a:t>(2021–2026</a:t>
            </a:r>
            <a:r>
              <a:rPr lang="en-US" sz="2100" noProof="1" smtClean="0"/>
              <a:t>). </a:t>
            </a:r>
            <a:r>
              <a:rPr lang="en-US" sz="2100" noProof="1" smtClean="0"/>
              <a:t>Elsevier</a:t>
            </a:r>
            <a:r>
              <a:rPr lang="en-US" sz="2100" noProof="1" smtClean="0"/>
              <a:t>. </a:t>
            </a:r>
            <a:endParaRPr lang="en-US" sz="2100" noProof="1" smtClean="0"/>
          </a:p>
          <a:p>
            <a:pPr lvl="0"/>
            <a:r>
              <a:rPr lang="en-US" sz="2100" i="1" noProof="1" smtClean="0"/>
              <a:t>Assessing </a:t>
            </a:r>
            <a:r>
              <a:rPr lang="en-US" sz="2100" i="1" noProof="1" smtClean="0"/>
              <a:t>Writing</a:t>
            </a:r>
            <a:r>
              <a:rPr lang="en-US" sz="2100" noProof="1" smtClean="0"/>
              <a:t> </a:t>
            </a:r>
            <a:r>
              <a:rPr lang="en-US" sz="2100" noProof="1" smtClean="0"/>
              <a:t>(2021–2026</a:t>
            </a:r>
            <a:r>
              <a:rPr lang="en-US" sz="2100" noProof="1" smtClean="0"/>
              <a:t>). </a:t>
            </a:r>
            <a:r>
              <a:rPr lang="en-US" sz="2100" noProof="1" smtClean="0"/>
              <a:t>Elsevier</a:t>
            </a:r>
            <a:r>
              <a:rPr lang="en-US" sz="2100" noProof="1" smtClean="0"/>
              <a:t>. </a:t>
            </a:r>
            <a:endParaRPr lang="en-US" sz="2100" noProof="1" smtClean="0"/>
          </a:p>
          <a:p>
            <a:r>
              <a:rPr lang="en-US" sz="2100" i="1" noProof="1" smtClean="0"/>
              <a:t>System</a:t>
            </a:r>
            <a:r>
              <a:rPr lang="en-US" sz="2100" noProof="1" smtClean="0"/>
              <a:t> </a:t>
            </a:r>
            <a:r>
              <a:rPr lang="en-US" sz="2100" noProof="1" smtClean="0"/>
              <a:t>(2021–2026</a:t>
            </a:r>
            <a:r>
              <a:rPr lang="en-US" sz="2100" noProof="1" smtClean="0"/>
              <a:t>). </a:t>
            </a:r>
            <a:r>
              <a:rPr lang="en-US" sz="2100" noProof="1" smtClean="0"/>
              <a:t>Elsevier.</a:t>
            </a:r>
            <a:endParaRPr kumimoji="0" lang="en-US" altLang="ru-RU" sz="2100" b="0" i="0" u="none" strike="noStrike" cap="none" normalizeH="0" baseline="0" noProof="1">
              <a:ln>
                <a:noFill/>
              </a:ln>
              <a:solidFill>
                <a:schemeClr val="tx1"/>
              </a:solidFill>
              <a:effectLst/>
              <a:latin typeface="Bahnschrift Light" panose="020B0502040204020203" pitchFamily="34" charset="0"/>
            </a:endParaRPr>
          </a:p>
        </p:txBody>
      </p:sp>
    </p:spTree>
    <p:extLst>
      <p:ext uri="{BB962C8B-B14F-4D97-AF65-F5344CB8AC3E}">
        <p14:creationId xmlns:p14="http://schemas.microsoft.com/office/powerpoint/2010/main" xmlns="" val="13733339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TotalTime>
  <Words>2296</Words>
  <Application>Microsoft Office PowerPoint</Application>
  <PresentationFormat>Экран (4:3)</PresentationFormat>
  <Paragraphs>409</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Изящная</vt:lpstr>
      <vt:lpstr>    Вінницький національний медичний університет ім.М.І.пирогова  кафедра філології ДИСЦИПЛІНА “ АНЛІЙСЬКА МОВА” СПЕЦІАЛЬНІСТЬ і2 “мЕДИЦИНА”</vt:lpstr>
      <vt:lpstr>Learning Objectives</vt:lpstr>
      <vt:lpstr> Why Does Academic Writing Matter? </vt:lpstr>
      <vt:lpstr>What is Academic Writing? </vt:lpstr>
      <vt:lpstr>Characteristics  of Academic Writing </vt:lpstr>
      <vt:lpstr>Characteristics  of Academic Writing</vt:lpstr>
      <vt:lpstr>Слайд 7</vt:lpstr>
      <vt:lpstr>Formal vs Informal English </vt:lpstr>
      <vt:lpstr>Academic  Style </vt:lpstr>
      <vt:lpstr>The Structure  of an Academic Paragraph </vt:lpstr>
      <vt:lpstr>The Structure  of an Academic Text </vt:lpstr>
      <vt:lpstr>The Structure  of an Academic Text</vt:lpstr>
      <vt:lpstr>The Structure  of an Academic Text</vt:lpstr>
      <vt:lpstr>Academic Vocabulary </vt:lpstr>
      <vt:lpstr>Academic  Integrity  and  Ethical  Writing </vt:lpstr>
      <vt:lpstr>Avoiding Plagiarism </vt:lpstr>
      <vt:lpstr>Paraphrasing </vt:lpstr>
      <vt:lpstr>Summarising </vt:lpstr>
      <vt:lpstr>Citation and Referencing </vt:lpstr>
      <vt:lpstr>Hedging in Academic Writing </vt:lpstr>
      <vt:lpstr>Common Mistakes in Academic Writing </vt:lpstr>
      <vt:lpstr> Strategies  for Improving Academic Writing </vt:lpstr>
      <vt:lpstr>Paragraph Structure Task </vt:lpstr>
      <vt:lpstr>Paraphrasing Task </vt:lpstr>
      <vt:lpstr>Summarising Task </vt:lpstr>
      <vt:lpstr>Mini Writing Task </vt:lpstr>
      <vt:lpstr>Peer Review Activity </vt:lpstr>
      <vt:lpstr>Summary </vt:lpstr>
      <vt:lpstr>Recommended Literature</vt:lpstr>
      <vt:lpstr>Additional Literature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Вінницький національний медичний університет ім.М.І.пирогова  кафедра філології</dc:title>
  <dc:creator>Alla</dc:creator>
  <cp:lastModifiedBy>Andy</cp:lastModifiedBy>
  <cp:revision>51</cp:revision>
  <dcterms:created xsi:type="dcterms:W3CDTF">2026-06-25T21:12:49Z</dcterms:created>
  <dcterms:modified xsi:type="dcterms:W3CDTF">2026-06-30T04:57:25Z</dcterms:modified>
</cp:coreProperties>
</file>