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30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474818" cy="2736304"/>
          </a:xfrm>
        </p:spPr>
        <p:txBody>
          <a:bodyPr/>
          <a:lstStyle/>
          <a:p>
            <a:pPr algn="ctr"/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r>
              <a:rPr lang="uk-UA" sz="2000" dirty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>
                <a:latin typeface="Arial Narrow" pitchFamily="34" charset="0"/>
              </a:rPr>
              <a:t>ім.М.І.пирогова</a:t>
            </a:r>
            <a:br>
              <a:rPr lang="uk-UA" sz="2000" dirty="0">
                <a:latin typeface="Arial Narrow" pitchFamily="34" charset="0"/>
              </a:rPr>
            </a:b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кафедра філології</a:t>
            </a:r>
            <a:br>
              <a:rPr lang="en-US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СПЕЦІАЛЬНІСТЬ і2 “</a:t>
            </a:r>
            <a:r>
              <a:rPr lang="uk-UA" sz="2000" dirty="0" err="1">
                <a:latin typeface="Arial Narrow" pitchFamily="34" charset="0"/>
              </a:rPr>
              <a:t>мЕДИЦИНА</a:t>
            </a:r>
            <a:r>
              <a:rPr lang="uk-UA" sz="2000" dirty="0">
                <a:latin typeface="Arial Narrow" pitchFamily="34" charset="0"/>
              </a:rPr>
              <a:t>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3284984"/>
            <a:ext cx="5114778" cy="252028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Тема лекції</a:t>
            </a:r>
            <a:r>
              <a:rPr lang="en-US" sz="12800" dirty="0">
                <a:latin typeface="Bahnschrift Light" panose="020B0502040204020203" pitchFamily="34" charset="0"/>
              </a:rPr>
              <a:t> </a:t>
            </a:r>
            <a:r>
              <a:rPr lang="ru-RU" sz="12800" dirty="0">
                <a:latin typeface="Bahnschrift Light" panose="020B0502040204020203" pitchFamily="34" charset="0"/>
              </a:rPr>
              <a:t>№ 3</a:t>
            </a:r>
            <a:r>
              <a:rPr lang="uk-UA" sz="12800" dirty="0">
                <a:latin typeface="Bahnschrift Light" panose="020B0502040204020203" pitchFamily="34" charset="0"/>
              </a:rPr>
              <a:t>:</a:t>
            </a:r>
            <a:r>
              <a:rPr lang="en-US" sz="12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8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LEXICAL AND GRAMMATICAL MEANS FOR DESCRIBING SYMPTOMS, CONDITIONS AND PAIN INTENSITY </a:t>
            </a:r>
            <a:endParaRPr lang="ru-RU" sz="128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dirty="0"/>
              <a:t> </a:t>
            </a:r>
          </a:p>
          <a:p>
            <a:pPr algn="ctr"/>
            <a:endParaRPr lang="uk-UA" dirty="0"/>
          </a:p>
          <a:p>
            <a:pPr algn="ctr"/>
            <a:r>
              <a:rPr lang="uk-UA" dirty="0"/>
              <a:t>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By the end of this lecture, students will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Use appropriate </a:t>
            </a:r>
            <a:r>
              <a:rPr lang="en-US" b="1" dirty="0">
                <a:latin typeface="Bahnschrift Light" panose="020B0502040204020203" pitchFamily="34" charset="0"/>
              </a:rPr>
              <a:t>medical vocabulary</a:t>
            </a:r>
            <a:r>
              <a:rPr lang="en-US" dirty="0">
                <a:latin typeface="Bahnschrift Light" panose="020B0502040204020203" pitchFamily="34" charset="0"/>
              </a:rPr>
              <a:t> to describe symptoms and conditions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Apply </a:t>
            </a:r>
            <a:r>
              <a:rPr lang="en-US" b="1" dirty="0">
                <a:latin typeface="Bahnschrift Light" panose="020B0502040204020203" pitchFamily="34" charset="0"/>
              </a:rPr>
              <a:t>grammatical structures</a:t>
            </a:r>
            <a:r>
              <a:rPr lang="en-US" dirty="0">
                <a:latin typeface="Bahnschrift Light" panose="020B0502040204020203" pitchFamily="34" charset="0"/>
              </a:rPr>
              <a:t> for patient history taking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Differentiate levels of </a:t>
            </a:r>
            <a:r>
              <a:rPr lang="en-US" b="1" dirty="0">
                <a:latin typeface="Bahnschrift Light" panose="020B0502040204020203" pitchFamily="34" charset="0"/>
              </a:rPr>
              <a:t>pain intensity description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Use </a:t>
            </a:r>
            <a:r>
              <a:rPr lang="en-US" b="1" dirty="0">
                <a:latin typeface="Bahnschrift Light" panose="020B0502040204020203" pitchFamily="34" charset="0"/>
              </a:rPr>
              <a:t>adjectives, adverbs, and collocations</a:t>
            </a:r>
            <a:r>
              <a:rPr lang="en-US" dirty="0">
                <a:latin typeface="Bahnschrift Light" panose="020B0502040204020203" pitchFamily="34" charset="0"/>
              </a:rPr>
              <a:t> in clinical communication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Transform lay language into </a:t>
            </a:r>
            <a:r>
              <a:rPr lang="en-US" b="1" dirty="0">
                <a:latin typeface="Bahnschrift Light" panose="020B0502040204020203" pitchFamily="34" charset="0"/>
              </a:rPr>
              <a:t>clinical terminology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Improve accuracy in </a:t>
            </a:r>
            <a:r>
              <a:rPr lang="en-US" b="1" dirty="0">
                <a:latin typeface="Bahnschrift Light" panose="020B0502040204020203" pitchFamily="34" charset="0"/>
              </a:rPr>
              <a:t>doctor–patient communication</a:t>
            </a:r>
            <a:endParaRPr lang="en-US" dirty="0">
              <a:latin typeface="Bahnschrift Light" panose="020B0502040204020203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Does Structure Matter?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Structured language in medical communication is essential because it: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Ensures </a:t>
            </a:r>
            <a:r>
              <a:rPr lang="en-US" b="1" dirty="0">
                <a:latin typeface="Bahnschrift Light" panose="020B0502040204020203" pitchFamily="34" charset="0"/>
              </a:rPr>
              <a:t>accuracy of symptom description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Reduces risk of </a:t>
            </a:r>
            <a:r>
              <a:rPr lang="en-US" b="1" dirty="0">
                <a:latin typeface="Bahnschrift Light" panose="020B0502040204020203" pitchFamily="34" charset="0"/>
              </a:rPr>
              <a:t>diagnostic misunderstanding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Supports </a:t>
            </a:r>
            <a:r>
              <a:rPr lang="en-US" b="1" dirty="0">
                <a:latin typeface="Bahnschrift Light" panose="020B0502040204020203" pitchFamily="34" charset="0"/>
              </a:rPr>
              <a:t>clear clinical documentation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Facilitates </a:t>
            </a:r>
            <a:r>
              <a:rPr lang="en-US" b="1" dirty="0">
                <a:latin typeface="Bahnschrift Light" panose="020B0502040204020203" pitchFamily="34" charset="0"/>
              </a:rPr>
              <a:t>effective interdisciplinary communication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Improves </a:t>
            </a:r>
            <a:r>
              <a:rPr lang="en-US" b="1" dirty="0">
                <a:latin typeface="Bahnschrift Light" panose="020B0502040204020203" pitchFamily="34" charset="0"/>
              </a:rPr>
              <a:t>patient safety and treatment outcomes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 Inconsistent or vague language may lead to </a:t>
            </a:r>
            <a:r>
              <a:rPr lang="en-US" b="1" dirty="0">
                <a:latin typeface="Bahnschrift Light" panose="020B0502040204020203" pitchFamily="34" charset="0"/>
              </a:rPr>
              <a:t>clinical ambiguity and errors in decision-making</a:t>
            </a:r>
            <a:endParaRPr lang="en-US" dirty="0">
              <a:latin typeface="Bahnschrift Light" panose="020B0502040204020203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Principles of Clinical Description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Effective description of symptoms follows three core principles: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Bahnschrift Light" panose="020B0502040204020203" pitchFamily="34" charset="0"/>
              </a:rPr>
              <a:t>Clarity</a:t>
            </a:r>
            <a:r>
              <a:rPr lang="en-US" dirty="0">
                <a:latin typeface="Bahnschrift Light" panose="020B0502040204020203" pitchFamily="34" charset="0"/>
              </a:rPr>
              <a:t> – precise vocabulary without ambiguity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Bahnschrift Light" panose="020B0502040204020203" pitchFamily="34" charset="0"/>
              </a:rPr>
              <a:t>Consistency</a:t>
            </a:r>
            <a:r>
              <a:rPr lang="en-US" dirty="0">
                <a:latin typeface="Bahnschrift Light" panose="020B0502040204020203" pitchFamily="34" charset="0"/>
              </a:rPr>
              <a:t> – standardized grammatical patterns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Bahnschrift Light" panose="020B0502040204020203" pitchFamily="34" charset="0"/>
              </a:rPr>
              <a:t>Hierarchy</a:t>
            </a:r>
            <a:r>
              <a:rPr lang="en-US" dirty="0">
                <a:latin typeface="Bahnschrift Light" panose="020B0502040204020203" pitchFamily="34" charset="0"/>
              </a:rPr>
              <a:t> – from general complaint to specific details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Typical progression: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Chief complaint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Symptom description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Duration and frequency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Intensity and triggers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Associated symptoms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Vocabulary for Symptoms and Conditions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General symptoms: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fatigue, weakness, malaise, fever, dizziness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Pain-related vocabulary: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sharp, dull, throbbing, stabbing, burning, cramping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Respiratory symptoms: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cough, shortness of breath, wheezing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Gastrointestinal symptoms: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nausea, vomiting, abdominal discomfort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Neurological symptoms: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headache, numbness, tingling, loss of balance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Grammatical Structures in Clinical Description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 </a:t>
            </a:r>
            <a:r>
              <a:rPr lang="en-US" b="1" dirty="0">
                <a:latin typeface="Bahnschrift Light" panose="020B0502040204020203" pitchFamily="34" charset="0"/>
              </a:rPr>
              <a:t>Present Simple (routine clinical description)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patient reports pain in the chest.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She complains of fatigue.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2. Present Perfect (duration / ongoing condition)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symptoms have persisted for three days.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He has experienced recurrent headaches.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3. Passive Voice (objective clinical style)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No abnormalities are observed.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Elevated temperature is recorded.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Expressing Duration and Frequency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Time expressions: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for two days / weeks / months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since Monday / last year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occasionally / frequently / intermittently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Frequency adverbs: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always, often, sometimes, rarely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 Example: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The patient reports intermittent abdominal pain for two weeks.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Lexical Means for Pain Intensity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Mild pain: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slight, mild, tolerable, barely noticeable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Moderate pain: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moderate, uncomfortable, distressing, persistent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Severe pain: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severe, intense, unbearable, excruciating, debilitating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Describing Pain Characteristics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Pain is described using four dimensions: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Bahnschrift Light" panose="020B0502040204020203" pitchFamily="34" charset="0"/>
              </a:rPr>
              <a:t>Quality</a:t>
            </a:r>
            <a:r>
              <a:rPr lang="en-US" dirty="0">
                <a:latin typeface="Bahnschrift Light" panose="020B0502040204020203" pitchFamily="34" charset="0"/>
              </a:rPr>
              <a:t>: sharp, dull, burning, stabbing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Bahnschrift Light" panose="020B0502040204020203" pitchFamily="34" charset="0"/>
              </a:rPr>
              <a:t>Location</a:t>
            </a:r>
            <a:r>
              <a:rPr lang="en-US" dirty="0">
                <a:latin typeface="Bahnschrift Light" panose="020B0502040204020203" pitchFamily="34" charset="0"/>
              </a:rPr>
              <a:t>: localized, diffuse, radiating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Bahnschrift Light" panose="020B0502040204020203" pitchFamily="34" charset="0"/>
              </a:rPr>
              <a:t>Duration</a:t>
            </a:r>
            <a:r>
              <a:rPr lang="en-US" dirty="0">
                <a:latin typeface="Bahnschrift Light" panose="020B0502040204020203" pitchFamily="34" charset="0"/>
              </a:rPr>
              <a:t>: constant, intermittent, episodic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Bahnschrift Light" panose="020B0502040204020203" pitchFamily="34" charset="0"/>
              </a:rPr>
              <a:t>Intensity</a:t>
            </a:r>
            <a:r>
              <a:rPr lang="en-US" dirty="0">
                <a:latin typeface="Bahnschrift Light" panose="020B0502040204020203" pitchFamily="34" charset="0"/>
              </a:rPr>
              <a:t>: mild → moderate → severe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Example: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The patient reports sudden, sharp, radiating pain in the lower back.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Adjectives and Adverbs in Clinical English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Adjectives: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acute / chronic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localized / generalized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progressive / recurrent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Adverbs: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suddenly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gradually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continuously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intermittently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Example: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The pain gradually increased in intensity over 24 hours.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Transforming Lay Language into Clinical Expression</a:t>
            </a:r>
            <a:endParaRPr lang="ru-RU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84C17DFB-B24A-4AE9-8D0B-3B92FD4ED7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8985880"/>
              </p:ext>
            </p:extLst>
          </p:nvPr>
        </p:nvGraphicFramePr>
        <p:xfrm>
          <a:off x="323528" y="1609724"/>
          <a:ext cx="7560840" cy="4555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0420">
                  <a:extLst>
                    <a:ext uri="{9D8B030D-6E8A-4147-A177-3AD203B41FA5}">
                      <a16:colId xmlns:a16="http://schemas.microsoft.com/office/drawing/2014/main" val="2943888222"/>
                    </a:ext>
                  </a:extLst>
                </a:gridCol>
                <a:gridCol w="3780420">
                  <a:extLst>
                    <a:ext uri="{9D8B030D-6E8A-4147-A177-3AD203B41FA5}">
                      <a16:colId xmlns:a16="http://schemas.microsoft.com/office/drawing/2014/main" val="1100035743"/>
                    </a:ext>
                  </a:extLst>
                </a:gridCol>
              </a:tblGrid>
              <a:tr h="634652">
                <a:tc>
                  <a:txBody>
                    <a:bodyPr/>
                    <a:lstStyle/>
                    <a:p>
                      <a:r>
                        <a:rPr lang="en-US" dirty="0"/>
                        <a:t>Lay language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Clinical expression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1158880"/>
                  </a:ext>
                </a:extLst>
              </a:tr>
              <a:tr h="1095425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" panose="020B0502040204020203" pitchFamily="34" charset="0"/>
                        </a:rPr>
                        <a:t>My head really hurts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" panose="020B0502040204020203" pitchFamily="34" charset="0"/>
                        </a:rPr>
                        <a:t>The patient reports severe headache</a:t>
                      </a:r>
                      <a:endParaRPr lang="ru-RU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827562"/>
                  </a:ext>
                </a:extLst>
              </a:tr>
              <a:tr h="1095425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" panose="020B0502040204020203" pitchFamily="34" charset="0"/>
                        </a:rPr>
                        <a:t>I feel bad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" panose="020B0502040204020203" pitchFamily="34" charset="0"/>
                        </a:rPr>
                        <a:t>The patient reports general malaise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8427239"/>
                  </a:ext>
                </a:extLst>
              </a:tr>
              <a:tr h="634652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" panose="020B0502040204020203" pitchFamily="34" charset="0"/>
                        </a:rPr>
                        <a:t>It comes and goes</a:t>
                      </a:r>
                      <a:endParaRPr lang="ru-RU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" panose="020B0502040204020203" pitchFamily="34" charset="0"/>
                        </a:rPr>
                        <a:t>The symptoms are intermittent</a:t>
                      </a:r>
                      <a:endParaRPr lang="ru-RU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230314"/>
                  </a:ext>
                </a:extLst>
              </a:tr>
              <a:tr h="1095425"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" panose="020B0502040204020203" pitchFamily="34" charset="0"/>
                        </a:rPr>
                        <a:t>I can’t sleep</a:t>
                      </a:r>
                      <a:endParaRPr lang="ru-RU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Bahnschrift Light" panose="020B0502040204020203" pitchFamily="34" charset="0"/>
                        </a:rPr>
                        <a:t>The patient experiences insomnia</a:t>
                      </a:r>
                      <a:endParaRPr lang="ru-RU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188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Common Language Errors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❌ “Very strong pain in my stomach”</a:t>
            </a:r>
            <a:br>
              <a:rPr lang="en-US" dirty="0">
                <a:latin typeface="Bahnschrift Light" panose="020B0502040204020203" pitchFamily="34" charset="0"/>
              </a:rPr>
            </a:br>
            <a:r>
              <a:rPr lang="en-US" dirty="0">
                <a:latin typeface="Bahnschrift Light" panose="020B0502040204020203" pitchFamily="34" charset="0"/>
              </a:rPr>
              <a:t>✔ severe abdominal pain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❌ “Pain is coming many times”</a:t>
            </a:r>
            <a:br>
              <a:rPr lang="en-US" dirty="0">
                <a:latin typeface="Bahnschrift Light" panose="020B0502040204020203" pitchFamily="34" charset="0"/>
              </a:rPr>
            </a:br>
            <a:r>
              <a:rPr lang="en-US" dirty="0">
                <a:latin typeface="Bahnschrift Light" panose="020B0502040204020203" pitchFamily="34" charset="0"/>
              </a:rPr>
              <a:t>✔ recurrent / intermittent pain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❌ “I have pain from long time”</a:t>
            </a:r>
            <a:br>
              <a:rPr lang="en-US" dirty="0">
                <a:latin typeface="Bahnschrift Light" panose="020B0502040204020203" pitchFamily="34" charset="0"/>
              </a:rPr>
            </a:br>
            <a:r>
              <a:rPr lang="en-US" dirty="0">
                <a:latin typeface="Bahnschrift Light" panose="020B0502040204020203" pitchFamily="34" charset="0"/>
              </a:rPr>
              <a:t>✔ I have had pain for a long time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F8108-806E-49B3-9237-F4ADAA553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E9C783-D746-43DD-A9C8-E65850F22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Clinical Transformation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Rewrite into medical English: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“My chest hurts sometimes and it is very strong.”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“I feel weak and dizzy every day.”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“The pain started last week and is still there.”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36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AF8CE-4AD4-4C9C-B3AB-92CFE05C5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B8B9C8-EFF3-4CE0-A10D-9CA05096E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Pain Description Task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Describe a symptom using: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2 adjectives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1 adverb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1 time expression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1 intensity marker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Example:</a:t>
            </a:r>
            <a:br>
              <a:rPr lang="en-US" dirty="0">
                <a:latin typeface="Bahnschrift Light" panose="020B0502040204020203" pitchFamily="34" charset="0"/>
              </a:rPr>
            </a:br>
            <a:r>
              <a:rPr lang="en-US" dirty="0">
                <a:latin typeface="Bahnschrift Light" panose="020B0502040204020203" pitchFamily="34" charset="0"/>
              </a:rPr>
              <a:t>“The patient reports sudden, sharp, intermittent chest pain persisting for three days.”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640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B0B1A-7263-4E69-A3A1-7364A7F29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3.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C78444-EBB5-44EF-95DC-0719CF684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Mini Role-play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Student A – Physician</a:t>
            </a:r>
            <a:br>
              <a:rPr lang="en-US" dirty="0">
                <a:latin typeface="Bahnschrift Light" panose="020B0502040204020203" pitchFamily="34" charset="0"/>
              </a:rPr>
            </a:br>
            <a:r>
              <a:rPr lang="en-US" dirty="0">
                <a:latin typeface="Bahnschrift Light" panose="020B0502040204020203" pitchFamily="34" charset="0"/>
              </a:rPr>
              <a:t>Student B – Patient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Patient presents: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headache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poor sleep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dizziness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Physician task: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ask open questions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clarify intensity and duration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summarize the condition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59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249E7-A7C7-4AE1-BDF9-CF30675B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Recommended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6EC767-398E-48D1-926C-8E92C281B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09416"/>
            <a:ext cx="7372672" cy="524858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100" b="1" dirty="0">
                <a:latin typeface="Bahnschrift Light" panose="020B0502040204020203" pitchFamily="34" charset="0"/>
              </a:rPr>
              <a:t>Basic Literature</a:t>
            </a:r>
            <a:endParaRPr lang="ru-RU" sz="3100" b="1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en-US" sz="3100" dirty="0">
              <a:latin typeface="Bahnschrift Light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900" dirty="0">
                <a:latin typeface="Bahnschrift Light" panose="020B0502040204020203" pitchFamily="34" charset="0"/>
              </a:rPr>
              <a:t>Glendinning, E. H., &amp; </a:t>
            </a:r>
            <a:r>
              <a:rPr lang="en-US" sz="2900" dirty="0" err="1">
                <a:latin typeface="Bahnschrift Light" panose="020B0502040204020203" pitchFamily="34" charset="0"/>
              </a:rPr>
              <a:t>Holmström</a:t>
            </a:r>
            <a:r>
              <a:rPr lang="en-US" sz="2900" dirty="0">
                <a:latin typeface="Bahnschrift Light" panose="020B0502040204020203" pitchFamily="34" charset="0"/>
              </a:rPr>
              <a:t>, B. (2017). English in Medicine (3rd ed.). Cambridge University Press.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900" dirty="0">
                <a:latin typeface="Bahnschrift Light" panose="020B0502040204020203" pitchFamily="34" charset="0"/>
              </a:rPr>
              <a:t>McCullagh, M., &amp; Wright, R. (2008). Good Practice: Communication Skills in English for the Medical Practitioner. Cambridge University Press. (still standard ESP medical communication course, widely used in updated reprints)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900" dirty="0">
                <a:latin typeface="Bahnschrift Light" panose="020B0502040204020203" pitchFamily="34" charset="0"/>
              </a:rPr>
              <a:t>Evans, V. (updated reprints 2010s–2020s). Grammar for Medical English. Express Publishing. (used in modern ESP curricula with updated editions)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900" dirty="0" err="1">
                <a:latin typeface="Bahnschrift Light" panose="020B0502040204020203" pitchFamily="34" charset="0"/>
              </a:rPr>
              <a:t>Ilyin</a:t>
            </a:r>
            <a:r>
              <a:rPr lang="en-US" sz="2900" dirty="0">
                <a:latin typeface="Bahnschrift Light" panose="020B0502040204020203" pitchFamily="34" charset="0"/>
              </a:rPr>
              <a:t>, S. (2015–2020 revised editions). Medical English Communication. (institutional ESP coursebook; updated versions used in medical universities)</a:t>
            </a:r>
          </a:p>
          <a:p>
            <a:pPr marL="514350" indent="-514350">
              <a:buFont typeface="+mj-lt"/>
              <a:buAutoNum type="arabicPeriod"/>
            </a:pPr>
            <a:endParaRPr lang="en-US" sz="2900" b="1" dirty="0">
              <a:latin typeface="Bahnschrift Light" panose="020B0502040204020203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3507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05CC1-4C3F-4FCC-8D22-B57D05D8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Additional Literature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E5389B-C88A-471B-A82C-A3CCB37F3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Bahnschrift Light" panose="020B0502040204020203" pitchFamily="34" charset="0"/>
              </a:rPr>
              <a:t>Tessuto</a:t>
            </a:r>
            <a:r>
              <a:rPr lang="en-US" dirty="0">
                <a:latin typeface="Bahnschrift Light" panose="020B0502040204020203" pitchFamily="34" charset="0"/>
              </a:rPr>
              <a:t>, G. (2024). English for Medicine: A Toolkit for Medical Communication and Genre Analysis. </a:t>
            </a:r>
            <a:r>
              <a:rPr lang="en-US" dirty="0" err="1">
                <a:latin typeface="Bahnschrift Light" panose="020B0502040204020203" pitchFamily="34" charset="0"/>
              </a:rPr>
              <a:t>Giappichelli</a:t>
            </a:r>
            <a:r>
              <a:rPr lang="en-US" dirty="0">
                <a:latin typeface="Bahnschrift Light" panose="020B0502040204020203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Bahnschrift Light" panose="020B0502040204020203" pitchFamily="34" charset="0"/>
              </a:rPr>
              <a:t>Doykova</a:t>
            </a:r>
            <a:r>
              <a:rPr lang="en-US" dirty="0">
                <a:latin typeface="Bahnschrift Light" panose="020B0502040204020203" pitchFamily="34" charset="0"/>
              </a:rPr>
              <a:t>, I. (2024). Professional Communication in English: Medicine (3rd ed.). Medical University Press, Varna.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Tweedie, M. G., &amp; Johnson, R. C. (2022). Medical English as a Lingua Franca. De Gruyter.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Velasco, D. (2024). Medical English for Communication. </a:t>
            </a:r>
            <a:r>
              <a:rPr lang="en-US" dirty="0" err="1">
                <a:latin typeface="Bahnschrift Light" panose="020B0502040204020203" pitchFamily="34" charset="0"/>
              </a:rPr>
              <a:t>Asakura</a:t>
            </a:r>
            <a:r>
              <a:rPr lang="en-US" dirty="0">
                <a:latin typeface="Bahnschrift Light" panose="020B0502040204020203" pitchFamily="34" charset="0"/>
              </a:rPr>
              <a:t> Publishing.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UpToDate Clinical Terminology Database (latest edition)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084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958</Words>
  <Application>Microsoft Office PowerPoint</Application>
  <PresentationFormat>Экран (4:3)</PresentationFormat>
  <Paragraphs>143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Narrow</vt:lpstr>
      <vt:lpstr>Bahnschrift Light</vt:lpstr>
      <vt:lpstr>Trebuchet MS</vt:lpstr>
      <vt:lpstr>Wingdings</vt:lpstr>
      <vt:lpstr>Wingdings 2</vt:lpstr>
      <vt:lpstr>Изящная</vt:lpstr>
      <vt:lpstr>    Вінницький національний медичний університет ім.М.І.пирогова  кафедра філології ДИСЦИПЛІНА “ АНЛІЙСЬКА МОВА В НАУКОВІЙ  КОМУНІКАЦІЇ” СПЕЦІАЛЬНІСТЬ і2 “мЕДИЦИНА”</vt:lpstr>
      <vt:lpstr>Learning Objectives</vt:lpstr>
      <vt:lpstr>Why Does Structure Matter?</vt:lpstr>
      <vt:lpstr>Principles of Clinical Description</vt:lpstr>
      <vt:lpstr>Vocabulary for Symptoms and Conditions</vt:lpstr>
      <vt:lpstr>Grammatical Structures in Clinical Description</vt:lpstr>
      <vt:lpstr>Expressing Duration and Frequency </vt:lpstr>
      <vt:lpstr>Lexical Means for Pain Intensity</vt:lpstr>
      <vt:lpstr>Describing Pain Characteristics</vt:lpstr>
      <vt:lpstr>Adjectives and Adverbs in Clinical English</vt:lpstr>
      <vt:lpstr>Transforming Lay Language into Clinical Expression</vt:lpstr>
      <vt:lpstr>Common Language Errors </vt:lpstr>
      <vt:lpstr>Part 1. Practical Task</vt:lpstr>
      <vt:lpstr>Part 2. Practical Task</vt:lpstr>
      <vt:lpstr>Part 3. Practical Task</vt:lpstr>
      <vt:lpstr>Recommended Literature</vt:lpstr>
      <vt:lpstr>Additional Literature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Сімонова Ірина Вікторівна</cp:lastModifiedBy>
  <cp:revision>15</cp:revision>
  <dcterms:created xsi:type="dcterms:W3CDTF">2026-06-25T21:12:49Z</dcterms:created>
  <dcterms:modified xsi:type="dcterms:W3CDTF">2026-06-29T16:21:17Z</dcterms:modified>
</cp:coreProperties>
</file>