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bmjopen.bmj.com/content/11/3/e043951?utm_sourc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quator-network.org/?utm_source=chatgpt.com" TargetMode="External"/><Relationship Id="rId2" Type="http://schemas.openxmlformats.org/officeDocument/2006/relationships/hyperlink" Target="https://www.icmje.org/recommendations/?utm_source=chatgp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ho.int/publications?utm_source=chatgp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Тема лекції №3</a:t>
            </a:r>
          </a:p>
          <a:p>
            <a:pPr algn="ctr"/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 “ </a:t>
            </a:r>
            <a:r>
              <a:rPr lang="en-US" sz="12300" u="sng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Structure of a Scientific Text: IMRAD Model</a:t>
            </a:r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”</a:t>
            </a:r>
            <a:r>
              <a:rPr lang="en-US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 </a:t>
            </a:r>
            <a:endParaRPr lang="uk-UA" sz="12300" dirty="0" smtClean="0">
              <a:solidFill>
                <a:schemeClr val="tx2">
                  <a:lumMod val="20000"/>
                  <a:lumOff val="80000"/>
                </a:schemeClr>
              </a:solidFill>
              <a:latin typeface="Bahnschrift Light" pitchFamily="34" charset="0"/>
            </a:endParaRPr>
          </a:p>
          <a:p>
            <a:pPr algn="just"/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lecture students will be able to:</a:t>
            </a:r>
          </a:p>
          <a:p>
            <a:r>
              <a:rPr lang="en-US" dirty="0" smtClean="0"/>
              <a:t>explain the purpose of the IMRAD structure; </a:t>
            </a:r>
          </a:p>
          <a:p>
            <a:r>
              <a:rPr lang="en-US" dirty="0" smtClean="0"/>
              <a:t>identify the main sections of a scientific article; </a:t>
            </a:r>
          </a:p>
          <a:p>
            <a:r>
              <a:rPr lang="en-US" dirty="0" smtClean="0"/>
              <a:t>recognize typical language features of each section; </a:t>
            </a:r>
          </a:p>
          <a:p>
            <a:r>
              <a:rPr lang="en-US" dirty="0" smtClean="0"/>
              <a:t>understand how medical research is organized; </a:t>
            </a:r>
          </a:p>
          <a:p>
            <a:r>
              <a:rPr lang="en-US" dirty="0" smtClean="0"/>
              <a:t>read scientific papers more efficiently.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Does THE Structure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>
                <a:latin typeface="Bahnschrift" pitchFamily="34" charset="0"/>
              </a:rPr>
              <a:t>Scientific articles are written according to internationally accepted standards.</a:t>
            </a:r>
          </a:p>
          <a:p>
            <a:pPr algn="just"/>
            <a:r>
              <a:rPr lang="en-US" dirty="0" smtClean="0">
                <a:latin typeface="Bahnschrift" pitchFamily="34" charset="0"/>
              </a:rPr>
              <a:t>A clear structure helps readers to:</a:t>
            </a:r>
          </a:p>
          <a:p>
            <a:pPr algn="just"/>
            <a:r>
              <a:rPr lang="en-US" dirty="0" smtClean="0">
                <a:latin typeface="Bahnschrift" pitchFamily="34" charset="0"/>
              </a:rPr>
              <a:t>understand research quickly; </a:t>
            </a:r>
          </a:p>
          <a:p>
            <a:pPr algn="just"/>
            <a:r>
              <a:rPr lang="en-US" dirty="0" smtClean="0">
                <a:latin typeface="Bahnschrift" pitchFamily="34" charset="0"/>
              </a:rPr>
              <a:t>evaluate scientific evidence; </a:t>
            </a:r>
          </a:p>
          <a:p>
            <a:pPr algn="just"/>
            <a:r>
              <a:rPr lang="en-US" dirty="0" smtClean="0">
                <a:latin typeface="Bahnschrift" pitchFamily="34" charset="0"/>
              </a:rPr>
              <a:t>locate necessary information; </a:t>
            </a:r>
          </a:p>
          <a:p>
            <a:pPr algn="just"/>
            <a:r>
              <a:rPr lang="en-US" dirty="0" smtClean="0">
                <a:latin typeface="Bahnschrift" pitchFamily="34" charset="0"/>
              </a:rPr>
              <a:t>compare different studies. </a:t>
            </a:r>
          </a:p>
          <a:p>
            <a:pPr algn="just"/>
            <a:r>
              <a:rPr lang="en-US" dirty="0" smtClean="0">
                <a:latin typeface="Bahnschrift" pitchFamily="34" charset="0"/>
              </a:rPr>
              <a:t>For medical professionals, these skills are essential because clinical decisions are increasingly based on evidence published in peer-reviewed journals.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IMRAD?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Bahnschrift" pitchFamily="34" charset="0"/>
              </a:rPr>
              <a:t>IMRAD is the international standard structure for scientific articles.</a:t>
            </a:r>
          </a:p>
          <a:p>
            <a:pPr algn="just">
              <a:buNone/>
            </a:pPr>
            <a:r>
              <a:rPr lang="en-US" dirty="0" smtClean="0">
                <a:latin typeface="Bahnschrift" pitchFamily="34" charset="0"/>
              </a:rPr>
              <a:t>Regardless of the topic, most original research papers follow one model:</a:t>
            </a:r>
          </a:p>
          <a:p>
            <a:pPr algn="just">
              <a:buNone/>
            </a:pPr>
            <a:r>
              <a:rPr lang="en-US" b="1" dirty="0" smtClean="0">
                <a:latin typeface="Bahnschrift" pitchFamily="34" charset="0"/>
              </a:rPr>
              <a:t>IMRAD</a:t>
            </a:r>
          </a:p>
          <a:p>
            <a:pPr algn="just">
              <a:buNone/>
            </a:pPr>
            <a:r>
              <a:rPr lang="en-US" dirty="0" smtClean="0">
                <a:latin typeface="Bahnschrift" pitchFamily="34" charset="0"/>
              </a:rPr>
              <a:t>Introduction</a:t>
            </a:r>
          </a:p>
          <a:p>
            <a:pPr algn="just">
              <a:buNone/>
            </a:pPr>
            <a:r>
              <a:rPr lang="en-US" dirty="0" smtClean="0">
                <a:latin typeface="Bahnschrift" pitchFamily="34" charset="0"/>
              </a:rPr>
              <a:t>Methods</a:t>
            </a:r>
          </a:p>
          <a:p>
            <a:pPr algn="just">
              <a:buNone/>
            </a:pPr>
            <a:r>
              <a:rPr lang="en-US" dirty="0" smtClean="0">
                <a:latin typeface="Bahnschrift" pitchFamily="34" charset="0"/>
              </a:rPr>
              <a:t>Results</a:t>
            </a:r>
            <a:r>
              <a:rPr lang="uk-UA" dirty="0" smtClean="0">
                <a:latin typeface="Bahnschrift" pitchFamily="34" charset="0"/>
              </a:rPr>
              <a:t> </a:t>
            </a:r>
            <a:r>
              <a:rPr lang="en-US" dirty="0" smtClean="0">
                <a:latin typeface="Bahnschrift" pitchFamily="34" charset="0"/>
              </a:rPr>
              <a:t>And</a:t>
            </a:r>
            <a:r>
              <a:rPr lang="uk-UA" dirty="0" smtClean="0">
                <a:latin typeface="Bahnschrift" pitchFamily="34" charset="0"/>
              </a:rPr>
              <a:t> </a:t>
            </a:r>
            <a:r>
              <a:rPr lang="en-US" dirty="0" smtClean="0">
                <a:latin typeface="Bahnschrift" pitchFamily="34" charset="0"/>
              </a:rPr>
              <a:t>Discussion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Introduction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6400" b="1" dirty="0" smtClean="0">
                <a:latin typeface="Bahnschrift" pitchFamily="34" charset="0"/>
              </a:rPr>
              <a:t>Purpose</a:t>
            </a:r>
            <a:r>
              <a:rPr lang="uk-UA" sz="6400" b="1" dirty="0" smtClean="0">
                <a:latin typeface="Bahnschrift" pitchFamily="34" charset="0"/>
              </a:rPr>
              <a:t>: </a:t>
            </a:r>
            <a:r>
              <a:rPr lang="en-US" sz="6400" dirty="0" smtClean="0">
                <a:latin typeface="Bahnschrift" pitchFamily="34" charset="0"/>
              </a:rPr>
              <a:t>Introduce the research problem.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A good introduction usually contains: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background information;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current knowledge;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existing gap;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research aim. </a:t>
            </a:r>
          </a:p>
          <a:p>
            <a:pPr>
              <a:buNone/>
            </a:pPr>
            <a:r>
              <a:rPr lang="en-US" sz="6400" b="1" dirty="0" smtClean="0">
                <a:latin typeface="Bahnschrift" pitchFamily="34" charset="0"/>
              </a:rPr>
              <a:t>Typical questions: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What is already known?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What is unknown?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Why is this research important? </a:t>
            </a:r>
          </a:p>
          <a:p>
            <a:pPr>
              <a:buNone/>
            </a:pPr>
            <a:r>
              <a:rPr lang="en-US" sz="6400" b="1" dirty="0" smtClean="0">
                <a:latin typeface="Bahnschrift" pitchFamily="34" charset="0"/>
              </a:rPr>
              <a:t>Typical expressions: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Previous studies have shown...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However...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Little is known about...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The aim of this study was... 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Example:</a:t>
            </a:r>
          </a:p>
          <a:p>
            <a:pPr>
              <a:buNone/>
            </a:pPr>
            <a:r>
              <a:rPr lang="en-US" sz="6400" dirty="0" smtClean="0">
                <a:latin typeface="Bahnschrift" pitchFamily="34" charset="0"/>
              </a:rPr>
              <a:t>Diabetes mellitus is one of the leading causes of cardiovascular complications worldwide. However, limited data are available regarding young adults. Therefore, the aim of this study was to evaluate...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7500" lnSpcReduction="20000"/>
          </a:bodyPr>
          <a:lstStyle/>
          <a:p>
            <a:pPr>
              <a:buNone/>
            </a:pPr>
            <a:r>
              <a:rPr lang="en-US" sz="4800" b="1" u="sng" dirty="0" smtClean="0">
                <a:latin typeface="Arial Narrow" pitchFamily="34" charset="0"/>
              </a:rPr>
              <a:t>Purpose:</a:t>
            </a:r>
            <a:r>
              <a:rPr lang="uk-UA" sz="4800" b="1" u="sng" dirty="0" smtClean="0">
                <a:latin typeface="Arial Narrow" pitchFamily="34" charset="0"/>
              </a:rPr>
              <a:t> </a:t>
            </a:r>
            <a:r>
              <a:rPr lang="en-US" sz="4800" dirty="0" smtClean="0">
                <a:latin typeface="Arial Narrow" pitchFamily="34" charset="0"/>
              </a:rPr>
              <a:t>Describe exactly how the study was conducted.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Typical information: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study design;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participants;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inclusion criteria;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exclusion criteria;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procedures;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statistical analysis;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ethical approval.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Typical language: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Patients were enrolled...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Blood samples were collected...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Data were analyzed...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Statistical significance was set at p &lt; 0.05.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Notice: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Methods mainly use</a:t>
            </a:r>
          </a:p>
          <a:p>
            <a:pPr>
              <a:buNone/>
            </a:pPr>
            <a:r>
              <a:rPr lang="en-US" sz="4800" b="1" u="sng" dirty="0" smtClean="0">
                <a:latin typeface="Arial Narrow" pitchFamily="34" charset="0"/>
              </a:rPr>
              <a:t>Past Simple Passive Voice</a:t>
            </a:r>
            <a:endParaRPr lang="en-US" sz="4800" u="sng" dirty="0" smtClean="0">
              <a:latin typeface="Arial Narrow" pitchFamily="34" charset="0"/>
            </a:endParaRP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Examples: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were collected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were examined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were measured </a:t>
            </a:r>
          </a:p>
          <a:p>
            <a:pPr>
              <a:buNone/>
            </a:pPr>
            <a:r>
              <a:rPr lang="en-US" sz="4800" dirty="0" smtClean="0">
                <a:latin typeface="Arial Narrow" pitchFamily="34" charset="0"/>
              </a:rPr>
              <a:t>was performed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32500" lnSpcReduction="20000"/>
          </a:bodyPr>
          <a:lstStyle/>
          <a:p>
            <a:pPr>
              <a:buNone/>
            </a:pPr>
            <a:r>
              <a:rPr lang="en-US" sz="5600" b="1" dirty="0" smtClean="0">
                <a:latin typeface="Bahnschrift" pitchFamily="34" charset="0"/>
              </a:rPr>
              <a:t>Purpose: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Present findings without interpretation.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Results include: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tables;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graphs;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figures;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statistical analysis. </a:t>
            </a:r>
          </a:p>
          <a:p>
            <a:pPr>
              <a:buNone/>
            </a:pPr>
            <a:r>
              <a:rPr lang="en-US" sz="5600" b="1" dirty="0" smtClean="0">
                <a:latin typeface="Bahnschrift" pitchFamily="34" charset="0"/>
              </a:rPr>
              <a:t>Typical verbs: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increased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decreased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improved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demonstrated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showed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revealed </a:t>
            </a:r>
            <a:endParaRPr lang="uk-UA" sz="5600" dirty="0" smtClean="0">
              <a:latin typeface="Bahnschrift" pitchFamily="34" charset="0"/>
            </a:endParaRPr>
          </a:p>
          <a:p>
            <a:pPr>
              <a:buNone/>
            </a:pPr>
            <a:endParaRPr lang="en-US" sz="5600" dirty="0" smtClean="0">
              <a:latin typeface="Bahnschrift" pitchFamily="34" charset="0"/>
            </a:endParaRPr>
          </a:p>
          <a:p>
            <a:pPr>
              <a:buNone/>
            </a:pPr>
            <a:r>
              <a:rPr lang="en-US" sz="5600" b="1" dirty="0" smtClean="0">
                <a:latin typeface="Bahnschrift" pitchFamily="34" charset="0"/>
              </a:rPr>
              <a:t>Examples: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The treatment group demonstrated significantly lower blood pressure.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A total of 150 patients were included.</a:t>
            </a:r>
          </a:p>
          <a:p>
            <a:pPr>
              <a:buNone/>
            </a:pPr>
            <a:r>
              <a:rPr lang="en-US" sz="5600" b="1" dirty="0" smtClean="0">
                <a:latin typeface="Bahnschrift" pitchFamily="34" charset="0"/>
              </a:rPr>
              <a:t>Useful expressions: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Figure 1 shows...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Table 2 summarizes...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There was a significant increase... </a:t>
            </a:r>
          </a:p>
          <a:p>
            <a:pPr>
              <a:buNone/>
            </a:pPr>
            <a:r>
              <a:rPr lang="en-US" sz="5600" dirty="0" smtClean="0">
                <a:latin typeface="Bahnschrift" pitchFamily="34" charset="0"/>
              </a:rPr>
              <a:t>No significant differences were observed...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latin typeface="Bahnschrift" pitchFamily="34" charset="0"/>
              </a:rPr>
              <a:t>Purpose:</a:t>
            </a:r>
            <a:r>
              <a:rPr lang="uk-UA" b="1" dirty="0" smtClean="0">
                <a:latin typeface="Bahnschrift" pitchFamily="34" charset="0"/>
              </a:rPr>
              <a:t> </a:t>
            </a:r>
            <a:r>
              <a:rPr lang="en-US" dirty="0" smtClean="0">
                <a:latin typeface="Bahnschrift" pitchFamily="34" charset="0"/>
              </a:rPr>
              <a:t>Explain the meaning of results.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Authors: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interpret findings;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compare them with previous studies;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explain limitations;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suggest future research. </a:t>
            </a:r>
          </a:p>
          <a:p>
            <a:pPr>
              <a:buNone/>
            </a:pPr>
            <a:r>
              <a:rPr lang="en-US" b="1" dirty="0" smtClean="0">
                <a:latin typeface="Bahnschrift" pitchFamily="34" charset="0"/>
              </a:rPr>
              <a:t>Typical expressions: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Our findings suggest...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These results are consistent with...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In contrast to previous studies...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One limitation of this study is...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Further research is needed...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Discussion answers: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"What do these results mean?"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Although placed first, the abstract is usually written last.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It summarizes the entire article in approximately 200–300 words.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Typical structure: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Background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Objective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Methods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Results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Conclusion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Medical researchers often decide whether to read the article after reading only the abstract.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The IMRAD model helps researchers communicate scientific knowledge clearly and systematically.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Remember the four questions:</a:t>
            </a:r>
          </a:p>
          <a:p>
            <a:pPr>
              <a:buNone/>
            </a:pPr>
            <a:r>
              <a:rPr lang="en-US" b="1" dirty="0" smtClean="0">
                <a:latin typeface="Bahnschrift" pitchFamily="34" charset="0"/>
              </a:rPr>
              <a:t>Introduction</a:t>
            </a:r>
            <a:r>
              <a:rPr lang="en-US" dirty="0" smtClean="0">
                <a:latin typeface="Bahnschrift" pitchFamily="34" charset="0"/>
              </a:rPr>
              <a:t> → Why? </a:t>
            </a:r>
          </a:p>
          <a:p>
            <a:pPr>
              <a:buNone/>
            </a:pPr>
            <a:r>
              <a:rPr lang="en-US" b="1" dirty="0" smtClean="0">
                <a:latin typeface="Bahnschrift" pitchFamily="34" charset="0"/>
              </a:rPr>
              <a:t>Methods</a:t>
            </a:r>
            <a:r>
              <a:rPr lang="en-US" dirty="0" smtClean="0">
                <a:latin typeface="Bahnschrift" pitchFamily="34" charset="0"/>
              </a:rPr>
              <a:t> → How? </a:t>
            </a:r>
          </a:p>
          <a:p>
            <a:pPr>
              <a:buNone/>
            </a:pPr>
            <a:r>
              <a:rPr lang="en-US" b="1" dirty="0" smtClean="0">
                <a:latin typeface="Bahnschrift" pitchFamily="34" charset="0"/>
              </a:rPr>
              <a:t>Results</a:t>
            </a:r>
            <a:r>
              <a:rPr lang="en-US" dirty="0" smtClean="0">
                <a:latin typeface="Bahnschrift" pitchFamily="34" charset="0"/>
              </a:rPr>
              <a:t> → What? </a:t>
            </a:r>
          </a:p>
          <a:p>
            <a:pPr>
              <a:buNone/>
            </a:pPr>
            <a:r>
              <a:rPr lang="en-US" b="1" dirty="0" smtClean="0">
                <a:latin typeface="Bahnschrift" pitchFamily="34" charset="0"/>
              </a:rPr>
              <a:t>Discussion</a:t>
            </a:r>
            <a:r>
              <a:rPr lang="en-US" dirty="0" smtClean="0">
                <a:latin typeface="Bahnschrift" pitchFamily="34" charset="0"/>
              </a:rPr>
              <a:t> → So what? </a:t>
            </a:r>
          </a:p>
          <a:p>
            <a:pPr>
              <a:buNone/>
            </a:pPr>
            <a:r>
              <a:rPr lang="en-US" dirty="0" smtClean="0">
                <a:latin typeface="Bahnschrift" pitchFamily="34" charset="0"/>
              </a:rPr>
              <a:t>Understanding IMRAD enables future doctors to read medical literature critically, evaluate scientific evidence, and apply research findings in clinical practice.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Practical Task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Part 1. Identify the IMRAD Structure</a:t>
            </a:r>
          </a:p>
          <a:p>
            <a:pPr>
              <a:buNone/>
            </a:pPr>
            <a:r>
              <a:rPr lang="en-US" dirty="0" smtClean="0"/>
              <a:t>Find the following sections in the article.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>
                <a:solidFill>
                  <a:srgbClr val="002060"/>
                </a:solidFill>
                <a:hlinkClick r:id="rId2"/>
              </a:rPr>
              <a:t>https://bmjopen.bmj.com/content/11/3/e043951?utm_source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en-US" dirty="0" smtClean="0"/>
              <a:t>Find </a:t>
            </a:r>
            <a:r>
              <a:rPr lang="en-US" b="1" dirty="0" smtClean="0"/>
              <a:t>five examples</a:t>
            </a:r>
            <a:r>
              <a:rPr lang="en-US" dirty="0" smtClean="0"/>
              <a:t> of the Passive Voice used in the Methods section.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Literature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Basic Literature</a:t>
            </a:r>
          </a:p>
          <a:p>
            <a:r>
              <a:rPr lang="en-US" dirty="0" smtClean="0"/>
              <a:t>Day</a:t>
            </a:r>
            <a:r>
              <a:rPr lang="en-US" sz="2400" dirty="0" smtClean="0">
                <a:latin typeface="Bahnschrift Light" pitchFamily="34" charset="0"/>
              </a:rPr>
              <a:t>, R. A., &amp; </a:t>
            </a:r>
            <a:r>
              <a:rPr lang="en-US" sz="2400" dirty="0" err="1" smtClean="0">
                <a:latin typeface="Bahnschrift Light" pitchFamily="34" charset="0"/>
              </a:rPr>
              <a:t>Gastel</a:t>
            </a:r>
            <a:r>
              <a:rPr lang="en-US" sz="2400" dirty="0" smtClean="0">
                <a:latin typeface="Bahnschrift Light" pitchFamily="34" charset="0"/>
              </a:rPr>
              <a:t>, B. (2022). </a:t>
            </a:r>
            <a:r>
              <a:rPr lang="en-US" sz="2400" i="1" dirty="0" smtClean="0">
                <a:latin typeface="Bahnschrift Light" pitchFamily="34" charset="0"/>
              </a:rPr>
              <a:t>How to Write and Publish a Scientific Paper</a:t>
            </a:r>
            <a:r>
              <a:rPr lang="en-US" sz="2400" dirty="0" smtClean="0">
                <a:latin typeface="Bahnschrift Light" pitchFamily="34" charset="0"/>
              </a:rPr>
              <a:t> (9th ed.). Cambridge University Press. </a:t>
            </a:r>
          </a:p>
          <a:p>
            <a:r>
              <a:rPr lang="en-US" sz="2400" dirty="0" smtClean="0">
                <a:latin typeface="Bahnschrift Light" pitchFamily="34" charset="0"/>
              </a:rPr>
              <a:t>Cargill, M., &amp; O'Connor, P. (2021). </a:t>
            </a:r>
            <a:r>
              <a:rPr lang="en-US" sz="2400" i="1" dirty="0" smtClean="0">
                <a:latin typeface="Bahnschrift Light" pitchFamily="34" charset="0"/>
              </a:rPr>
              <a:t>Writing Scientific Research Articles: Strategy and Steps</a:t>
            </a:r>
            <a:r>
              <a:rPr lang="en-US" sz="2400" dirty="0" smtClean="0">
                <a:latin typeface="Bahnschrift Light" pitchFamily="34" charset="0"/>
              </a:rPr>
              <a:t> (3rd ed.). Wiley-Blackwell. </a:t>
            </a:r>
          </a:p>
          <a:p>
            <a:r>
              <a:rPr lang="en-US" sz="2400" dirty="0" err="1" smtClean="0">
                <a:latin typeface="Bahnschrift Light" pitchFamily="34" charset="0"/>
              </a:rPr>
              <a:t>Wallwork</a:t>
            </a:r>
            <a:r>
              <a:rPr lang="en-US" sz="2400" dirty="0" smtClean="0">
                <a:latin typeface="Bahnschrift Light" pitchFamily="34" charset="0"/>
              </a:rPr>
              <a:t>, A. (2023). </a:t>
            </a:r>
            <a:r>
              <a:rPr lang="en-US" sz="2400" i="1" dirty="0" smtClean="0">
                <a:latin typeface="Bahnschrift Light" pitchFamily="34" charset="0"/>
              </a:rPr>
              <a:t>English for Writing Research Papers</a:t>
            </a:r>
            <a:r>
              <a:rPr lang="en-US" sz="2400" dirty="0" smtClean="0">
                <a:latin typeface="Bahnschrift Light" pitchFamily="34" charset="0"/>
              </a:rPr>
              <a:t> (3rd ed.). Springer. </a:t>
            </a:r>
          </a:p>
          <a:p>
            <a:r>
              <a:rPr lang="en-US" sz="2400" dirty="0" err="1" smtClean="0">
                <a:latin typeface="Bahnschrift Light" pitchFamily="34" charset="0"/>
              </a:rPr>
              <a:t>Wallwork</a:t>
            </a:r>
            <a:r>
              <a:rPr lang="en-US" sz="2400" dirty="0" smtClean="0">
                <a:latin typeface="Bahnschrift Light" pitchFamily="34" charset="0"/>
              </a:rPr>
              <a:t>, A. (2022). </a:t>
            </a:r>
            <a:r>
              <a:rPr lang="en-US" sz="2400" i="1" dirty="0" smtClean="0">
                <a:latin typeface="Bahnschrift Light" pitchFamily="34" charset="0"/>
              </a:rPr>
              <a:t>English for Academic Research: Vocabulary Exercises</a:t>
            </a:r>
            <a:r>
              <a:rPr lang="en-US" sz="2400" dirty="0" smtClean="0">
                <a:latin typeface="Bahnschrift Light" pitchFamily="34" charset="0"/>
              </a:rPr>
              <a:t>. Springer.</a:t>
            </a: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Literature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International Committee of Medical Journal Editors. Recommendations for the Conduct, Reporting, Editing, and Publication of Scholarly Work in Medical Journals. Available at:</a:t>
            </a:r>
            <a:br>
              <a:rPr lang="en-US" dirty="0" smtClean="0"/>
            </a:br>
            <a:r>
              <a:rPr lang="en-US" b="1" dirty="0" smtClean="0">
                <a:hlinkClick r:id="rId2"/>
              </a:rPr>
              <a:t>ICMJE Recommendations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EQUATOR Network. Enhancing the </a:t>
            </a:r>
            <a:r>
              <a:rPr lang="en-US" dirty="0" err="1" smtClean="0"/>
              <a:t>QUAlity</a:t>
            </a:r>
            <a:r>
              <a:rPr lang="en-US" dirty="0" smtClean="0"/>
              <a:t> and Transparency Of Health Research.</a:t>
            </a:r>
            <a:br>
              <a:rPr lang="en-US" dirty="0" smtClean="0"/>
            </a:br>
            <a:r>
              <a:rPr lang="en-US" dirty="0" smtClean="0"/>
              <a:t>Available at:</a:t>
            </a:r>
            <a:br>
              <a:rPr lang="en-US" dirty="0" smtClean="0"/>
            </a:br>
            <a:r>
              <a:rPr lang="en-US" b="1" dirty="0" smtClean="0">
                <a:hlinkClick r:id="rId3"/>
              </a:rPr>
              <a:t>EQUATOR Network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World Health Organization. Health Research Methods.</a:t>
            </a:r>
            <a:br>
              <a:rPr lang="en-US" dirty="0" smtClean="0"/>
            </a:br>
            <a:r>
              <a:rPr lang="en-US" dirty="0" smtClean="0"/>
              <a:t>Available at:</a:t>
            </a:r>
            <a:br>
              <a:rPr lang="en-US" dirty="0" smtClean="0"/>
            </a:br>
            <a:r>
              <a:rPr lang="en-US" b="1" dirty="0" smtClean="0">
                <a:hlinkClick r:id="rId4"/>
              </a:rPr>
              <a:t>WHO Publications on Research Methods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727</Words>
  <Application>Microsoft Office PowerPoint</Application>
  <PresentationFormat>Экран (4:3)</PresentationFormat>
  <Paragraphs>151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Why Does THE Structure Matter?</vt:lpstr>
      <vt:lpstr>What is IMRAD?</vt:lpstr>
      <vt:lpstr>1. Introduction</vt:lpstr>
      <vt:lpstr>Methods</vt:lpstr>
      <vt:lpstr>Results</vt:lpstr>
      <vt:lpstr>Discussion</vt:lpstr>
      <vt:lpstr>Abstract</vt:lpstr>
      <vt:lpstr>Summary</vt:lpstr>
      <vt:lpstr>Practical Task</vt:lpstr>
      <vt:lpstr>Recommended Literature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9</cp:revision>
  <dcterms:created xsi:type="dcterms:W3CDTF">2026-06-25T21:12:49Z</dcterms:created>
  <dcterms:modified xsi:type="dcterms:W3CDTF">2026-07-01T12:34:16Z</dcterms:modified>
</cp:coreProperties>
</file>