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6/28/2026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3045125" y="244611"/>
            <a:ext cx="7107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9403" y="4361789"/>
            <a:ext cx="7860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228 ПЕДІАТРІЯ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ОХОРОНА ЗДОРОВ’Я </a:t>
            </a:r>
          </a:p>
          <a:p>
            <a:pPr algn="ctr">
              <a:lnSpc>
                <a:spcPct val="150000"/>
              </a:lnSpc>
            </a:pPr>
            <a:r>
              <a:rPr lang="uk-UA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</a:t>
            </a:r>
            <a:r>
              <a:rPr lang="uk-UA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НАУКОВА </a:t>
            </a:r>
            <a:r>
              <a:rPr lang="uk-UA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ПРОГРАМА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«ПЕДІАТРІЯ</a:t>
            </a:r>
            <a:r>
              <a:rPr lang="uk-UA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uk-UA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ТРЕТІЙ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ОСВІТНЬО-НАУКОВИЙ</a:t>
            </a:r>
            <a:r>
              <a:rPr lang="uk-UA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uk-UA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430019"/>
            <a:ext cx="7772400" cy="1470025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lang="de-DE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</a:t>
            </a:r>
            <a:r>
              <a:rPr lang="de-DE" b="1" dirty="0" err="1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EnGLISH</a:t>
            </a:r>
            <a:r>
              <a:rPr lang="de-DE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ACADEMIC WRITING</a:t>
            </a:r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54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ОСВІТНЬОГО </a:t>
            </a:r>
            <a:r>
              <a:rPr lang="uk-UA"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КОМПОНЕнТА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3.2 «</a:t>
            </a:r>
            <a:r>
              <a:rPr lang="en-US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ENGLISH ACADEMIC WRITING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 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22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Педіатрія</a:t>
            </a: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3-й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1,5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українська, англійська</a:t>
            </a:r>
          </a:p>
          <a:p>
            <a:pPr algn="just"/>
            <a:r>
              <a:rPr lang="uk-UA" sz="1600" b="1" dirty="0" smtClean="0"/>
              <a:t>П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ререквізити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Вивчення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дисципліни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English Academic Writing»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володіння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англійською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мовою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нижче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CEFR.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Здобувачі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володіти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навичками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академічного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читання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письма,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аудіювання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усного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мовлення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знати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сучасну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медичну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наукову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термінологію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основи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академічного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письма,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принципи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академічної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доброчесності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правила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цитування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базові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навички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англомовної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наукової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літератури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uk-UA" sz="1600" dirty="0" smtClean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9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608372"/>
            <a:ext cx="5018705" cy="1533086"/>
          </a:xfrm>
        </p:spPr>
        <p:txBody>
          <a:bodyPr>
            <a:normAutofit/>
          </a:bodyPr>
          <a:lstStyle/>
          <a:p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2664" y="2650439"/>
            <a:ext cx="5355825" cy="18439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ПЕРЕВАГА</a:t>
            </a: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US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ru-RU" sz="2000" b="1" dirty="0" err="1" smtClean="0"/>
              <a:t>Від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ідеї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дослідження</a:t>
            </a:r>
            <a:r>
              <a:rPr lang="ru-RU" sz="2000" b="1" dirty="0" smtClean="0"/>
              <a:t> → до </a:t>
            </a:r>
            <a:r>
              <a:rPr lang="ru-RU" sz="2000" b="1" dirty="0" err="1" smtClean="0"/>
              <a:t>міжнародної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наукової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публікації</a:t>
            </a:r>
            <a:endParaRPr lang="uk-UA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671388" y="804672"/>
            <a:ext cx="4827624" cy="4859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 smtClean="0"/>
          </a:p>
          <a:p>
            <a:pPr marL="285750" indent="-28575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Academic Writing for Medical Research Abstracts, 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Research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Articles and Literature 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Reviews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IMRAD 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Structure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and Publication Standards Academic Editing, Citation and Referencing </a:t>
            </a:r>
            <a:endParaRPr lang="en-US" sz="26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spcBef>
                <a:spcPts val="0"/>
              </a:spcBef>
              <a:buFont typeface="Wingdings" pitchFamily="2" charset="2"/>
              <a:buChar char="v"/>
            </a:pPr>
            <a:r>
              <a:rPr lang="en-US" sz="2600" dirty="0" smtClean="0">
                <a:latin typeface="Arial" pitchFamily="34" charset="0"/>
                <a:cs typeface="Arial" pitchFamily="34" charset="0"/>
              </a:rPr>
              <a:t>AI </a:t>
            </a:r>
            <a:r>
              <a:rPr lang="en-US" sz="2600" dirty="0" smtClean="0">
                <a:latin typeface="Arial" pitchFamily="34" charset="0"/>
                <a:cs typeface="Arial" pitchFamily="34" charset="0"/>
              </a:rPr>
              <a:t>Tools for Academic Writing</a:t>
            </a:r>
            <a:endParaRPr lang="uk-UA" sz="2600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254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70" y="2071299"/>
            <a:ext cx="4837003" cy="1870973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  <a:endParaRPr lang="uk-U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85" y="804672"/>
            <a:ext cx="5279366" cy="5248656"/>
          </a:xfrm>
        </p:spPr>
        <p:txBody>
          <a:bodyPr>
            <a:normAutofit/>
          </a:bodyPr>
          <a:lstStyle/>
          <a:p>
            <a:r>
              <a:rPr lang="ru-RU" sz="2000" dirty="0" err="1" smtClean="0"/>
              <a:t>академічне</a:t>
            </a:r>
            <a:r>
              <a:rPr lang="ru-RU" sz="2000" dirty="0" smtClean="0"/>
              <a:t> письмо </a:t>
            </a:r>
            <a:r>
              <a:rPr lang="ru-RU" sz="2000" dirty="0" err="1" smtClean="0"/>
              <a:t>англійською</a:t>
            </a:r>
            <a:r>
              <a:rPr lang="ru-RU" sz="2000" dirty="0" smtClean="0"/>
              <a:t> </a:t>
            </a:r>
            <a:r>
              <a:rPr lang="ru-RU" sz="2000" dirty="0" err="1" smtClean="0"/>
              <a:t>мовою</a:t>
            </a:r>
            <a:r>
              <a:rPr lang="ru-RU" sz="2000" dirty="0" smtClean="0"/>
              <a:t> для </a:t>
            </a:r>
            <a:r>
              <a:rPr lang="ru-RU" sz="2000" dirty="0" err="1" smtClean="0"/>
              <a:t>медичних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наукових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досліджень</a:t>
            </a:r>
            <a:r>
              <a:rPr lang="ru-RU" sz="2000" dirty="0" smtClean="0"/>
              <a:t>; </a:t>
            </a:r>
            <a:endParaRPr lang="ru-RU" sz="2000" dirty="0" smtClean="0"/>
          </a:p>
          <a:p>
            <a:r>
              <a:rPr lang="ru-RU" sz="2000" dirty="0" smtClean="0"/>
              <a:t>структуру </a:t>
            </a:r>
            <a:r>
              <a:rPr lang="ru-RU" sz="2000" dirty="0" err="1" smtClean="0"/>
              <a:t>наукової</a:t>
            </a:r>
            <a:r>
              <a:rPr lang="ru-RU" sz="2000" dirty="0" smtClean="0"/>
              <a:t> </a:t>
            </a:r>
            <a:r>
              <a:rPr lang="ru-RU" sz="2000" dirty="0" err="1" smtClean="0"/>
              <a:t>статті</a:t>
            </a:r>
            <a:r>
              <a:rPr lang="ru-RU" sz="2000" dirty="0" smtClean="0"/>
              <a:t> (</a:t>
            </a:r>
            <a:r>
              <a:rPr lang="en-US" sz="2000" dirty="0" smtClean="0"/>
              <a:t>IMRAD) </a:t>
            </a:r>
            <a:r>
              <a:rPr lang="ru-RU" sz="2000" dirty="0" smtClean="0"/>
              <a:t>та </a:t>
            </a:r>
            <a:r>
              <a:rPr lang="ru-RU" sz="2000" dirty="0" err="1" smtClean="0"/>
              <a:t>вимоги</a:t>
            </a:r>
            <a:r>
              <a:rPr lang="ru-RU" sz="2000" dirty="0" smtClean="0"/>
              <a:t> </a:t>
            </a:r>
            <a:r>
              <a:rPr lang="ru-RU" sz="2000" dirty="0" err="1" smtClean="0"/>
              <a:t>міжнародних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наукових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журналів</a:t>
            </a:r>
            <a:r>
              <a:rPr lang="ru-RU" sz="2000" dirty="0" smtClean="0"/>
              <a:t>; </a:t>
            </a:r>
            <a:r>
              <a:rPr lang="ru-RU" sz="2000" dirty="0" err="1" smtClean="0"/>
              <a:t>написання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анотацій</a:t>
            </a:r>
            <a:r>
              <a:rPr lang="ru-RU" sz="2000" dirty="0" smtClean="0"/>
              <a:t>, тез </a:t>
            </a:r>
            <a:r>
              <a:rPr lang="ru-RU" sz="2000" dirty="0" err="1" smtClean="0"/>
              <a:t>доповідей</a:t>
            </a:r>
            <a:r>
              <a:rPr lang="ru-RU" sz="2000" dirty="0" smtClean="0"/>
              <a:t>, </a:t>
            </a:r>
            <a:r>
              <a:rPr lang="ru-RU" sz="2000" dirty="0" err="1" smtClean="0"/>
              <a:t>оглядів</a:t>
            </a:r>
            <a:r>
              <a:rPr lang="ru-RU" sz="2000" dirty="0" smtClean="0"/>
              <a:t> </a:t>
            </a:r>
            <a:r>
              <a:rPr lang="ru-RU" sz="2000" dirty="0" err="1" smtClean="0"/>
              <a:t>літератури</a:t>
            </a:r>
            <a:r>
              <a:rPr lang="ru-RU" sz="2000" dirty="0" smtClean="0"/>
              <a:t> та </a:t>
            </a:r>
            <a:r>
              <a:rPr lang="ru-RU" sz="2000" dirty="0" err="1" smtClean="0"/>
              <a:t>наукових</a:t>
            </a:r>
            <a:r>
              <a:rPr lang="ru-RU" sz="2000" dirty="0" smtClean="0"/>
              <a:t> статей; </a:t>
            </a:r>
            <a:endParaRPr lang="ru-RU" sz="2000" dirty="0" smtClean="0"/>
          </a:p>
          <a:p>
            <a:r>
              <a:rPr lang="ru-RU" sz="2000" dirty="0" err="1" smtClean="0"/>
              <a:t>академічний</a:t>
            </a:r>
            <a:r>
              <a:rPr lang="ru-RU" sz="2000" dirty="0" smtClean="0"/>
              <a:t> </a:t>
            </a:r>
            <a:r>
              <a:rPr lang="ru-RU" sz="2000" dirty="0" smtClean="0"/>
              <a:t>стиль, </a:t>
            </a:r>
            <a:r>
              <a:rPr lang="ru-RU" sz="2000" dirty="0" err="1" smtClean="0"/>
              <a:t>логіку</a:t>
            </a:r>
            <a:r>
              <a:rPr lang="ru-RU" sz="2000" dirty="0" smtClean="0"/>
              <a:t> </a:t>
            </a:r>
            <a:r>
              <a:rPr lang="ru-RU" sz="2000" dirty="0" err="1" smtClean="0"/>
              <a:t>викладу</a:t>
            </a:r>
            <a:r>
              <a:rPr lang="ru-RU" sz="2000" dirty="0" smtClean="0"/>
              <a:t> та </a:t>
            </a:r>
            <a:r>
              <a:rPr lang="ru-RU" sz="2000" dirty="0" err="1" smtClean="0"/>
              <a:t>наукову</a:t>
            </a:r>
            <a:r>
              <a:rPr lang="ru-RU" sz="2000" dirty="0" smtClean="0"/>
              <a:t> </a:t>
            </a:r>
            <a:r>
              <a:rPr lang="ru-RU" sz="2000" dirty="0" err="1" smtClean="0"/>
              <a:t>аргументацію</a:t>
            </a:r>
            <a:r>
              <a:rPr lang="ru-RU" sz="2000" dirty="0" smtClean="0"/>
              <a:t>; </a:t>
            </a:r>
            <a:endParaRPr lang="ru-RU" sz="2000" dirty="0" smtClean="0"/>
          </a:p>
          <a:p>
            <a:r>
              <a:rPr lang="ru-RU" sz="2000" dirty="0" err="1" smtClean="0"/>
              <a:t>цитування</a:t>
            </a:r>
            <a:r>
              <a:rPr lang="ru-RU" sz="2000" dirty="0" smtClean="0"/>
              <a:t>, </a:t>
            </a:r>
            <a:r>
              <a:rPr lang="ru-RU" sz="2000" dirty="0" err="1" smtClean="0"/>
              <a:t>оформлення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посилань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</a:t>
            </a:r>
            <a:r>
              <a:rPr lang="ru-RU" sz="2000" dirty="0" err="1" smtClean="0"/>
              <a:t>запобігання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академічному</a:t>
            </a:r>
            <a:r>
              <a:rPr lang="ru-RU" sz="2000" dirty="0" smtClean="0"/>
              <a:t> </a:t>
            </a:r>
            <a:r>
              <a:rPr lang="ru-RU" sz="2000" dirty="0" err="1" smtClean="0"/>
              <a:t>плагіату</a:t>
            </a:r>
            <a:r>
              <a:rPr lang="ru-RU" sz="2000" dirty="0" smtClean="0"/>
              <a:t>;</a:t>
            </a:r>
          </a:p>
          <a:p>
            <a:r>
              <a:rPr lang="ru-RU" sz="2000" dirty="0" err="1" smtClean="0"/>
              <a:t>підготовку</a:t>
            </a:r>
            <a:r>
              <a:rPr lang="ru-RU" sz="2000" dirty="0" smtClean="0"/>
              <a:t> </a:t>
            </a:r>
            <a:r>
              <a:rPr lang="ru-RU" sz="2000" dirty="0" err="1" smtClean="0"/>
              <a:t>рукописів</a:t>
            </a:r>
            <a:r>
              <a:rPr lang="ru-RU" sz="2000" dirty="0" smtClean="0"/>
              <a:t> до </a:t>
            </a:r>
            <a:r>
              <a:rPr lang="ru-RU" sz="2000" dirty="0" err="1" smtClean="0"/>
              <a:t>публікації</a:t>
            </a:r>
            <a:r>
              <a:rPr lang="ru-RU" sz="2000" dirty="0" smtClean="0"/>
              <a:t>, </a:t>
            </a:r>
            <a:r>
              <a:rPr lang="ru-RU" sz="2000" dirty="0" err="1" smtClean="0"/>
              <a:t>академічне</a:t>
            </a:r>
            <a:r>
              <a:rPr lang="ru-RU" sz="2000" dirty="0" smtClean="0"/>
              <a:t> </a:t>
            </a:r>
            <a:r>
              <a:rPr lang="ru-RU" sz="2000" dirty="0" err="1" smtClean="0"/>
              <a:t>редагування</a:t>
            </a:r>
            <a:r>
              <a:rPr lang="ru-RU" sz="2000" dirty="0" smtClean="0"/>
              <a:t> та </a:t>
            </a:r>
            <a:r>
              <a:rPr lang="ru-RU" sz="2000" dirty="0" err="1" smtClean="0"/>
              <a:t>використання</a:t>
            </a:r>
            <a:r>
              <a:rPr lang="ru-RU" sz="2000" dirty="0" smtClean="0"/>
              <a:t> </a:t>
            </a:r>
            <a:r>
              <a:rPr lang="ru-RU" sz="2000" dirty="0" err="1" smtClean="0"/>
              <a:t>цифрових</a:t>
            </a:r>
            <a:r>
              <a:rPr lang="ru-RU" sz="2000" dirty="0" smtClean="0"/>
              <a:t> </a:t>
            </a:r>
            <a:r>
              <a:rPr lang="ru-RU" sz="2000" dirty="0" err="1" smtClean="0"/>
              <a:t>інструментів</a:t>
            </a:r>
            <a:r>
              <a:rPr lang="ru-RU" sz="2000" dirty="0" smtClean="0"/>
              <a:t> </a:t>
            </a:r>
            <a:r>
              <a:rPr lang="ru-RU" sz="2000" dirty="0" err="1" smtClean="0"/>
              <a:t>і</a:t>
            </a:r>
            <a:r>
              <a:rPr lang="ru-RU" sz="2000" dirty="0" smtClean="0"/>
              <a:t> ШІ для </a:t>
            </a:r>
            <a:r>
              <a:rPr lang="ru-RU" sz="2000" dirty="0" err="1" smtClean="0"/>
              <a:t>наукового</a:t>
            </a:r>
            <a:r>
              <a:rPr lang="ru-RU" sz="2000" dirty="0" smtClean="0"/>
              <a:t> письма.</a:t>
            </a:r>
            <a:endParaRPr sz="24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39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002060"/>
                </a:solidFill>
              </a:rPr>
              <a:t>Що ви зможете 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за умови опанування </a:t>
            </a:r>
            <a:r>
              <a:rPr lang="uk-UA" sz="3600" b="1" dirty="0" smtClean="0">
                <a:solidFill>
                  <a:srgbClr val="002060"/>
                </a:solidFill>
              </a:rPr>
              <a:t>курсу</a:t>
            </a:r>
            <a:endParaRPr lang="uk-UA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писати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англомовні</a:t>
            </a:r>
            <a:r>
              <a:rPr lang="ru-RU" sz="2400" dirty="0" smtClean="0"/>
              <a:t> </a:t>
            </a:r>
            <a:r>
              <a:rPr lang="ru-RU" sz="2400" dirty="0" err="1" smtClean="0"/>
              <a:t>наукові</a:t>
            </a:r>
            <a:r>
              <a:rPr lang="ru-RU" sz="2400" dirty="0" smtClean="0"/>
              <a:t> </a:t>
            </a:r>
            <a:r>
              <a:rPr lang="ru-RU" sz="2400" dirty="0" err="1" smtClean="0"/>
              <a:t>тексти</a:t>
            </a:r>
            <a:r>
              <a:rPr lang="ru-RU" sz="2400" dirty="0" smtClean="0"/>
              <a:t>; </a:t>
            </a:r>
            <a:endParaRPr lang="ru-RU" sz="2400" dirty="0" smtClean="0"/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оформлювати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статті</a:t>
            </a:r>
            <a:r>
              <a:rPr lang="ru-RU" sz="2400" dirty="0" smtClean="0"/>
              <a:t> за </a:t>
            </a:r>
            <a:r>
              <a:rPr lang="ru-RU" sz="2400" dirty="0" err="1" smtClean="0"/>
              <a:t>міжнародними</a:t>
            </a:r>
            <a:r>
              <a:rPr lang="ru-RU" sz="2400" dirty="0" smtClean="0"/>
              <a:t> </a:t>
            </a:r>
            <a:r>
              <a:rPr lang="ru-RU" sz="2400" dirty="0" err="1" smtClean="0"/>
              <a:t>вимогами</a:t>
            </a:r>
            <a:r>
              <a:rPr lang="ru-RU" sz="2400" dirty="0" smtClean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аналізувати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наукову</a:t>
            </a:r>
            <a:r>
              <a:rPr lang="ru-RU" sz="2400" dirty="0" smtClean="0"/>
              <a:t> </a:t>
            </a:r>
            <a:r>
              <a:rPr lang="ru-RU" sz="2400" dirty="0" err="1" smtClean="0"/>
              <a:t>літературу</a:t>
            </a:r>
            <a:r>
              <a:rPr lang="ru-RU" sz="2400" dirty="0" smtClean="0"/>
              <a:t>;</a:t>
            </a:r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готувати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публікації</a:t>
            </a:r>
            <a:r>
              <a:rPr lang="ru-RU" sz="2400" dirty="0" smtClean="0"/>
              <a:t> та </a:t>
            </a:r>
            <a:r>
              <a:rPr lang="ru-RU" sz="2400" dirty="0" err="1" smtClean="0"/>
              <a:t>конференційні</a:t>
            </a:r>
            <a:r>
              <a:rPr lang="ru-RU" sz="2400" dirty="0" smtClean="0"/>
              <a:t> </a:t>
            </a:r>
            <a:r>
              <a:rPr lang="ru-RU" sz="2400" dirty="0" err="1" smtClean="0"/>
              <a:t>матеріали</a:t>
            </a:r>
            <a:r>
              <a:rPr lang="ru-RU" sz="2400" dirty="0" smtClean="0"/>
              <a:t>; </a:t>
            </a:r>
            <a:endParaRPr lang="ru-RU" sz="2400" dirty="0" smtClean="0"/>
          </a:p>
          <a:p>
            <a:pPr lvl="0">
              <a:buFont typeface="Wingdings" pitchFamily="2" charset="2"/>
              <a:buChar char="Ø"/>
            </a:pPr>
            <a:r>
              <a:rPr lang="ru-RU" sz="2400" dirty="0" err="1" smtClean="0"/>
              <a:t>фективно</a:t>
            </a:r>
            <a:r>
              <a:rPr lang="ru-RU" sz="2400" dirty="0" smtClean="0"/>
              <a:t> </a:t>
            </a:r>
            <a:r>
              <a:rPr lang="ru-RU" sz="2400" dirty="0" err="1" smtClean="0"/>
              <a:t>використовувати</a:t>
            </a:r>
            <a:r>
              <a:rPr lang="ru-RU" sz="2400" dirty="0" smtClean="0"/>
              <a:t> </a:t>
            </a:r>
            <a:r>
              <a:rPr lang="ru-RU" sz="2400" dirty="0" err="1" smtClean="0"/>
              <a:t>цифрові</a:t>
            </a:r>
            <a:r>
              <a:rPr lang="ru-RU" sz="2400" dirty="0" smtClean="0"/>
              <a:t> </a:t>
            </a:r>
            <a:r>
              <a:rPr lang="ru-RU" sz="2400" dirty="0" err="1" smtClean="0"/>
              <a:t>інструменти</a:t>
            </a:r>
            <a:r>
              <a:rPr lang="ru-RU" sz="2400" dirty="0" smtClean="0"/>
              <a:t> </a:t>
            </a:r>
            <a:r>
              <a:rPr lang="ru-RU" sz="2400" dirty="0" err="1" smtClean="0"/>
              <a:t>й</a:t>
            </a:r>
            <a:r>
              <a:rPr lang="ru-RU" sz="2400" dirty="0" smtClean="0"/>
              <a:t> ШІ в </a:t>
            </a:r>
            <a:r>
              <a:rPr lang="ru-RU" sz="2400" dirty="0" err="1" smtClean="0"/>
              <a:t>академічному</a:t>
            </a:r>
            <a:r>
              <a:rPr lang="ru-RU" sz="2400" dirty="0" smtClean="0"/>
              <a:t> </a:t>
            </a:r>
            <a:r>
              <a:rPr lang="ru-RU" sz="2400" dirty="0" err="1" smtClean="0"/>
              <a:t>письмі</a:t>
            </a:r>
            <a:r>
              <a:rPr lang="ru-RU" sz="2400" dirty="0" smtClean="0"/>
              <a:t>.</a:t>
            </a:r>
            <a:endParaRPr lang="uk-UA" sz="3600" b="1" dirty="0"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0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 </a:t>
            </a:r>
            <a:endParaRPr lang="uk-UA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робота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19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127" y="2145357"/>
            <a:ext cx="3607682" cy="21483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Доцент ЗВО</a:t>
            </a:r>
          </a:p>
          <a:p>
            <a:pPr algn="ctr">
              <a:buNone/>
            </a:pP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Алла Кондратюк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вул.Пирогова,56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inmov@vnmu.edu.ua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580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336</TotalTime>
  <Words>335</Words>
  <Application>Microsoft Office PowerPoint</Application>
  <PresentationFormat>Произвольный</PresentationFormat>
  <Paragraphs>53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Parcel</vt:lpstr>
      <vt:lpstr>ВК 3.2 «EnGLISH ACADEMIC WRITING»</vt:lpstr>
      <vt:lpstr>Паспорт ОСВІТНЬОГО КОМПОНЕнТА   ВК 3.2 «ENGLISH ACADEMIC WRITING» 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29</cp:revision>
  <dcterms:created xsi:type="dcterms:W3CDTF">2026-04-08T10:22:59Z</dcterms:created>
  <dcterms:modified xsi:type="dcterms:W3CDTF">2026-06-28T20:17:30Z</dcterms:modified>
</cp:coreProperties>
</file>