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0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616624" cy="2463504"/>
          </a:xfrm>
        </p:spPr>
        <p:txBody>
          <a:bodyPr/>
          <a:lstStyle/>
          <a:p>
            <a:pPr algn="ctr"/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sz="2000" dirty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>
                <a:latin typeface="Arial Narrow" pitchFamily="34" charset="0"/>
              </a:rPr>
              <a:t>ім.М.І.пирогова</a:t>
            </a:r>
            <a:br>
              <a:rPr lang="uk-UA" sz="2000" dirty="0">
                <a:latin typeface="Arial Narrow" pitchFamily="34" charset="0"/>
              </a:rPr>
            </a:b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кафедра філології</a:t>
            </a:r>
            <a:br>
              <a:rPr lang="en-US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СПЕЦІАЛЬНІСТЬ і2 “</a:t>
            </a:r>
            <a:r>
              <a:rPr lang="uk-UA" sz="2000" dirty="0" err="1">
                <a:latin typeface="Arial Narrow" pitchFamily="34" charset="0"/>
              </a:rPr>
              <a:t>мЕДИЦИНА</a:t>
            </a:r>
            <a:r>
              <a:rPr lang="uk-UA" sz="2000" dirty="0">
                <a:latin typeface="Arial Narrow" pitchFamily="34" charset="0"/>
              </a:rPr>
              <a:t>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697448"/>
          </a:xfrm>
        </p:spPr>
        <p:txBody>
          <a:bodyPr>
            <a:noAutofit/>
          </a:bodyPr>
          <a:lstStyle/>
          <a:p>
            <a:pPr algn="ctr"/>
            <a:r>
              <a:rPr lang="uk-UA" sz="2800" dirty="0">
                <a:latin typeface="Bahnschrift Light" panose="020B0502040204020203" pitchFamily="34" charset="0"/>
              </a:rPr>
              <a:t>Тема лекції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  <a:r>
              <a:rPr lang="ru-RU" sz="2800" dirty="0">
                <a:latin typeface="Bahnschrift Light" panose="020B0502040204020203" pitchFamily="34" charset="0"/>
              </a:rPr>
              <a:t>№</a:t>
            </a:r>
            <a:r>
              <a:rPr lang="en-US" sz="2800" dirty="0">
                <a:latin typeface="Bahnschrift Light" panose="020B0502040204020203" pitchFamily="34" charset="0"/>
              </a:rPr>
              <a:t>4</a:t>
            </a:r>
            <a:r>
              <a:rPr lang="uk-UA" sz="2800" dirty="0">
                <a:latin typeface="Bahnschrift Light" panose="020B0502040204020203" pitchFamily="34" charset="0"/>
              </a:rPr>
              <a:t>:</a:t>
            </a:r>
            <a:r>
              <a:rPr lang="en-US" sz="2800" dirty="0">
                <a:latin typeface="Bahnschrift Light" panose="020B0502040204020203" pitchFamily="34" charset="0"/>
              </a:rPr>
              <a:t> </a:t>
            </a:r>
          </a:p>
          <a:p>
            <a:pPr algn="ctr"/>
            <a:r>
              <a:rPr lang="en-US" sz="2800" dirty="0">
                <a:latin typeface="Bahnschrift Light" panose="020B0502040204020203" pitchFamily="34" charset="0"/>
              </a:rPr>
              <a:t>LANGUAGE OF INSTRUCTIONS AND EXPLANATIONS IN CLINICAL PRACTICE (IMPERATIVES, MODAL VERBS, SOFTENING TECHNIQUES)</a:t>
            </a:r>
            <a:r>
              <a:rPr lang="uk-UA" sz="2800" dirty="0">
                <a:latin typeface="Bahnschrift Light" panose="020B0502040204020203" pitchFamily="34" charset="0"/>
              </a:rPr>
              <a:t> </a:t>
            </a:r>
          </a:p>
          <a:p>
            <a:pPr algn="just"/>
            <a:endParaRPr lang="uk-UA" sz="2800" dirty="0">
              <a:latin typeface="Bahnschrift Light" panose="020B0502040204020203" pitchFamily="34" charset="0"/>
            </a:endParaRPr>
          </a:p>
          <a:p>
            <a:r>
              <a:rPr lang="uk-UA" sz="2800" dirty="0">
                <a:latin typeface="Bahnschrift Light" panose="020B0502040204020203" pitchFamily="34" charset="0"/>
              </a:rPr>
              <a:t> </a:t>
            </a:r>
          </a:p>
          <a:p>
            <a:endParaRPr lang="ru-RU" sz="2800" dirty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91640"/>
            <a:ext cx="7239000" cy="48463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latin typeface="Bahnschrift Light" panose="020B0502040204020203" pitchFamily="34" charset="0"/>
              </a:rPr>
              <a:t>By the end of this lecture students will be able to:</a:t>
            </a:r>
          </a:p>
          <a:p>
            <a:r>
              <a:rPr lang="en-US" sz="2800" dirty="0">
                <a:latin typeface="Bahnschrift Light" panose="020B0502040204020203" pitchFamily="34" charset="0"/>
              </a:rPr>
              <a:t>distinguish between direct and patient-</a:t>
            </a:r>
            <a:r>
              <a:rPr lang="en-US" sz="2800" dirty="0" err="1">
                <a:latin typeface="Bahnschrift Light" panose="020B0502040204020203" pitchFamily="34" charset="0"/>
              </a:rPr>
              <a:t>centred</a:t>
            </a:r>
            <a:r>
              <a:rPr lang="en-US" sz="2800" dirty="0">
                <a:latin typeface="Bahnschrift Light" panose="020B0502040204020203" pitchFamily="34" charset="0"/>
              </a:rPr>
              <a:t> instructions;</a:t>
            </a:r>
          </a:p>
          <a:p>
            <a:r>
              <a:rPr lang="en-US" sz="2800" dirty="0">
                <a:latin typeface="Bahnschrift Light" panose="020B0502040204020203" pitchFamily="34" charset="0"/>
              </a:rPr>
              <a:t>use imperative forms appropriately in clinical settings;</a:t>
            </a:r>
          </a:p>
          <a:p>
            <a:r>
              <a:rPr lang="en-US" sz="2800" dirty="0">
                <a:latin typeface="Bahnschrift Light" panose="020B0502040204020203" pitchFamily="34" charset="0"/>
              </a:rPr>
              <a:t>apply modal verbs to give advice and recommendations;</a:t>
            </a:r>
          </a:p>
          <a:p>
            <a:r>
              <a:rPr lang="en-US" sz="2800" dirty="0">
                <a:latin typeface="Bahnschrift Light" panose="020B0502040204020203" pitchFamily="34" charset="0"/>
              </a:rPr>
              <a:t>recognize and use softening techniques to increase politeness and patient compliance;</a:t>
            </a:r>
          </a:p>
          <a:p>
            <a:r>
              <a:rPr lang="en-US" sz="2800" dirty="0">
                <a:latin typeface="Bahnschrift Light" panose="020B0502040204020203" pitchFamily="34" charset="0"/>
              </a:rPr>
              <a:t>explain medical procedures using clear, professional English.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Does Communication Style Matter?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0599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Giving instructions is one of the most frequent communicative tasks in healthcare.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Effective communication helps to: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 improve patient understanding;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 increase treatment adherence;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 reduce anxiety;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 prevent misunderstandings;</a:t>
            </a:r>
          </a:p>
          <a:p>
            <a:r>
              <a:rPr lang="en-US" sz="2400" dirty="0">
                <a:latin typeface="Bahnschrift Light" panose="020B0502040204020203" pitchFamily="34" charset="0"/>
              </a:rPr>
              <a:t> establish trust between physician and patient.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Medical professionals should communicate </a:t>
            </a:r>
            <a:r>
              <a:rPr lang="en-US" sz="2400" b="1" dirty="0">
                <a:latin typeface="Bahnschrift Light" panose="020B0502040204020203" pitchFamily="34" charset="0"/>
              </a:rPr>
              <a:t>clearly, respectfully, and professionally</a:t>
            </a:r>
            <a:r>
              <a:rPr lang="en-US" sz="2400" dirty="0">
                <a:latin typeface="Bahnschrift Light" panose="020B0502040204020203" pitchFamily="34" charset="0"/>
              </a:rPr>
              <a:t>, adapting their language to the patient's needs.</a:t>
            </a:r>
          </a:p>
          <a:p>
            <a:endParaRPr lang="ru-RU" sz="2400" dirty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Giving Instructions in Clinical Practice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Healthcare professionals give instructions during:</a:t>
            </a:r>
          </a:p>
          <a:p>
            <a:r>
              <a:rPr lang="en-US" dirty="0">
                <a:latin typeface="Bahnschrift Light" panose="020B0502040204020203" pitchFamily="34" charset="0"/>
              </a:rPr>
              <a:t> physical examination;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 diagnostic procedures;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 medication counselling;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 patient education;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 discharge planning;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 emergency situations.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Instructions should be:</a:t>
            </a:r>
          </a:p>
          <a:p>
            <a:r>
              <a:rPr lang="en-US" dirty="0">
                <a:latin typeface="Bahnschrift Light" panose="020B0502040204020203" pitchFamily="34" charset="0"/>
              </a:rPr>
              <a:t>✔ clear</a:t>
            </a:r>
          </a:p>
          <a:p>
            <a:r>
              <a:rPr lang="en-US" dirty="0">
                <a:latin typeface="Bahnschrift Light" panose="020B0502040204020203" pitchFamily="34" charset="0"/>
              </a:rPr>
              <a:t>✔ concise</a:t>
            </a:r>
          </a:p>
          <a:p>
            <a:r>
              <a:rPr lang="en-US" dirty="0">
                <a:latin typeface="Bahnschrift Light" panose="020B0502040204020203" pitchFamily="34" charset="0"/>
              </a:rPr>
              <a:t>✔ logical</a:t>
            </a:r>
          </a:p>
          <a:p>
            <a:r>
              <a:rPr lang="en-US" dirty="0">
                <a:latin typeface="Bahnschrift Light" panose="020B0502040204020203" pitchFamily="34" charset="0"/>
              </a:rPr>
              <a:t>✔ easy to follow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7239000" cy="1008112"/>
          </a:xfrm>
        </p:spPr>
        <p:txBody>
          <a:bodyPr/>
          <a:lstStyle/>
          <a:p>
            <a:r>
              <a:rPr lang="en-US" dirty="0"/>
              <a:t>Imperatives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7606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 imperative is the simplest form used to give instructions.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Structure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Base verb</a:t>
            </a:r>
            <a:endParaRPr lang="en-US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-Please sit down.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-Take a deep breath.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-Open your mouth.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-Raise your left arm.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-Relax your shoulders.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-Continue breathing normally.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Notice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Imperatives are common in clinical practice because they are short and unambiguous.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However, using </a:t>
            </a:r>
            <a:r>
              <a:rPr lang="en-US" b="1" dirty="0">
                <a:latin typeface="Bahnschrift Light" panose="020B0502040204020203" pitchFamily="34" charset="0"/>
              </a:rPr>
              <a:t>Please</a:t>
            </a:r>
            <a:r>
              <a:rPr lang="en-US" dirty="0">
                <a:latin typeface="Bahnschrift Light" panose="020B0502040204020203" pitchFamily="34" charset="0"/>
              </a:rPr>
              <a:t> often makes them more polite.</a:t>
            </a:r>
          </a:p>
          <a:p>
            <a:pPr marL="0" indent="0">
              <a:buNone/>
            </a:pPr>
            <a:endParaRPr lang="en-US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>
            <a:normAutofit fontScale="90000"/>
          </a:bodyPr>
          <a:lstStyle/>
          <a:p>
            <a:r>
              <a:rPr lang="en-US" dirty="0"/>
              <a:t>Modal Verbs for Giving Advice</a:t>
            </a:r>
            <a:endParaRPr lang="ru-RU" dirty="0"/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EED5E192-87A9-451F-A6FD-27A46E8AF6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6369791"/>
              </p:ext>
            </p:extLst>
          </p:nvPr>
        </p:nvGraphicFramePr>
        <p:xfrm>
          <a:off x="457200" y="1484784"/>
          <a:ext cx="7239000" cy="4660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>
                  <a:extLst>
                    <a:ext uri="{9D8B030D-6E8A-4147-A177-3AD203B41FA5}">
                      <a16:colId xmlns:a16="http://schemas.microsoft.com/office/drawing/2014/main" val="2376776529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151343188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1159670083"/>
                    </a:ext>
                  </a:extLst>
                </a:gridCol>
              </a:tblGrid>
              <a:tr h="41683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Modal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Function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Example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130712"/>
                  </a:ext>
                </a:extLst>
              </a:tr>
              <a:tr h="72945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should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recommendation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You should drink more water.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146778"/>
                  </a:ext>
                </a:extLst>
              </a:tr>
              <a:tr h="1042077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need to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necessity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You need to take this medication twice daily.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468785"/>
                  </a:ext>
                </a:extLst>
              </a:tr>
              <a:tr h="1042077">
                <a:tc>
                  <a:txBody>
                    <a:bodyPr/>
                    <a:lstStyle/>
                    <a:p>
                      <a:r>
                        <a:rPr lang="en-US" sz="2000">
                          <a:latin typeface="Bahnschrift Light" panose="020B0502040204020203" pitchFamily="34" charset="0"/>
                        </a:rPr>
                        <a:t>must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strong obligation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You must finish the entire course of antibiotics.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6573096"/>
                  </a:ext>
                </a:extLst>
              </a:tr>
              <a:tr h="72945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can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possibility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You can return to work next week.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03110"/>
                  </a:ext>
                </a:extLst>
              </a:tr>
              <a:tr h="42262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may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permission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You may eat after the examination.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753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en-US" sz="3100" dirty="0"/>
              <a:t>Modal verbs make instructions less direct and more patient-</a:t>
            </a:r>
            <a:r>
              <a:rPr lang="en-US" sz="3100" dirty="0" err="1"/>
              <a:t>centred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Compare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Take this medicine.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↓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You should take this medicine twice a day.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↓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You may take this medicine after meals.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Softening Techniques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Healthcare professionals rarely sound like they are giving orders.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Instead, they soften instructions.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Common expressions: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Could you...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Would you...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Please...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I'd like you to...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Let's...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When you're ready...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If possible...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-Could you roll up your sleeve?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-Would you mind taking a deep breath?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-I'd like you to lie on your back.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-When you're ready, please stand up.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Explaining Medical Procedures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Patients understand procedures better when explanations are given step by step.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sequence markers: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First...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Next...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Then...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After that...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Finally...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-First, I will examine your abdomen.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-Then, I will check your blood pressure.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-After that, we'll perform an ECG.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-Finally, I'll discuss the results with you.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7372672" cy="1202392"/>
          </a:xfrm>
        </p:spPr>
        <p:txBody>
          <a:bodyPr/>
          <a:lstStyle/>
          <a:p>
            <a:r>
              <a:rPr lang="en-US" dirty="0"/>
              <a:t>Patient-</a:t>
            </a:r>
            <a:r>
              <a:rPr lang="en-US" dirty="0" err="1"/>
              <a:t>Centred</a:t>
            </a:r>
            <a:r>
              <a:rPr lang="en-US" dirty="0"/>
              <a:t> Language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9416"/>
            <a:ext cx="7372672" cy="51319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Compare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❌ Hold still.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Could you keep still for a moment?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❌ Don't move.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Please try not to move.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❌ Remove your clothes.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Could you please remove your jacket?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❌ Lie down.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I'd like you to lie down on the examination couch.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Patient-</a:t>
            </a:r>
            <a:r>
              <a:rPr lang="en-US" dirty="0" err="1">
                <a:latin typeface="Bahnschrift Light" panose="020B0502040204020203" pitchFamily="34" charset="0"/>
              </a:rPr>
              <a:t>centred</a:t>
            </a:r>
            <a:r>
              <a:rPr lang="en-US" dirty="0">
                <a:latin typeface="Bahnschrift Light" panose="020B0502040204020203" pitchFamily="34" charset="0"/>
              </a:rPr>
              <a:t> language reduces stress and promotes cooperation.</a:t>
            </a:r>
          </a:p>
          <a:p>
            <a:pPr marL="0" indent="0">
              <a:buNone/>
            </a:pPr>
            <a:endParaRPr lang="en-US" dirty="0">
              <a:latin typeface="Bahnschrift Light" panose="020B0502040204020203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Useful Expressions in Clinical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During examination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Please relax.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Take a deep breath.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Breathe normally.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Turn your head to the left.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Try not to speak.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Keep your eyes open.</a:t>
            </a:r>
          </a:p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Explaining treatment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You'll need to...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I'd recommend...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It's important to...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Please remember to...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Make sure you...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9F3B65-2127-49FB-9F2F-E1EC32567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23E5DC-D08A-4CB4-A2D3-50D3C8563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Effective clinical instructions should be:</a:t>
            </a:r>
          </a:p>
          <a:p>
            <a:pPr marL="0" indent="0">
              <a:buNone/>
            </a:pPr>
            <a:r>
              <a:rPr lang="en-US" dirty="0"/>
              <a:t>✔ clear</a:t>
            </a:r>
          </a:p>
          <a:p>
            <a:pPr marL="0" indent="0">
              <a:buNone/>
            </a:pPr>
            <a:r>
              <a:rPr lang="en-US" dirty="0"/>
              <a:t>✔ accurate</a:t>
            </a:r>
          </a:p>
          <a:p>
            <a:pPr marL="0" indent="0">
              <a:buNone/>
            </a:pPr>
            <a:r>
              <a:rPr lang="en-US" dirty="0"/>
              <a:t>✔ polite</a:t>
            </a:r>
          </a:p>
          <a:p>
            <a:pPr marL="0" indent="0">
              <a:buNone/>
            </a:pPr>
            <a:r>
              <a:rPr lang="en-US" dirty="0"/>
              <a:t>✔ patient-</a:t>
            </a:r>
            <a:r>
              <a:rPr lang="en-US" dirty="0" err="1"/>
              <a:t>centred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Remember:</a:t>
            </a:r>
          </a:p>
          <a:p>
            <a:pPr marL="0" indent="0">
              <a:buNone/>
            </a:pPr>
            <a:r>
              <a:rPr lang="en-US" dirty="0"/>
              <a:t>Imperatives → direct instructions</a:t>
            </a:r>
          </a:p>
          <a:p>
            <a:pPr marL="0" indent="0">
              <a:buNone/>
            </a:pPr>
            <a:r>
              <a:rPr lang="en-US" dirty="0"/>
              <a:t>Modal verbs → advice and obligation</a:t>
            </a:r>
          </a:p>
          <a:p>
            <a:pPr marL="0" indent="0">
              <a:buNone/>
            </a:pPr>
            <a:r>
              <a:rPr lang="en-US" dirty="0"/>
              <a:t>Softening techniques → politeness and empathy</a:t>
            </a:r>
          </a:p>
          <a:p>
            <a:pPr marL="0" indent="0">
              <a:buNone/>
            </a:pPr>
            <a:r>
              <a:rPr lang="en-US" dirty="0"/>
              <a:t>Clear explanations improve patient understanding, cooperation, and safety.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811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7E220-763B-4275-A778-71F5574E1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1.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1D750A-89AD-4815-BC7E-E18D28BBE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>
                <a:latin typeface="Bahnschrift Light" panose="020B0502040204020203" pitchFamily="34" charset="0"/>
              </a:rPr>
              <a:t>Improve the Language</a:t>
            </a:r>
          </a:p>
          <a:p>
            <a:pPr marL="0" indent="0">
              <a:buNone/>
            </a:pPr>
            <a:r>
              <a:rPr lang="en-US" sz="2800" dirty="0">
                <a:latin typeface="Bahnschrift Light" panose="020B0502040204020203" pitchFamily="34" charset="0"/>
              </a:rPr>
              <a:t>Rewrite the direct instructions using more patient-</a:t>
            </a:r>
            <a:r>
              <a:rPr lang="en-US" sz="2800" dirty="0" err="1">
                <a:latin typeface="Bahnschrift Light" panose="020B0502040204020203" pitchFamily="34" charset="0"/>
              </a:rPr>
              <a:t>centred</a:t>
            </a:r>
            <a:r>
              <a:rPr lang="en-US" sz="2800" dirty="0">
                <a:latin typeface="Bahnschrift Light" panose="020B0502040204020203" pitchFamily="34" charset="0"/>
              </a:rPr>
              <a:t> language.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Bahnschrift Light" panose="020B0502040204020203" pitchFamily="34" charset="0"/>
              </a:rPr>
              <a:t>Sit down. 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Bahnschrift Light" panose="020B0502040204020203" pitchFamily="34" charset="0"/>
              </a:rPr>
              <a:t>Don't move. 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Bahnschrift Light" panose="020B0502040204020203" pitchFamily="34" charset="0"/>
              </a:rPr>
              <a:t>Open your mouth. 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Bahnschrift Light" panose="020B0502040204020203" pitchFamily="34" charset="0"/>
              </a:rPr>
              <a:t>Take this medicine. </a:t>
            </a:r>
          </a:p>
          <a:p>
            <a:pPr>
              <a:buFont typeface="+mj-lt"/>
              <a:buAutoNum type="arabicPeriod"/>
            </a:pPr>
            <a:r>
              <a:rPr lang="en-US" sz="2800" dirty="0">
                <a:latin typeface="Bahnschrift Light" panose="020B0502040204020203" pitchFamily="34" charset="0"/>
              </a:rPr>
              <a:t>Lift your arm.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4021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E9CBC-67CF-43DD-9C84-3A80CA383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544A92-FD66-4B24-A5AB-30FFA74B9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latin typeface="Bahnschrift Light" panose="020B0502040204020203" pitchFamily="34" charset="0"/>
              </a:rPr>
              <a:t>Mini Role-play (Pairs)</a:t>
            </a:r>
          </a:p>
          <a:p>
            <a:pPr marL="0" indent="0">
              <a:buNone/>
            </a:pPr>
            <a:r>
              <a:rPr lang="en-US" sz="2800" b="1" dirty="0">
                <a:latin typeface="Bahnschrift Light" panose="020B0502040204020203" pitchFamily="34" charset="0"/>
              </a:rPr>
              <a:t>Student A – Physician</a:t>
            </a:r>
            <a:endParaRPr lang="en-US" sz="2800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Bahnschrift Light" panose="020B0502040204020203" pitchFamily="34" charset="0"/>
              </a:rPr>
              <a:t>Explain how to measure blood pressure using: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Bahnschrift Light" panose="020B0502040204020203" pitchFamily="34" charset="0"/>
              </a:rPr>
              <a:t>at least </a:t>
            </a:r>
            <a:r>
              <a:rPr lang="en-US" sz="2800" b="1" dirty="0">
                <a:latin typeface="Bahnschrift Light" panose="020B0502040204020203" pitchFamily="34" charset="0"/>
              </a:rPr>
              <a:t>2 imperatives</a:t>
            </a:r>
            <a:r>
              <a:rPr lang="en-US" sz="2800" dirty="0">
                <a:latin typeface="Bahnschrift Light" panose="020B0502040204020203" pitchFamily="34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Bahnschrift Light" panose="020B0502040204020203" pitchFamily="34" charset="0"/>
              </a:rPr>
              <a:t>2 modal verbs</a:t>
            </a:r>
            <a:r>
              <a:rPr lang="en-US" sz="2800" dirty="0">
                <a:latin typeface="Bahnschrift Light" panose="020B0502040204020203" pitchFamily="34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latin typeface="Bahnschrift Light" panose="020B0502040204020203" pitchFamily="34" charset="0"/>
              </a:rPr>
              <a:t>2 softening expressions</a:t>
            </a:r>
            <a:r>
              <a:rPr lang="en-US" sz="2800" dirty="0">
                <a:latin typeface="Bahnschrift Light" panose="020B0502040204020203" pitchFamily="34" charset="0"/>
              </a:rPr>
              <a:t>. </a:t>
            </a:r>
          </a:p>
          <a:p>
            <a:pPr marL="0" indent="0">
              <a:buNone/>
            </a:pPr>
            <a:r>
              <a:rPr lang="en-US" sz="2800" b="1" dirty="0">
                <a:latin typeface="Bahnschrift Light" panose="020B0502040204020203" pitchFamily="34" charset="0"/>
              </a:rPr>
              <a:t>Student B – Patient</a:t>
            </a:r>
            <a:endParaRPr lang="en-US" sz="2800" dirty="0">
              <a:latin typeface="Bahnschrift Light" panose="020B0502040204020203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Bahnschrift Light" panose="020B0502040204020203" pitchFamily="34" charset="0"/>
              </a:rPr>
              <a:t>Follow the instructions and ask </a:t>
            </a:r>
            <a:r>
              <a:rPr lang="en-US" sz="2800" b="1" dirty="0">
                <a:latin typeface="Bahnschrift Light" panose="020B0502040204020203" pitchFamily="34" charset="0"/>
              </a:rPr>
              <a:t>one clarification question</a:t>
            </a:r>
            <a:r>
              <a:rPr lang="en-US" sz="2800" dirty="0">
                <a:latin typeface="Bahnschrift Light" panose="020B0502040204020203" pitchFamily="34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84751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DA2927-2359-4109-83B0-EA7DCFA62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61ECAC-8857-4879-858F-3CD57F2007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Basic Literature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Silverman, J., Kurtz, S., &amp; Draper, J. </a:t>
            </a:r>
            <a:r>
              <a:rPr lang="en-US" b="1" dirty="0">
                <a:latin typeface="Bahnschrift Light" panose="020B0502040204020203" pitchFamily="34" charset="0"/>
              </a:rPr>
              <a:t>Skills for Communicating with Patients</a:t>
            </a:r>
            <a:r>
              <a:rPr lang="en-US" dirty="0">
                <a:latin typeface="Bahnschrift Light" panose="020B0502040204020203" pitchFamily="34" charset="0"/>
              </a:rPr>
              <a:t> (4th ed.). CRC Press, </a:t>
            </a:r>
            <a:r>
              <a:rPr lang="en-US" b="1" dirty="0">
                <a:latin typeface="Bahnschrift Light" panose="020B0502040204020203" pitchFamily="34" charset="0"/>
              </a:rPr>
              <a:t>2024</a:t>
            </a:r>
            <a:r>
              <a:rPr lang="en-US" dirty="0">
                <a:latin typeface="Bahnschrift Light" panose="020B0502040204020203" pitchFamily="34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O'Toole, G. </a:t>
            </a:r>
            <a:r>
              <a:rPr lang="en-US" b="1" dirty="0">
                <a:latin typeface="Bahnschrift Light" panose="020B0502040204020203" pitchFamily="34" charset="0"/>
              </a:rPr>
              <a:t>Communication: Core Interpersonal Skills for Health Professionals</a:t>
            </a:r>
            <a:r>
              <a:rPr lang="en-US" dirty="0">
                <a:latin typeface="Bahnschrift Light" panose="020B0502040204020203" pitchFamily="34" charset="0"/>
              </a:rPr>
              <a:t> (6th ed.). Elsevier, </a:t>
            </a:r>
            <a:r>
              <a:rPr lang="en-US" b="1" dirty="0">
                <a:latin typeface="Bahnschrift Light" panose="020B0502040204020203" pitchFamily="34" charset="0"/>
              </a:rPr>
              <a:t>2024</a:t>
            </a:r>
            <a:r>
              <a:rPr lang="en-US" dirty="0">
                <a:latin typeface="Bahnschrift Light" panose="020B0502040204020203" pitchFamily="34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Glendinning, E. H., &amp; </a:t>
            </a:r>
            <a:r>
              <a:rPr lang="en-US" dirty="0" err="1">
                <a:latin typeface="Bahnschrift Light" panose="020B0502040204020203" pitchFamily="34" charset="0"/>
              </a:rPr>
              <a:t>Holmström</a:t>
            </a:r>
            <a:r>
              <a:rPr lang="en-US" dirty="0">
                <a:latin typeface="Bahnschrift Light" panose="020B0502040204020203" pitchFamily="34" charset="0"/>
              </a:rPr>
              <a:t>, B. </a:t>
            </a:r>
            <a:r>
              <a:rPr lang="en-US" b="1" dirty="0">
                <a:latin typeface="Bahnschrift Light" panose="020B0502040204020203" pitchFamily="34" charset="0"/>
              </a:rPr>
              <a:t>English in Medicine</a:t>
            </a:r>
            <a:r>
              <a:rPr lang="en-US" dirty="0">
                <a:latin typeface="Bahnschrift Light" panose="020B0502040204020203" pitchFamily="34" charset="0"/>
              </a:rPr>
              <a:t> (4th ed.). Cambridge University Press, </a:t>
            </a:r>
            <a:r>
              <a:rPr lang="en-US" b="1" dirty="0">
                <a:latin typeface="Bahnschrift Light" panose="020B0502040204020203" pitchFamily="34" charset="0"/>
              </a:rPr>
              <a:t>2023</a:t>
            </a:r>
            <a:r>
              <a:rPr lang="en-US" dirty="0">
                <a:latin typeface="Bahnschrift Light" panose="020B0502040204020203" pitchFamily="34" charset="0"/>
              </a:rPr>
              <a:t>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Comfort, J. </a:t>
            </a:r>
            <a:r>
              <a:rPr lang="en-US" b="1" dirty="0">
                <a:latin typeface="Bahnschrift Light" panose="020B0502040204020203" pitchFamily="34" charset="0"/>
              </a:rPr>
              <a:t>Effective Communication in Medicine: A Guide for Medical Professionals</a:t>
            </a:r>
            <a:r>
              <a:rPr lang="en-US" dirty="0">
                <a:latin typeface="Bahnschrift Light" panose="020B0502040204020203" pitchFamily="34" charset="0"/>
              </a:rPr>
              <a:t>. Cambridge University Press, </a:t>
            </a:r>
            <a:r>
              <a:rPr lang="en-US" b="1" dirty="0">
                <a:latin typeface="Bahnschrift Light" panose="020B0502040204020203" pitchFamily="34" charset="0"/>
              </a:rPr>
              <a:t>2022</a:t>
            </a:r>
            <a:r>
              <a:rPr lang="en-US" dirty="0">
                <a:latin typeface="Bahnschrift Light" panose="020B0502040204020203" pitchFamily="34" charset="0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74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FD0AB-41AE-4E16-BA6C-B09B5E93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201C4F-7AED-4EEF-A68C-A2E265EF7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World Health Organization. </a:t>
            </a:r>
            <a:r>
              <a:rPr lang="en-US" b="1" dirty="0">
                <a:latin typeface="Bahnschrift Light" panose="020B0502040204020203" pitchFamily="34" charset="0"/>
              </a:rPr>
              <a:t>Communicating for Health: A Global Competency Framework for Healthcare Workers.</a:t>
            </a:r>
            <a:r>
              <a:rPr lang="en-US" dirty="0">
                <a:latin typeface="Bahnschrift Light" panose="020B0502040204020203" pitchFamily="34" charset="0"/>
              </a:rPr>
              <a:t> 2025.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Agency for Healthcare Research and Quality. </a:t>
            </a:r>
            <a:r>
              <a:rPr lang="en-US" b="1" dirty="0">
                <a:latin typeface="Bahnschrift Light" panose="020B0502040204020203" pitchFamily="34" charset="0"/>
              </a:rPr>
              <a:t>Health Literacy Universal Precautions Toolkit</a:t>
            </a:r>
            <a:r>
              <a:rPr lang="en-US" dirty="0">
                <a:latin typeface="Bahnschrift Light" panose="020B0502040204020203" pitchFamily="34" charset="0"/>
              </a:rPr>
              <a:t> (3rd ed.). 2024.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Institute for Healthcare Communication. </a:t>
            </a:r>
            <a:r>
              <a:rPr lang="en-US" b="1" dirty="0">
                <a:latin typeface="Bahnschrift Light" panose="020B0502040204020203" pitchFamily="34" charset="0"/>
              </a:rPr>
              <a:t>Patient-</a:t>
            </a:r>
            <a:r>
              <a:rPr lang="en-US" b="1" dirty="0" err="1">
                <a:latin typeface="Bahnschrift Light" panose="020B0502040204020203" pitchFamily="34" charset="0"/>
              </a:rPr>
              <a:t>Centred</a:t>
            </a:r>
            <a:r>
              <a:rPr lang="en-US" b="1" dirty="0">
                <a:latin typeface="Bahnschrift Light" panose="020B0502040204020203" pitchFamily="34" charset="0"/>
              </a:rPr>
              <a:t> Communication Resources.</a:t>
            </a:r>
            <a:r>
              <a:rPr lang="en-US" dirty="0">
                <a:latin typeface="Bahnschrift Light" panose="020B0502040204020203" pitchFamily="34" charset="0"/>
              </a:rPr>
              <a:t> 2024. </a:t>
            </a:r>
          </a:p>
          <a:p>
            <a:pPr>
              <a:buFont typeface="+mj-lt"/>
              <a:buAutoNum type="arabicPeriod"/>
            </a:pPr>
            <a:r>
              <a:rPr lang="en-US" dirty="0">
                <a:latin typeface="Bahnschrift Light" panose="020B0502040204020203" pitchFamily="34" charset="0"/>
              </a:rPr>
              <a:t>General Medical Council. </a:t>
            </a:r>
            <a:r>
              <a:rPr lang="en-US" b="1" dirty="0">
                <a:latin typeface="Bahnschrift Light" panose="020B0502040204020203" pitchFamily="34" charset="0"/>
              </a:rPr>
              <a:t>Good Medical Practice.</a:t>
            </a:r>
            <a:r>
              <a:rPr lang="en-US" dirty="0">
                <a:latin typeface="Bahnschrift Light" panose="020B0502040204020203" pitchFamily="34" charset="0"/>
              </a:rPr>
              <a:t> Updated 2024.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887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951</Words>
  <Application>Microsoft Office PowerPoint</Application>
  <PresentationFormat>Экран (4:3)</PresentationFormat>
  <Paragraphs>167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Bahnschrift Light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 ДИСЦИПЛІНА “ АНЛІЙСЬКА МОВА В НАУКОВІЙ  КОМУНІКАЦІЇ” СПЕЦІАЛЬНІСТЬ і2 “мЕДИЦИНА”</vt:lpstr>
      <vt:lpstr>Learning Objectives</vt:lpstr>
      <vt:lpstr>Why Does Communication Style Matter?</vt:lpstr>
      <vt:lpstr>Giving Instructions in Clinical Practice</vt:lpstr>
      <vt:lpstr>Imperatives</vt:lpstr>
      <vt:lpstr>Modal Verbs for Giving Advice</vt:lpstr>
      <vt:lpstr> Modal verbs make instructions less direct and more patient-centred</vt:lpstr>
      <vt:lpstr>Softening Techniques</vt:lpstr>
      <vt:lpstr>Explaining Medical Procedures</vt:lpstr>
      <vt:lpstr>Patient-Centred Language</vt:lpstr>
      <vt:lpstr>Useful Expressions in Clinical Communication</vt:lpstr>
      <vt:lpstr>Summary</vt:lpstr>
      <vt:lpstr>Part 1. Practical Task</vt:lpstr>
      <vt:lpstr>Part 2. Practical Task</vt:lpstr>
      <vt:lpstr>Recommended Literature</vt:lpstr>
      <vt:lpstr>Additional Literature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Сімонова Ірина Вікторівна</cp:lastModifiedBy>
  <cp:revision>18</cp:revision>
  <dcterms:created xsi:type="dcterms:W3CDTF">2026-06-25T21:12:49Z</dcterms:created>
  <dcterms:modified xsi:type="dcterms:W3CDTF">2026-06-29T16:21:38Z</dcterms:modified>
</cp:coreProperties>
</file>