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МЕДИЦИНА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ОХОРОНА ЗДОРОВ’Я ТА СОЦІАЛЬНЕ ЗАБЕЗПЕЧЕННЯ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1.11. </a:t>
            </a:r>
            <a: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 МОВА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1.11 «АНГЛІЙСЬКА МОВА»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/>
              <a:t>Вивчення дисципліни «Англійська мова» передбачає наявність у здобувачів базових знань з англійської мови на рівні не нижче A2–B1 відповідно до Загальноєвропейських рекомендацій з мовної освіти (CEFR). Студенти повинні володіти основними граматичними структурами, базовим словниковим запасом загального вжитку, а також мати навички читання, </a:t>
            </a:r>
            <a:r>
              <a:rPr lang="uk-UA" dirty="0" err="1" smtClean="0"/>
              <a:t>аудіювання</a:t>
            </a:r>
            <a:r>
              <a:rPr lang="uk-UA" dirty="0" smtClean="0"/>
              <a:t>, говоріння та письма на елементарному та середньому рівнях.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755329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>
              <a:buNone/>
            </a:pPr>
            <a:r>
              <a:rPr lang="ru-RU" sz="2400" b="1" dirty="0" err="1" smtClean="0"/>
              <a:t>впевнене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володіння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англійською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ефективне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навчання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комунікація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350649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smtClean="0"/>
              <a:t>розвиток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усного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писемного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мовлення</a:t>
            </a:r>
            <a:r>
              <a:rPr lang="ru-RU" sz="9600" b="1" dirty="0" smtClean="0"/>
              <a:t> на </a:t>
            </a:r>
            <a:r>
              <a:rPr lang="ru-RU" sz="9600" b="1" dirty="0" err="1" smtClean="0"/>
              <a:t>рівні</a:t>
            </a:r>
            <a:r>
              <a:rPr lang="ru-RU" sz="9600" b="1" dirty="0" smtClean="0"/>
              <a:t> </a:t>
            </a:r>
            <a:r>
              <a:rPr lang="en-US" sz="9600" b="1" dirty="0" smtClean="0">
                <a:latin typeface="Corbel" pitchFamily="34" charset="0"/>
              </a:rPr>
              <a:t>B1–B2</a:t>
            </a:r>
            <a:endParaRPr lang="uk-UA" sz="9600" b="1" dirty="0" smtClean="0">
              <a:latin typeface="Corbel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формування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вмінь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спілкуватися</a:t>
            </a:r>
            <a:r>
              <a:rPr lang="ru-RU" sz="9600" b="1" dirty="0" smtClean="0"/>
              <a:t> в </a:t>
            </a:r>
            <a:r>
              <a:rPr lang="ru-RU" sz="9600" b="1" dirty="0" err="1" smtClean="0"/>
              <a:t>навчальному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повсякденному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середовищі</a:t>
            </a:r>
            <a:r>
              <a:rPr lang="ru-RU" sz="9600" b="1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удосконалення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граматики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розширення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словникового</a:t>
            </a:r>
            <a:r>
              <a:rPr lang="ru-RU" sz="9600" b="1" dirty="0" smtClean="0"/>
              <a:t> запасу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smtClean="0"/>
              <a:t>розвиток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аудіювання</a:t>
            </a:r>
            <a:r>
              <a:rPr lang="ru-RU" sz="9600" b="1" dirty="0" smtClean="0"/>
              <a:t>, </a:t>
            </a:r>
            <a:r>
              <a:rPr lang="ru-RU" sz="9600" b="1" dirty="0" err="1" smtClean="0"/>
              <a:t>читання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роботи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з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інформацією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англійською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мовою</a:t>
            </a:r>
            <a:endParaRPr lang="ru-RU" sz="9600" b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smtClean="0"/>
              <a:t> </a:t>
            </a:r>
            <a:r>
              <a:rPr lang="ru-RU" sz="9600" b="1" dirty="0" err="1" smtClean="0"/>
              <a:t>формування</a:t>
            </a:r>
            <a:r>
              <a:rPr lang="ru-RU" sz="9600" b="1" dirty="0" smtClean="0"/>
              <a:t> основ академічної та </a:t>
            </a:r>
            <a:r>
              <a:rPr lang="ru-RU" sz="9600" b="1" dirty="0" err="1" smtClean="0"/>
              <a:t>міжкультурної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комунікації</a:t>
            </a:r>
            <a:endParaRPr lang="uk-UA" sz="9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rmAutofit fontScale="92500"/>
          </a:bodyPr>
          <a:lstStyle/>
          <a:p>
            <a:r>
              <a:rPr lang="ru-RU" sz="2400" b="1" dirty="0" err="1" smtClean="0">
                <a:cs typeface="Arial" pitchFamily="34" charset="0"/>
              </a:rPr>
              <a:t>основи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академічного</a:t>
            </a:r>
            <a:r>
              <a:rPr lang="ru-RU" sz="2400" b="1" dirty="0" smtClean="0">
                <a:cs typeface="Arial" pitchFamily="34" charset="0"/>
              </a:rPr>
              <a:t> та </a:t>
            </a:r>
            <a:r>
              <a:rPr lang="ru-RU" sz="2400" b="1" dirty="0" err="1" smtClean="0">
                <a:cs typeface="Arial" pitchFamily="34" charset="0"/>
              </a:rPr>
              <a:t>повсякденного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спілкування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англійською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мовою</a:t>
            </a:r>
            <a:r>
              <a:rPr lang="ru-RU" sz="2400" b="1" dirty="0" smtClean="0">
                <a:cs typeface="Arial" pitchFamily="34" charset="0"/>
              </a:rPr>
              <a:t> </a:t>
            </a:r>
          </a:p>
          <a:p>
            <a:r>
              <a:rPr lang="ru-RU" sz="2400" b="1" dirty="0" smtClean="0">
                <a:cs typeface="Arial" pitchFamily="34" charset="0"/>
              </a:rPr>
              <a:t>теми: </a:t>
            </a:r>
            <a:r>
              <a:rPr lang="ru-RU" sz="2400" b="1" dirty="0" err="1" smtClean="0">
                <a:cs typeface="Arial" pitchFamily="34" charset="0"/>
              </a:rPr>
              <a:t>особистість</a:t>
            </a:r>
            <a:r>
              <a:rPr lang="ru-RU" sz="2400" b="1" dirty="0" smtClean="0">
                <a:cs typeface="Arial" pitchFamily="34" charset="0"/>
              </a:rPr>
              <a:t>, </a:t>
            </a:r>
            <a:r>
              <a:rPr lang="ru-RU" sz="2400" b="1" dirty="0" err="1" smtClean="0">
                <a:cs typeface="Arial" pitchFamily="34" charset="0"/>
              </a:rPr>
              <a:t>навчання</a:t>
            </a:r>
            <a:r>
              <a:rPr lang="ru-RU" sz="2400" b="1" dirty="0" smtClean="0">
                <a:cs typeface="Arial" pitchFamily="34" charset="0"/>
              </a:rPr>
              <a:t>, </a:t>
            </a:r>
            <a:r>
              <a:rPr lang="ru-RU" sz="2400" b="1" dirty="0" err="1" smtClean="0">
                <a:cs typeface="Arial" pitchFamily="34" charset="0"/>
              </a:rPr>
              <a:t>кар’єра</a:t>
            </a:r>
            <a:r>
              <a:rPr lang="ru-RU" sz="2400" b="1" dirty="0" smtClean="0">
                <a:cs typeface="Arial" pitchFamily="34" charset="0"/>
              </a:rPr>
              <a:t>, стиль </a:t>
            </a:r>
            <a:r>
              <a:rPr lang="ru-RU" sz="2400" b="1" dirty="0" err="1" smtClean="0">
                <a:cs typeface="Arial" pitchFamily="34" charset="0"/>
              </a:rPr>
              <a:t>життя</a:t>
            </a:r>
            <a:r>
              <a:rPr lang="ru-RU" sz="2400" b="1" dirty="0" smtClean="0">
                <a:cs typeface="Arial" pitchFamily="34" charset="0"/>
              </a:rPr>
              <a:t>, </a:t>
            </a:r>
            <a:r>
              <a:rPr lang="ru-RU" sz="2400" b="1" dirty="0" err="1" smtClean="0">
                <a:cs typeface="Arial" pitchFamily="34" charset="0"/>
              </a:rPr>
              <a:t>сучасні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технології</a:t>
            </a:r>
            <a:r>
              <a:rPr lang="ru-RU" sz="2400" b="1" dirty="0" smtClean="0">
                <a:cs typeface="Arial" pitchFamily="34" charset="0"/>
              </a:rPr>
              <a:t> </a:t>
            </a:r>
          </a:p>
          <a:p>
            <a:r>
              <a:rPr lang="ru-RU" sz="2400" b="1" dirty="0" smtClean="0">
                <a:cs typeface="Arial" pitchFamily="34" charset="0"/>
              </a:rPr>
              <a:t>розвиток </a:t>
            </a:r>
            <a:r>
              <a:rPr lang="ru-RU" sz="2400" b="1" dirty="0" err="1" smtClean="0">
                <a:cs typeface="Arial" pitchFamily="34" charset="0"/>
              </a:rPr>
              <a:t>навичок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самопрезентації</a:t>
            </a:r>
            <a:r>
              <a:rPr lang="ru-RU" sz="2400" b="1" dirty="0" smtClean="0">
                <a:cs typeface="Arial" pitchFamily="34" charset="0"/>
              </a:rPr>
              <a:t> та </a:t>
            </a:r>
            <a:r>
              <a:rPr lang="ru-RU" sz="2400" b="1" dirty="0" err="1" smtClean="0">
                <a:cs typeface="Arial" pitchFamily="34" charset="0"/>
              </a:rPr>
              <a:t>опису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власного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досвіду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основи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академічного</a:t>
            </a:r>
            <a:r>
              <a:rPr lang="ru-RU" sz="2400" b="1" dirty="0" smtClean="0">
                <a:cs typeface="Arial" pitchFamily="34" charset="0"/>
              </a:rPr>
              <a:t> письма </a:t>
            </a:r>
            <a:r>
              <a:rPr lang="ru-RU" sz="2400" b="1" dirty="0" smtClean="0">
                <a:latin typeface="Corbe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Corbel" pitchFamily="34" charset="0"/>
                <a:cs typeface="Arial" pitchFamily="34" charset="0"/>
              </a:rPr>
              <a:t>e-mail</a:t>
            </a:r>
            <a:r>
              <a:rPr lang="en-US" sz="2400" b="1" dirty="0" smtClean="0">
                <a:cs typeface="Arial" pitchFamily="34" charset="0"/>
              </a:rPr>
              <a:t>, </a:t>
            </a:r>
            <a:r>
              <a:rPr lang="ru-RU" sz="2400" b="1" dirty="0" err="1" smtClean="0">
                <a:cs typeface="Arial" pitchFamily="34" charset="0"/>
              </a:rPr>
              <a:t>повідомлення</a:t>
            </a:r>
            <a:r>
              <a:rPr lang="ru-RU" sz="2400" b="1" dirty="0" smtClean="0">
                <a:cs typeface="Arial" pitchFamily="34" charset="0"/>
              </a:rPr>
              <a:t>, </a:t>
            </a:r>
            <a:r>
              <a:rPr lang="ru-RU" sz="2400" b="1" dirty="0" err="1" smtClean="0">
                <a:cs typeface="Arial" pitchFamily="34" charset="0"/>
              </a:rPr>
              <a:t>короткі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есе</a:t>
            </a:r>
            <a:r>
              <a:rPr lang="ru-RU" sz="2400" b="1" dirty="0" smtClean="0">
                <a:cs typeface="Arial" pitchFamily="34" charset="0"/>
              </a:rPr>
              <a:t>)</a:t>
            </a:r>
          </a:p>
          <a:p>
            <a:r>
              <a:rPr lang="ru-RU" sz="2400" b="1" dirty="0" err="1" smtClean="0">
                <a:cs typeface="Arial" pitchFamily="34" charset="0"/>
              </a:rPr>
              <a:t>граматика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рівня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latin typeface="Corbel" pitchFamily="34" charset="0"/>
                <a:cs typeface="Arial" pitchFamily="34" charset="0"/>
              </a:rPr>
              <a:t>B1–B2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ru-RU" sz="2400" b="1" dirty="0" smtClean="0">
                <a:cs typeface="Arial" pitchFamily="34" charset="0"/>
              </a:rPr>
              <a:t>для </a:t>
            </a:r>
            <a:r>
              <a:rPr lang="ru-RU" sz="2400" b="1" dirty="0" err="1" smtClean="0">
                <a:cs typeface="Arial" pitchFamily="34" charset="0"/>
              </a:rPr>
              <a:t>ефективної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комунікації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стратегії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вивчення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мови</a:t>
            </a:r>
            <a:r>
              <a:rPr lang="ru-RU" sz="2400" b="1" dirty="0" smtClean="0">
                <a:cs typeface="Arial" pitchFamily="34" charset="0"/>
              </a:rPr>
              <a:t> та </a:t>
            </a:r>
            <a:r>
              <a:rPr lang="ru-RU" sz="2400" b="1" dirty="0" err="1" smtClean="0">
                <a:cs typeface="Arial" pitchFamily="34" charset="0"/>
              </a:rPr>
              <a:t>роботи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з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інформацією</a:t>
            </a:r>
            <a:endParaRPr sz="24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2800" b="1" dirty="0" err="1" smtClean="0">
                <a:cs typeface="Arial" pitchFamily="34" charset="0"/>
              </a:rPr>
              <a:t>впевнено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спілкуватися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англійською</a:t>
            </a:r>
            <a:r>
              <a:rPr lang="ru-RU" sz="2800" b="1" dirty="0" smtClean="0">
                <a:cs typeface="Arial" pitchFamily="34" charset="0"/>
              </a:rPr>
              <a:t> у </a:t>
            </a:r>
            <a:r>
              <a:rPr lang="ru-RU" sz="2800" b="1" dirty="0" err="1" smtClean="0">
                <a:cs typeface="Arial" pitchFamily="34" charset="0"/>
              </a:rPr>
              <a:t>навчальних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і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повсякденних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ситуаціях</a:t>
            </a:r>
            <a:endParaRPr lang="ru-RU" sz="2800" b="1" dirty="0" smtClean="0">
              <a:cs typeface="Arial" pitchFamily="34" charset="0"/>
            </a:endParaRPr>
          </a:p>
          <a:p>
            <a:pPr lvl="0"/>
            <a:r>
              <a:rPr lang="ru-RU" sz="2800" b="1" dirty="0" err="1" smtClean="0">
                <a:cs typeface="Arial" pitchFamily="34" charset="0"/>
              </a:rPr>
              <a:t>розуміти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автентичні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тексти</a:t>
            </a:r>
            <a:r>
              <a:rPr lang="ru-RU" sz="2800" b="1" dirty="0" smtClean="0">
                <a:cs typeface="Arial" pitchFamily="34" charset="0"/>
              </a:rPr>
              <a:t> та </a:t>
            </a:r>
            <a:r>
              <a:rPr lang="ru-RU" sz="2800" b="1" dirty="0" err="1" smtClean="0">
                <a:cs typeface="Arial" pitchFamily="34" charset="0"/>
              </a:rPr>
              <a:t>аудіоматеріали</a:t>
            </a:r>
            <a:endParaRPr lang="ru-RU" sz="2800" b="1" dirty="0" smtClean="0">
              <a:cs typeface="Arial" pitchFamily="34" charset="0"/>
            </a:endParaRPr>
          </a:p>
          <a:p>
            <a:pPr lvl="0"/>
            <a:r>
              <a:rPr lang="ru-RU" sz="2800" b="1" dirty="0" smtClean="0">
                <a:cs typeface="Arial" pitchFamily="34" charset="0"/>
              </a:rPr>
              <a:t> грамотно </a:t>
            </a:r>
            <a:r>
              <a:rPr lang="ru-RU" sz="2800" b="1" dirty="0" err="1" smtClean="0">
                <a:cs typeface="Arial" pitchFamily="34" charset="0"/>
              </a:rPr>
              <a:t>висловлювати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власну</a:t>
            </a:r>
            <a:r>
              <a:rPr lang="ru-RU" sz="2800" b="1" dirty="0" smtClean="0">
                <a:cs typeface="Arial" pitchFamily="34" charset="0"/>
              </a:rPr>
              <a:t> думку та </a:t>
            </a:r>
            <a:r>
              <a:rPr lang="ru-RU" sz="2800" b="1" dirty="0" err="1" smtClean="0">
                <a:cs typeface="Arial" pitchFamily="34" charset="0"/>
              </a:rPr>
              <a:t>підтримувати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розмову</a:t>
            </a:r>
            <a:endParaRPr lang="ru-RU" sz="2800" b="1" dirty="0" smtClean="0">
              <a:cs typeface="Arial" pitchFamily="34" charset="0"/>
            </a:endParaRPr>
          </a:p>
          <a:p>
            <a:pPr lvl="0"/>
            <a:r>
              <a:rPr lang="ru-RU" sz="2800" b="1" dirty="0" err="1" smtClean="0">
                <a:cs typeface="Arial" pitchFamily="34" charset="0"/>
              </a:rPr>
              <a:t>створювати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структуровані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письмові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тексти</a:t>
            </a:r>
            <a:endParaRPr lang="ru-RU" sz="2800" b="1" dirty="0" smtClean="0">
              <a:cs typeface="Arial" pitchFamily="34" charset="0"/>
            </a:endParaRPr>
          </a:p>
          <a:p>
            <a:pPr lvl="0"/>
            <a:r>
              <a:rPr lang="ru-RU" sz="2800" b="1" dirty="0" err="1" smtClean="0">
                <a:cs typeface="Arial" pitchFamily="34" charset="0"/>
              </a:rPr>
              <a:t>ефективно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працювати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з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інформацією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англійською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мовою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 ЗВО</a:t>
            </a:r>
          </a:p>
          <a:p>
            <a:pPr algn="ctr">
              <a:buNone/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173</TotalTime>
  <Words>334</Words>
  <Application>Microsoft Office PowerPoint</Application>
  <PresentationFormat>Произвольный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1.11. АНГЛІЙСЬКА МОВА</vt:lpstr>
      <vt:lpstr>Паспорт ОСВІТНЬОГО КОМПОНЕнТА   ВК 1.11 «АНГЛІЙСЬКА МОВА»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16</cp:revision>
  <dcterms:created xsi:type="dcterms:W3CDTF">2026-04-08T10:22:59Z</dcterms:created>
  <dcterms:modified xsi:type="dcterms:W3CDTF">2026-04-19T19:38:29Z</dcterms:modified>
</cp:coreProperties>
</file>