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394022" cy="26254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Тема лекції </a:t>
            </a:r>
            <a:r>
              <a:rPr lang="uk-UA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№6</a:t>
            </a:r>
            <a:endParaRPr lang="uk-UA" sz="2400" dirty="0" smtClean="0">
              <a:solidFill>
                <a:schemeClr val="tx2">
                  <a:lumMod val="20000"/>
                  <a:lumOff val="8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uk-UA" sz="67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dirty="0" smtClean="0"/>
              <a:t>Oral Scientific Communication: Presentations and Public Speaking </a:t>
            </a:r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By the end of this lecture students will be able to:</a:t>
            </a:r>
          </a:p>
          <a:p>
            <a:pPr>
              <a:buNone/>
            </a:pPr>
            <a:r>
              <a:rPr lang="en-US" dirty="0" smtClean="0"/>
              <a:t>✔ understand the principles of effective scientific presentations;</a:t>
            </a:r>
          </a:p>
          <a:p>
            <a:pPr>
              <a:buNone/>
            </a:pPr>
            <a:r>
              <a:rPr lang="en-US" dirty="0" smtClean="0"/>
              <a:t>✔ organize an oral presentation logically;</a:t>
            </a:r>
          </a:p>
          <a:p>
            <a:pPr>
              <a:buNone/>
            </a:pPr>
            <a:r>
              <a:rPr lang="en-US" dirty="0" smtClean="0"/>
              <a:t>✔ use appropriate academic language for presentations;</a:t>
            </a:r>
          </a:p>
          <a:p>
            <a:pPr>
              <a:buNone/>
            </a:pPr>
            <a:r>
              <a:rPr lang="en-US" dirty="0" smtClean="0"/>
              <a:t>✔ communicate scientific findings confidently;</a:t>
            </a:r>
          </a:p>
          <a:p>
            <a:pPr>
              <a:buNone/>
            </a:pPr>
            <a:r>
              <a:rPr lang="en-US" dirty="0" smtClean="0"/>
              <a:t>✔ explain graphs, tables and research results;</a:t>
            </a:r>
          </a:p>
          <a:p>
            <a:pPr>
              <a:buNone/>
            </a:pPr>
            <a:r>
              <a:rPr lang="en-US" dirty="0" smtClean="0"/>
              <a:t>✔ answer questions during scientific discussions;</a:t>
            </a:r>
          </a:p>
          <a:p>
            <a:pPr>
              <a:buNone/>
            </a:pPr>
            <a:r>
              <a:rPr lang="en-US" dirty="0" smtClean="0"/>
              <a:t>✔ avoid common presentation mistakes.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Why Oral Scientific Communication Matters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Scientific discoveries have little impact unless they are effectively communicated.</a:t>
            </a:r>
          </a:p>
          <a:p>
            <a:pPr>
              <a:buNone/>
            </a:pPr>
            <a:r>
              <a:rPr lang="en-US" dirty="0" smtClean="0"/>
              <a:t>Researchers present their work to:</a:t>
            </a:r>
          </a:p>
          <a:p>
            <a:r>
              <a:rPr lang="en-US" dirty="0" smtClean="0"/>
              <a:t>scientific conferences </a:t>
            </a:r>
          </a:p>
          <a:p>
            <a:r>
              <a:rPr lang="en-US" dirty="0" smtClean="0"/>
              <a:t>research seminars </a:t>
            </a:r>
          </a:p>
          <a:p>
            <a:r>
              <a:rPr lang="en-US" dirty="0" smtClean="0"/>
              <a:t>journal clubs </a:t>
            </a:r>
          </a:p>
          <a:p>
            <a:r>
              <a:rPr lang="en-US" dirty="0" smtClean="0"/>
              <a:t>thesis defenses </a:t>
            </a:r>
          </a:p>
          <a:p>
            <a:r>
              <a:rPr lang="en-US" dirty="0" smtClean="0"/>
              <a:t>grant committees </a:t>
            </a:r>
          </a:p>
          <a:p>
            <a:r>
              <a:rPr lang="en-US" dirty="0" smtClean="0"/>
              <a:t>international collaborators </a:t>
            </a:r>
          </a:p>
          <a:p>
            <a:r>
              <a:rPr lang="en-US" dirty="0" smtClean="0"/>
              <a:t>healthcare professionals </a:t>
            </a:r>
          </a:p>
          <a:p>
            <a:r>
              <a:rPr lang="en-US" dirty="0" smtClean="0"/>
              <a:t>students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 successful presentation informs, persuades and inspires.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Structure of a Scientific Presentation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clear presentation usually follows this structure.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 Opening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Introduce yourself and your topic.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Background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Explain the importance of the problem.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3. Aim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State the research objective.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4. Methods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Describe how the study was conducted.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5. Results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key findings.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6. Discussion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Interpret the results.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7. Conclusion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Summarize the main message.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8. Questions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Invite discussion.</a:t>
            </a:r>
          </a:p>
          <a:p>
            <a:pPr>
              <a:spcBef>
                <a:spcPts val="0"/>
              </a:spcBef>
              <a:buNone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Useful Language for </a:t>
            </a:r>
            <a:r>
              <a:rPr lang="en-US" sz="4000" dirty="0" smtClean="0"/>
              <a:t>Presentations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7500" lnSpcReduction="20000"/>
          </a:bodyPr>
          <a:lstStyle/>
          <a:p>
            <a:pPr>
              <a:buNone/>
            </a:pPr>
            <a:r>
              <a:rPr lang="en-US" sz="32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Starting</a:t>
            </a:r>
            <a:endParaRPr lang="en-US" sz="3200" b="1" u="sng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Good morning everyone.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Thank you for coming.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Today I would like to present…</a:t>
            </a:r>
          </a:p>
          <a:p>
            <a:pPr>
              <a:buNone/>
            </a:pPr>
            <a:r>
              <a:rPr lang="en-US" sz="32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Moving between sections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Let's begin with…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Now I'd like to move on to…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Turning to our results…</a:t>
            </a:r>
          </a:p>
          <a:p>
            <a:pPr>
              <a:buNone/>
            </a:pPr>
            <a:endParaRPr lang="uk-UA" sz="3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sz="3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Highlighting</a:t>
            </a:r>
            <a:endParaRPr lang="en-US" sz="3200" b="1" u="sng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It is important to note that…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key finding is…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Our results suggest…</a:t>
            </a:r>
          </a:p>
          <a:p>
            <a:pPr>
              <a:buNone/>
            </a:pPr>
            <a:r>
              <a:rPr lang="en-US" sz="32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Concluding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sum up…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conclusion…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Thank you for your attention.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I'd be happy to answer any questions.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Designing Effective Scientific Slides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Good slides support the speaker—they do not replace the speaker.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Follow the 6×6 rule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more than 6 bullet points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more than 6 words per line (when possible) </a:t>
            </a: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Use</a:t>
            </a:r>
            <a:endParaRPr lang="en-US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readable fonts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high-quality figures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clear graphs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minimal text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consistent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colours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high contrast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Remember: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People read faster than you speak.</a:t>
            </a:r>
          </a:p>
          <a:p>
            <a:pPr>
              <a:buNone/>
            </a:pP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Public Speaking Skills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7239000" cy="4846320"/>
          </a:xfrm>
        </p:spPr>
        <p:txBody>
          <a:bodyPr numCol="2">
            <a:normAutofit fontScale="92500" lnSpcReduction="20000"/>
          </a:bodyPr>
          <a:lstStyle/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Voice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clear pronunciation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moderate speed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natural pauses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varied intonation </a:t>
            </a: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Body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language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eye contact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open posture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confident gestures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natural movement 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Audience engagement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ask rhetorical questions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explain difficult concepts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maintain logical flow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emphasize key points </a:t>
            </a:r>
          </a:p>
          <a:p>
            <a:pPr>
              <a:buNone/>
            </a:pP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683568" y="1772816"/>
            <a:ext cx="3024336" cy="151216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Successful presenters focus on communication—not memorization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Presenting Medical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Medical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presentations should be: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evidence-based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objective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ethical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clinically relevant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When presenting medical studies: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report statistics accurately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explain clinical significance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distinguish facts from opinions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acknowledge limitations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avoid exaggerated claims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"Our findings indicate a statistically significant improvement in patient outcomes."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Handling Questions and Discussion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Question-and-answer sessions are an essential part of scientific communication.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Useful expressions: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Thank you for your question.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That's an interesting point.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According to our data...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Our study suggests...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acknowledge this limitation.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Further research is needed.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</a:t>
            </a:r>
            <a:r>
              <a:rPr lang="uk-UA" sz="1800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 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If 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 don't know the answer: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"That's an excellent question. We have not investigated this issue yet."</a:t>
            </a:r>
          </a:p>
          <a:p>
            <a:pPr>
              <a:buNone/>
            </a:pPr>
            <a:r>
              <a:rPr lang="en-US" sz="1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🎤 Speaker's Tip</a:t>
            </a:r>
          </a:p>
          <a:p>
            <a:pPr>
              <a:buNone/>
            </a:pPr>
            <a:r>
              <a:rPr lang="en-US" sz="1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Q&amp;A session is not an exam—it is a scientific discussion.</a:t>
            </a:r>
            <a:endParaRPr lang="en-US" sz="19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1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Researchers often receive challenging questions. Good presenters remain respectful, think before answering, and treat every question as an opportunity to clarify or improve their work.</a:t>
            </a:r>
          </a:p>
          <a:p>
            <a:pPr>
              <a:buNone/>
            </a:pPr>
            <a:r>
              <a:rPr lang="en-US" sz="1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"A thoughtful response is often more valuable than a perfect answer."</a:t>
            </a:r>
            <a:endParaRPr lang="en-US" sz="19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Key Takeaways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Effective scientific presentations are: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well organized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evidence-based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audience-centered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visually clear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linguistically accurate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confident but professional</a:t>
            </a:r>
          </a:p>
          <a:p>
            <a:pPr algn="ctr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Remember:</a:t>
            </a:r>
          </a:p>
          <a:p>
            <a:pPr algn="ctr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Great research deserves a great presentation.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Grammar </a:t>
            </a:r>
            <a:r>
              <a:rPr lang="en-US" dirty="0" smtClean="0"/>
              <a:t>Tip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Grammar Focus: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Simple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vs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Past Simple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vs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Present Perfect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Scientific presentations frequently combine these tenses.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Simple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Used for accepted facts.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Cancer remains one of the leading causes of death.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Past Simple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Used for describing the study.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collected data from 120 patients.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Perfect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Used for discussing previous research.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Several studies have demonstrated similar results.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Recommended </a:t>
            </a:r>
            <a:r>
              <a:rPr lang="en-US" dirty="0" smtClean="0"/>
              <a:t>TED Talk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7372672" cy="533099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How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Speak So That People Want to Listen</a:t>
            </a:r>
          </a:p>
          <a:p>
            <a:pPr algn="just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Julian Treasure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Duration: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9 min 58 sec</a:t>
            </a:r>
          </a:p>
          <a:p>
            <a:pPr algn="just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Why watch it?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🎤 Learn the fundamentals of effective public speaking.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🗣️ Discover the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HAIL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principles of powerful communication: </a:t>
            </a:r>
          </a:p>
          <a:p>
            <a:pPr lvl="1" algn="just">
              <a:buNone/>
            </a:pP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Honesty </a:t>
            </a:r>
          </a:p>
          <a:p>
            <a:pPr lvl="1" algn="just">
              <a:buNone/>
            </a:pP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Authenticity </a:t>
            </a:r>
          </a:p>
          <a:p>
            <a:pPr lvl="1" algn="just">
              <a:buNone/>
            </a:pP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Integrity </a:t>
            </a:r>
          </a:p>
          <a:p>
            <a:pPr lvl="1" algn="just">
              <a:buNone/>
            </a:pPr>
            <a:r>
              <a:rPr lang="en-US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</a:t>
            </a:r>
            <a:r>
              <a:rPr lang="en-U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Love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🎙️ Improve your voice through pace, pitch, tone and pauses.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👥 Develop confidence when presenting to an audience.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🌍 Apply practical techniques to academic and scientific presentations. </a:t>
            </a:r>
          </a:p>
          <a:p>
            <a:pPr algn="just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"The human voice is the most powerful sound in the world."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— Julian Treasure </a:t>
            </a:r>
          </a:p>
          <a:p>
            <a:pPr algn="just"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💬 Discussion Questions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Which communication habit surprised you the most?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How can the HAIL principles improve scientific presentations?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Which speaking technique would you like to develop? 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How can these ideas help you present your own medical research?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Recommended Reading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Wallwork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A. English for Presentations at International Conferences.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Springer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2022. Bailey S. Academic Writing for International Students of Medicine and Health Sciences.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Routledge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2021.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Day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R.,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Gastel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B. How to Write and Publish a Scientific Paper. Cambridge University Press, 2022.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Glasman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-Deal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H. Science Research Writing for Non-Native Speakers of English. Imperial College Press, 2022.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Thaine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C. Cambridge Academic English B2 Upper-Intermediate. Cambridge University Press, 2022. </a:t>
            </a:r>
            <a:endParaRPr lang="uk-U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902</Words>
  <Application>Microsoft Office PowerPoint</Application>
  <PresentationFormat>Экран (4:3)</PresentationFormat>
  <Paragraphs>193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Why Oral Scientific Communication Matters</vt:lpstr>
      <vt:lpstr>Structure of a Scientific Presentation</vt:lpstr>
      <vt:lpstr>Useful Language for Presentations</vt:lpstr>
      <vt:lpstr>Designing Effective Scientific Slides</vt:lpstr>
      <vt:lpstr>Public Speaking Skills</vt:lpstr>
      <vt:lpstr>Presenting Medical Research</vt:lpstr>
      <vt:lpstr>Handling Questions and Discussion</vt:lpstr>
      <vt:lpstr>Key Takeaways</vt:lpstr>
      <vt:lpstr>Grammar Tip</vt:lpstr>
      <vt:lpstr>Recommended TED Talk </vt:lpstr>
      <vt:lpstr>Recommended Reading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41</cp:revision>
  <dcterms:created xsi:type="dcterms:W3CDTF">2026-06-25T21:12:49Z</dcterms:created>
  <dcterms:modified xsi:type="dcterms:W3CDTF">2026-07-04T12:00:24Z</dcterms:modified>
</cp:coreProperties>
</file>