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6" r:id="rId19"/>
    <p:sldId id="297" r:id="rId20"/>
    <p:sldId id="298" r:id="rId21"/>
    <p:sldId id="299" r:id="rId22"/>
    <p:sldId id="276" r:id="rId23"/>
    <p:sldId id="282" r:id="rId24"/>
    <p:sldId id="283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03848" y="404664"/>
            <a:ext cx="5265372" cy="2736304"/>
          </a:xfrm>
        </p:spPr>
        <p:txBody>
          <a:bodyPr/>
          <a:lstStyle/>
          <a:p>
            <a:pPr algn="ctr"/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sz="2000" noProof="1" smtClean="0">
                <a:latin typeface="Arial Narrow" pitchFamily="34" charset="0"/>
              </a:rPr>
              <a:t>Вінницький національний медичний </a:t>
            </a:r>
            <a:r>
              <a:rPr lang="uk-UA" sz="2000" noProof="1" smtClean="0">
                <a:latin typeface="Arial Narrow" pitchFamily="34" charset="0"/>
              </a:rPr>
              <a:t>університет </a:t>
            </a:r>
            <a:r>
              <a:rPr lang="uk-UA" sz="2000" noProof="1" smtClean="0">
                <a:latin typeface="Arial Narrow" pitchFamily="34" charset="0"/>
              </a:rPr>
              <a:t>ім.М.І.пирогова</a:t>
            </a:r>
            <a:r>
              <a:rPr lang="uk-UA" sz="2000" noProof="1" smtClean="0">
                <a:latin typeface="Arial Narrow" pitchFamily="34" charset="0"/>
              </a:rPr>
              <a:t/>
            </a:r>
            <a:br>
              <a:rPr lang="uk-UA" sz="2000" noProof="1" smtClean="0">
                <a:latin typeface="Arial Narrow" pitchFamily="34" charset="0"/>
              </a:rPr>
            </a:br>
            <a:r>
              <a:rPr lang="uk-UA" sz="2000" noProof="1" smtClean="0">
                <a:latin typeface="Arial Narrow" pitchFamily="34" charset="0"/>
              </a:rPr>
              <a:t/>
            </a:r>
            <a:br>
              <a:rPr lang="uk-UA" sz="2000" noProof="1" smtClean="0">
                <a:latin typeface="Arial Narrow" pitchFamily="34" charset="0"/>
              </a:rPr>
            </a:br>
            <a:r>
              <a:rPr lang="uk-UA" sz="2000" noProof="1" smtClean="0">
                <a:latin typeface="Arial Narrow" pitchFamily="34" charset="0"/>
              </a:rPr>
              <a:t>кафедра </a:t>
            </a:r>
            <a:r>
              <a:rPr lang="uk-UA" sz="2000" noProof="1" smtClean="0">
                <a:latin typeface="Arial Narrow" pitchFamily="34" charset="0"/>
              </a:rPr>
              <a:t>філології</a:t>
            </a:r>
            <a:r>
              <a:rPr lang="uk-UA" sz="2000" noProof="1" smtClean="0">
                <a:latin typeface="Arial Narrow" pitchFamily="34" charset="0"/>
              </a:rPr>
              <a:t/>
            </a:r>
            <a:br>
              <a:rPr lang="uk-UA" sz="2000" noProof="1" smtClean="0">
                <a:latin typeface="Arial Narrow" pitchFamily="34" charset="0"/>
              </a:rPr>
            </a:br>
            <a:r>
              <a:rPr lang="uk-UA" sz="2000" noProof="1" smtClean="0">
                <a:latin typeface="Arial Narrow" pitchFamily="34" charset="0"/>
              </a:rPr>
              <a:t>ДИСЦИПЛІНА “ АНЛІЙСЬКА МОВА </a:t>
            </a:r>
            <a:r>
              <a:rPr lang="uk-UA" sz="2000" noProof="1" smtClean="0">
                <a:latin typeface="Arial Narrow" pitchFamily="34" charset="0"/>
              </a:rPr>
              <a:t>”</a:t>
            </a:r>
            <a:r>
              <a:rPr lang="uk-UA" sz="2000" noProof="1" smtClean="0">
                <a:latin typeface="Arial Narrow" pitchFamily="34" charset="0"/>
              </a:rPr>
              <a:t/>
            </a:r>
            <a:br>
              <a:rPr lang="uk-UA" sz="2000" noProof="1" smtClean="0">
                <a:latin typeface="Arial Narrow" pitchFamily="34" charset="0"/>
              </a:rPr>
            </a:br>
            <a:r>
              <a:rPr lang="uk-UA" sz="2000" noProof="1" smtClean="0">
                <a:latin typeface="Arial Narrow" pitchFamily="34" charset="0"/>
              </a:rPr>
              <a:t>СПЕЦІАЛЬНІСТЬ </a:t>
            </a:r>
            <a:r>
              <a:rPr lang="uk-UA" sz="2000" noProof="1" smtClean="0">
                <a:latin typeface="Arial Narrow" pitchFamily="34" charset="0"/>
              </a:rPr>
              <a:t>і2 </a:t>
            </a:r>
            <a:r>
              <a:rPr lang="uk-UA" sz="2000" noProof="1" smtClean="0">
                <a:latin typeface="Arial Narrow" pitchFamily="34" charset="0"/>
              </a:rPr>
              <a:t>“мЕДИЦИНА”</a:t>
            </a:r>
            <a:endParaRPr lang="uk-UA" sz="2000" noProof="1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262544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uk-UA" sz="12800" dirty="0">
                <a:latin typeface="Bahnschrift Light" panose="020B0502040204020203" pitchFamily="34" charset="0"/>
              </a:rPr>
              <a:t>Тема лекції</a:t>
            </a:r>
            <a:r>
              <a:rPr lang="en-US" sz="12800" dirty="0">
                <a:latin typeface="Bahnschrift Light" panose="020B0502040204020203" pitchFamily="34" charset="0"/>
              </a:rPr>
              <a:t> </a:t>
            </a:r>
            <a:r>
              <a:rPr lang="ru-RU" sz="12800" dirty="0">
                <a:latin typeface="Bahnschrift Light" panose="020B0502040204020203" pitchFamily="34" charset="0"/>
              </a:rPr>
              <a:t>№</a:t>
            </a:r>
            <a:r>
              <a:rPr lang="en-US" sz="12800" dirty="0">
                <a:latin typeface="Bahnschrift Light" panose="020B0502040204020203" pitchFamily="34" charset="0"/>
              </a:rPr>
              <a:t> 7</a:t>
            </a:r>
            <a:r>
              <a:rPr lang="uk-UA" sz="12800" dirty="0" smtClean="0">
                <a:latin typeface="Bahnschrift Light" panose="020B0502040204020203" pitchFamily="34" charset="0"/>
              </a:rPr>
              <a:t>:</a:t>
            </a:r>
          </a:p>
          <a:p>
            <a:pPr algn="ctr"/>
            <a:r>
              <a:rPr lang="ru-RU" sz="16000" b="1" dirty="0" smtClean="0"/>
              <a:t>ENGLISH FOR DIGITAL AND PROFESSIONAL </a:t>
            </a:r>
            <a:r>
              <a:rPr lang="ru-RU" sz="16000" b="1" dirty="0" smtClean="0"/>
              <a:t>COMMUNICATION</a:t>
            </a:r>
            <a:endParaRPr lang="uk-UA" sz="16000" dirty="0" smtClean="0"/>
          </a:p>
          <a:p>
            <a:pPr algn="ctr"/>
            <a:endParaRPr lang="ru-RU" sz="12800" dirty="0"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sz="12800" dirty="0">
                <a:latin typeface="Bahnschrift Light" panose="020B0502040204020203" pitchFamily="34" charset="0"/>
              </a:rPr>
              <a:t> </a:t>
            </a:r>
          </a:p>
          <a:p>
            <a:pPr algn="just"/>
            <a:endParaRPr lang="uk-UA" dirty="0"/>
          </a:p>
          <a:p>
            <a:r>
              <a:rPr lang="uk-UA" dirty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Learning Objectives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uk-UA" noProof="1" smtClean="0"/>
              <a:t>By</a:t>
            </a:r>
            <a:r>
              <a:rPr lang="uk-UA" noProof="1" smtClean="0"/>
              <a:t> the end of this </a:t>
            </a:r>
            <a:r>
              <a:rPr lang="uk-UA" noProof="1" smtClean="0"/>
              <a:t>lecture</a:t>
            </a:r>
            <a:r>
              <a:rPr lang="uk-UA" noProof="1" smtClean="0"/>
              <a:t>, students will be able </a:t>
            </a:r>
            <a:r>
              <a:rPr lang="uk-UA" noProof="1" smtClean="0"/>
              <a:t>to:</a:t>
            </a:r>
            <a:endParaRPr lang="uk-UA" noProof="1" smtClean="0"/>
          </a:p>
          <a:p>
            <a:pPr lvl="0"/>
            <a:r>
              <a:rPr lang="uk-UA" noProof="1" smtClean="0"/>
              <a:t>define digital and professional communication in </a:t>
            </a:r>
            <a:r>
              <a:rPr lang="uk-UA" noProof="1" smtClean="0"/>
              <a:t>English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identify the characteristics of effective communication in digital academic and professional </a:t>
            </a:r>
            <a:r>
              <a:rPr lang="uk-UA" noProof="1" smtClean="0"/>
              <a:t>environments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apply appropriate language for professional </a:t>
            </a:r>
            <a:r>
              <a:rPr lang="uk-UA" noProof="1" smtClean="0"/>
              <a:t>emails</a:t>
            </a:r>
            <a:r>
              <a:rPr lang="uk-UA" noProof="1" smtClean="0"/>
              <a:t>, online </a:t>
            </a:r>
            <a:r>
              <a:rPr lang="uk-UA" noProof="1" smtClean="0"/>
              <a:t>meetings</a:t>
            </a:r>
            <a:r>
              <a:rPr lang="uk-UA" noProof="1" smtClean="0"/>
              <a:t>, and virtual </a:t>
            </a:r>
            <a:r>
              <a:rPr lang="uk-UA" noProof="1" smtClean="0"/>
              <a:t>collaboration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distinguish between formal and informal digital </a:t>
            </a:r>
            <a:r>
              <a:rPr lang="uk-UA" noProof="1" smtClean="0"/>
              <a:t>communication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use professional vocabulary and etiquette in online </a:t>
            </a:r>
            <a:r>
              <a:rPr lang="uk-UA" noProof="1" smtClean="0"/>
              <a:t>interactions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communicate effectively with international colleagues in digital </a:t>
            </a:r>
            <a:r>
              <a:rPr lang="uk-UA" noProof="1" smtClean="0"/>
              <a:t>settings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demonstrate awareness of intercultural aspects of digital </a:t>
            </a:r>
            <a:r>
              <a:rPr lang="uk-UA" noProof="1" smtClean="0"/>
              <a:t>communication</a:t>
            </a:r>
            <a:r>
              <a:rPr lang="uk-UA" noProof="1" smtClean="0"/>
              <a:t>. </a:t>
            </a:r>
            <a:endParaRPr lang="uk-UA" noProof="1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7372672" cy="2204864"/>
          </a:xfrm>
        </p:spPr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Why</a:t>
            </a:r>
            <a:r>
              <a:rPr lang="en-US" noProof="1" smtClean="0"/>
              <a:t> Does </a:t>
            </a:r>
            <a:br>
              <a:rPr lang="en-US" noProof="1" smtClean="0"/>
            </a:br>
            <a:r>
              <a:rPr lang="en-US" noProof="1" smtClean="0"/>
              <a:t>Digital and Professional </a:t>
            </a:r>
            <a:br>
              <a:rPr lang="en-US" noProof="1" smtClean="0"/>
            </a:br>
            <a:r>
              <a:rPr lang="en-US" noProof="1" smtClean="0"/>
              <a:t>Communication </a:t>
            </a:r>
            <a:r>
              <a:rPr lang="en-US" noProof="1" smtClean="0"/>
              <a:t>Matter</a:t>
            </a:r>
            <a:r>
              <a:rPr lang="en-US" noProof="1" smtClean="0"/>
              <a:t>?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44824"/>
            <a:ext cx="7992888" cy="4610912"/>
          </a:xfrm>
        </p:spPr>
        <p:txBody>
          <a:bodyPr numCol="2">
            <a:normAutofit fontScale="70000" lnSpcReduction="20000"/>
          </a:bodyPr>
          <a:lstStyle/>
          <a:p>
            <a:pPr>
              <a:buNone/>
            </a:pPr>
            <a:r>
              <a:rPr lang="uk-UA" dirty="0" smtClean="0">
                <a:latin typeface="+mj-lt"/>
              </a:rPr>
              <a:t>         </a:t>
            </a:r>
            <a:r>
              <a:rPr lang="en-US" dirty="0" smtClean="0">
                <a:latin typeface="+mj-lt"/>
              </a:rPr>
              <a:t>Digital technologies have transformed the way researchers, educators, and professionals communicate. Today, most academic collaboration takes place through emails, virtual meetings, online conferences, research platforms, and professional social networks.</a:t>
            </a:r>
          </a:p>
          <a:p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Effective digital communication is essential because it:</a:t>
            </a:r>
          </a:p>
          <a:p>
            <a:pPr lvl="0"/>
            <a:r>
              <a:rPr lang="en-US" dirty="0" smtClean="0">
                <a:latin typeface="+mj-lt"/>
              </a:rPr>
              <a:t>facilitates international research collaboration; </a:t>
            </a:r>
          </a:p>
          <a:p>
            <a:pPr lvl="0"/>
            <a:r>
              <a:rPr lang="en-US" dirty="0" smtClean="0">
                <a:latin typeface="+mj-lt"/>
              </a:rPr>
              <a:t>enables participation in global scientific communities; </a:t>
            </a:r>
          </a:p>
          <a:p>
            <a:pPr lvl="0"/>
            <a:r>
              <a:rPr lang="en-US" dirty="0" smtClean="0">
                <a:latin typeface="+mj-lt"/>
              </a:rPr>
              <a:t>supports remote learning and online teaching; </a:t>
            </a:r>
          </a:p>
          <a:p>
            <a:pPr lvl="0"/>
            <a:r>
              <a:rPr lang="en-US" dirty="0" smtClean="0">
                <a:latin typeface="+mj-lt"/>
              </a:rPr>
              <a:t>improves professional networking opportunities; </a:t>
            </a:r>
          </a:p>
          <a:p>
            <a:pPr lvl="0"/>
            <a:r>
              <a:rPr lang="en-US" dirty="0" smtClean="0">
                <a:latin typeface="+mj-lt"/>
              </a:rPr>
              <a:t>enhances teamwork in multidisciplinary projects; </a:t>
            </a:r>
          </a:p>
          <a:p>
            <a:pPr lvl="0"/>
            <a:r>
              <a:rPr lang="en-US" dirty="0" smtClean="0">
                <a:latin typeface="+mj-lt"/>
              </a:rPr>
              <a:t>increases research visibility through digital platforms. </a:t>
            </a:r>
          </a:p>
          <a:p>
            <a:pPr lvl="0"/>
            <a:endParaRPr lang="en-US" dirty="0" smtClean="0">
              <a:latin typeface="+mj-lt"/>
            </a:endParaRPr>
          </a:p>
          <a:p>
            <a:pPr>
              <a:buNone/>
            </a:pPr>
            <a:r>
              <a:rPr lang="en-US" dirty="0" smtClean="0">
                <a:latin typeface="+mj-lt"/>
              </a:rPr>
              <a:t>     </a:t>
            </a:r>
            <a:r>
              <a:rPr lang="uk-UA" dirty="0" smtClean="0">
                <a:latin typeface="+mj-lt"/>
              </a:rPr>
              <a:t>    </a:t>
            </a:r>
            <a:r>
              <a:rPr lang="en-US" dirty="0" smtClean="0">
                <a:latin typeface="+mj-lt"/>
              </a:rPr>
              <a:t>Following the rapid development of digital technologies and hybrid forms of education, communication competence has become one of the most important transferable skills required of researchers and university graduates</a:t>
            </a:r>
            <a:r>
              <a:rPr lang="en-US" sz="2400" dirty="0" smtClean="0">
                <a:latin typeface="+mj-lt"/>
              </a:rPr>
              <a:t>.</a:t>
            </a:r>
            <a:endParaRPr lang="en-US" sz="2400" dirty="0" smtClean="0">
              <a:latin typeface="+mj-lt"/>
            </a:endParaRP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20040"/>
            <a:ext cx="7632848" cy="1524784"/>
          </a:xfrm>
        </p:spPr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What</a:t>
            </a:r>
            <a:r>
              <a:rPr lang="en-US" noProof="1" smtClean="0"/>
              <a:t> is Digital and Professional </a:t>
            </a:r>
            <a:r>
              <a:rPr lang="en-US" noProof="1" smtClean="0"/>
              <a:t>Communication?</a:t>
            </a:r>
            <a:r>
              <a:rPr lang="en-US" noProof="1" smtClean="0"/>
              <a:t/>
            </a:r>
            <a:br>
              <a:rPr lang="en-US" noProof="1" smtClean="0"/>
            </a:br>
            <a:endParaRPr lang="en-US" noProof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844824"/>
            <a:ext cx="7156648" cy="4824536"/>
          </a:xfrm>
        </p:spPr>
        <p:txBody>
          <a:bodyPr numCol="2">
            <a:normAutofit fontScale="77500" lnSpcReduction="20000"/>
          </a:bodyPr>
          <a:lstStyle/>
          <a:p>
            <a:pPr>
              <a:buNone/>
            </a:pPr>
            <a:r>
              <a:rPr lang="uk-UA" dirty="0" smtClean="0"/>
              <a:t>       </a:t>
            </a:r>
            <a:r>
              <a:rPr lang="en-US" noProof="1" smtClean="0"/>
              <a:t>Digital</a:t>
            </a:r>
            <a:r>
              <a:rPr lang="en-US" noProof="1" smtClean="0"/>
              <a:t> and professional communication refers to the exchange of information through digital technologies while maintaining appropriate professional </a:t>
            </a:r>
            <a:r>
              <a:rPr lang="en-US" noProof="1" smtClean="0"/>
              <a:t>standards</a:t>
            </a:r>
            <a:r>
              <a:rPr lang="en-US" noProof="1" smtClean="0"/>
              <a:t>, academic </a:t>
            </a:r>
            <a:r>
              <a:rPr lang="en-US" noProof="1" smtClean="0"/>
              <a:t>etiquette</a:t>
            </a:r>
            <a:r>
              <a:rPr lang="en-US" noProof="1" smtClean="0"/>
              <a:t>, and effective interpersonal </a:t>
            </a:r>
            <a:r>
              <a:rPr lang="en-US" noProof="1" smtClean="0"/>
              <a:t>interaction.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    It includes communication </a:t>
            </a:r>
            <a:r>
              <a:rPr lang="en-US" noProof="1" smtClean="0"/>
              <a:t>through:</a:t>
            </a:r>
            <a:endParaRPr lang="en-US" noProof="1" smtClean="0"/>
          </a:p>
          <a:p>
            <a:pPr lvl="0"/>
            <a:r>
              <a:rPr lang="en-US" noProof="1" smtClean="0"/>
              <a:t>professional </a:t>
            </a:r>
            <a:r>
              <a:rPr lang="en-US" noProof="1" smtClean="0"/>
              <a:t>emails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online </a:t>
            </a:r>
            <a:r>
              <a:rPr lang="en-US" noProof="1" smtClean="0"/>
              <a:t>meetings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video </a:t>
            </a:r>
            <a:r>
              <a:rPr lang="en-US" noProof="1" smtClean="0"/>
              <a:t>conferences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research collaboration </a:t>
            </a:r>
            <a:r>
              <a:rPr lang="en-US" noProof="1" smtClean="0"/>
              <a:t>platforms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professional networking </a:t>
            </a:r>
            <a:r>
              <a:rPr lang="en-US" noProof="1" smtClean="0"/>
              <a:t>sites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learning management </a:t>
            </a:r>
            <a:r>
              <a:rPr lang="en-US" noProof="1" smtClean="0"/>
              <a:t>systems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institutional communication </a:t>
            </a:r>
            <a:r>
              <a:rPr lang="en-US" noProof="1" smtClean="0"/>
              <a:t>channels</a:t>
            </a:r>
            <a:r>
              <a:rPr lang="en-US" noProof="1" smtClean="0"/>
              <a:t>. </a:t>
            </a:r>
            <a:endParaRPr lang="en-US" noProof="1" smtClean="0"/>
          </a:p>
          <a:p>
            <a:pPr>
              <a:buNone/>
            </a:pPr>
            <a:endParaRPr lang="en-US" noProof="1" smtClean="0"/>
          </a:p>
          <a:p>
            <a:pPr>
              <a:buNone/>
            </a:pPr>
            <a:r>
              <a:rPr lang="en-US" noProof="1" smtClean="0"/>
              <a:t>         Digital communication requires not only language competence but also digital </a:t>
            </a:r>
            <a:r>
              <a:rPr lang="en-US" noProof="1" smtClean="0"/>
              <a:t>literacy</a:t>
            </a:r>
            <a:r>
              <a:rPr lang="en-US" noProof="1" smtClean="0"/>
              <a:t>, intercultural </a:t>
            </a:r>
            <a:r>
              <a:rPr lang="en-US" noProof="1" smtClean="0"/>
              <a:t>awareness</a:t>
            </a:r>
            <a:r>
              <a:rPr lang="en-US" noProof="1" smtClean="0"/>
              <a:t>, and professional </a:t>
            </a:r>
            <a:r>
              <a:rPr lang="en-US" noProof="1" smtClean="0"/>
              <a:t>behaviour</a:t>
            </a:r>
            <a:r>
              <a:rPr lang="uk-UA" dirty="0" smtClean="0"/>
              <a:t>.</a:t>
            </a:r>
            <a:endParaRPr lang="uk-UA" dirty="0" smtClean="0"/>
          </a:p>
          <a:p>
            <a:pPr marL="0" indent="0">
              <a:buNone/>
            </a:pPr>
            <a:endParaRPr lang="en-US" dirty="0">
              <a:latin typeface="Bahnschrift Light" panose="020B0502040204020203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Characteristics of Sensitive Communication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Effective communication should be: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honest;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compassionate;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respectful;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clear;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patient-</a:t>
            </a:r>
            <a:r>
              <a:rPr lang="en-US" dirty="0" err="1">
                <a:latin typeface="Bahnschrift Light" panose="020B0502040204020203" pitchFamily="34" charset="0"/>
              </a:rPr>
              <a:t>centred</a:t>
            </a:r>
            <a:r>
              <a:rPr lang="en-US" dirty="0">
                <a:latin typeface="Bahnschrift Light" panose="020B0502040204020203" pitchFamily="34" charset="0"/>
              </a:rPr>
              <a:t>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culturally sensitive;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understandable.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Healthcare professionals should: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Bahnschrift Light" panose="020B0502040204020203" pitchFamily="34" charset="0"/>
              </a:rPr>
              <a:t> use plain English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Bahnschrift Light" panose="020B0502040204020203" pitchFamily="34" charset="0"/>
              </a:rPr>
              <a:t> allow silence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Bahnschrift Light" panose="020B0502040204020203" pitchFamily="34" charset="0"/>
              </a:rPr>
              <a:t> listen actively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Bahnschrift Light" panose="020B0502040204020203" pitchFamily="34" charset="0"/>
              </a:rPr>
              <a:t> check understanding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Bahnschrift Light" panose="020B0502040204020203" pitchFamily="34" charset="0"/>
              </a:rPr>
              <a:t> invite questions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20040"/>
            <a:ext cx="7300664" cy="1380768"/>
          </a:xfrm>
        </p:spPr>
        <p:txBody>
          <a:bodyPr>
            <a:normAutofit fontScale="90000"/>
          </a:bodyPr>
          <a:lstStyle/>
          <a:p>
            <a:pPr algn="ctr"/>
            <a:r>
              <a:rPr lang="uk-UA" noProof="1" smtClean="0"/>
              <a:t>Forms</a:t>
            </a:r>
            <a:r>
              <a:rPr lang="uk-UA" noProof="1" smtClean="0"/>
              <a:t> of Digital Professional </a:t>
            </a:r>
            <a:r>
              <a:rPr lang="uk-UA" noProof="1" smtClean="0"/>
              <a:t>Communication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7228656" cy="511496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uk-UA" dirty="0" smtClean="0"/>
              <a:t>      </a:t>
            </a:r>
            <a:r>
              <a:rPr lang="en-US" noProof="1" smtClean="0"/>
              <a:t>Researchers</a:t>
            </a:r>
            <a:r>
              <a:rPr lang="en-US" noProof="1" smtClean="0"/>
              <a:t> use various digital tools in their academic and professional </a:t>
            </a:r>
            <a:r>
              <a:rPr lang="en-US" noProof="1" smtClean="0"/>
              <a:t>activities.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The most common forms </a:t>
            </a:r>
            <a:r>
              <a:rPr lang="en-US" noProof="1" smtClean="0"/>
              <a:t>include:</a:t>
            </a:r>
            <a:endParaRPr lang="en-US" noProof="1" smtClean="0"/>
          </a:p>
          <a:p>
            <a:pPr lvl="0"/>
            <a:r>
              <a:rPr lang="en-US" noProof="1" smtClean="0"/>
              <a:t>email </a:t>
            </a:r>
            <a:r>
              <a:rPr lang="en-US" noProof="1" smtClean="0"/>
              <a:t>correspondence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online seminars </a:t>
            </a:r>
            <a:r>
              <a:rPr lang="en-US" noProof="1" smtClean="0"/>
              <a:t>(webinars</a:t>
            </a:r>
            <a:r>
              <a:rPr lang="en-US" noProof="1" smtClean="0"/>
              <a:t>); </a:t>
            </a:r>
            <a:endParaRPr lang="en-US" noProof="1" smtClean="0"/>
          </a:p>
          <a:p>
            <a:pPr lvl="0"/>
            <a:r>
              <a:rPr lang="en-US" noProof="1" smtClean="0"/>
              <a:t>virtual </a:t>
            </a:r>
            <a:r>
              <a:rPr lang="en-US" noProof="1" smtClean="0"/>
              <a:t>conferences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research collaboration through cloud </a:t>
            </a:r>
            <a:r>
              <a:rPr lang="en-US" noProof="1" smtClean="0"/>
              <a:t>platforms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academic discussion </a:t>
            </a:r>
            <a:r>
              <a:rPr lang="en-US" noProof="1" smtClean="0"/>
              <a:t>forums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project management </a:t>
            </a:r>
            <a:r>
              <a:rPr lang="en-US" noProof="1" smtClean="0"/>
              <a:t>applications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professional networking </a:t>
            </a:r>
            <a:r>
              <a:rPr lang="en-US" noProof="1" smtClean="0"/>
              <a:t>platforms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institutional learning management </a:t>
            </a:r>
            <a:r>
              <a:rPr lang="en-US" noProof="1" smtClean="0"/>
              <a:t>systems</a:t>
            </a:r>
            <a:r>
              <a:rPr lang="en-US" noProof="1" smtClean="0"/>
              <a:t>. 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       Each communication channel has its own conventions regarding </a:t>
            </a:r>
            <a:r>
              <a:rPr lang="en-US" noProof="1" smtClean="0"/>
              <a:t>language</a:t>
            </a:r>
            <a:r>
              <a:rPr lang="en-US" noProof="1" smtClean="0"/>
              <a:t>, </a:t>
            </a:r>
            <a:r>
              <a:rPr lang="en-US" noProof="1" smtClean="0"/>
              <a:t>style</a:t>
            </a:r>
            <a:r>
              <a:rPr lang="en-US" noProof="1" smtClean="0"/>
              <a:t>, response </a:t>
            </a:r>
            <a:r>
              <a:rPr lang="en-US" noProof="1" smtClean="0"/>
              <a:t>time</a:t>
            </a:r>
            <a:r>
              <a:rPr lang="en-US" noProof="1" smtClean="0"/>
              <a:t>, and degree of </a:t>
            </a:r>
            <a:r>
              <a:rPr lang="en-US" noProof="1" smtClean="0"/>
              <a:t>formality.</a:t>
            </a:r>
            <a:endParaRPr lang="en-US" noProof="1" smtClean="0"/>
          </a:p>
          <a:p>
            <a:pPr marL="0" indent="0">
              <a:buNone/>
            </a:pPr>
            <a:endParaRPr lang="ru-RU" i="1" dirty="0">
              <a:latin typeface="Bahnschrift Light" panose="020B0502040204020203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7444680" cy="1884824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noProof="1" smtClean="0"/>
              <a:t>Characteristics</a:t>
            </a:r>
            <a:r>
              <a:rPr lang="uk-UA" noProof="1" smtClean="0"/>
              <a:t> of Professional Digital </a:t>
            </a:r>
            <a:r>
              <a:rPr lang="uk-UA" noProof="1" smtClean="0"/>
              <a:t>Communication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72816"/>
            <a:ext cx="8532440" cy="4896544"/>
          </a:xfrm>
        </p:spPr>
        <p:txBody>
          <a:bodyPr numCol="2">
            <a:normAutofit fontScale="25000" lnSpcReduction="20000"/>
          </a:bodyPr>
          <a:lstStyle/>
          <a:p>
            <a:pPr>
              <a:buNone/>
            </a:pPr>
            <a:r>
              <a:rPr lang="en-US" sz="6400" noProof="1" smtClean="0"/>
              <a:t>Effective</a:t>
            </a:r>
            <a:r>
              <a:rPr lang="en-US" sz="6400" noProof="1" smtClean="0"/>
              <a:t> communication in digital environments should </a:t>
            </a:r>
            <a:r>
              <a:rPr lang="en-US" sz="6400" noProof="1" smtClean="0"/>
              <a:t>be:</a:t>
            </a:r>
            <a:endParaRPr lang="en-US" sz="6400" noProof="1" smtClean="0"/>
          </a:p>
          <a:p>
            <a:r>
              <a:rPr lang="en-US" sz="6400" b="1" noProof="1" smtClean="0"/>
              <a:t>Clear</a:t>
            </a:r>
            <a:endParaRPr lang="en-US" sz="6400" noProof="1" smtClean="0"/>
          </a:p>
          <a:p>
            <a:pPr>
              <a:buNone/>
            </a:pPr>
            <a:r>
              <a:rPr lang="en-US" sz="6400" noProof="1" smtClean="0"/>
              <a:t>Example:</a:t>
            </a:r>
            <a:endParaRPr lang="en-US" sz="6400" noProof="1" smtClean="0"/>
          </a:p>
          <a:p>
            <a:r>
              <a:rPr lang="en-US" sz="6400" i="1" noProof="1" smtClean="0"/>
              <a:t>Please find attached the revised version of the manuscript for your </a:t>
            </a:r>
            <a:r>
              <a:rPr lang="en-US" sz="6400" i="1" noProof="1" smtClean="0"/>
              <a:t>review.</a:t>
            </a:r>
            <a:endParaRPr lang="en-US" sz="6400" noProof="1" smtClean="0"/>
          </a:p>
          <a:p>
            <a:pPr>
              <a:buNone/>
            </a:pPr>
            <a:r>
              <a:rPr lang="en-US" sz="6400" noProof="1" smtClean="0"/>
              <a:t>Avoid:</a:t>
            </a:r>
            <a:endParaRPr lang="en-US" sz="6400" noProof="1" smtClean="0"/>
          </a:p>
          <a:p>
            <a:pPr>
              <a:buNone/>
            </a:pPr>
            <a:r>
              <a:rPr lang="en-US" sz="6400" noProof="1" smtClean="0"/>
              <a:t>❌ </a:t>
            </a:r>
            <a:r>
              <a:rPr lang="en-US" sz="6400" i="1" noProof="1" smtClean="0"/>
              <a:t>Here is something I </a:t>
            </a:r>
            <a:r>
              <a:rPr lang="en-US" sz="6400" i="1" noProof="1" smtClean="0"/>
              <a:t>changed</a:t>
            </a:r>
            <a:r>
              <a:rPr lang="en-US" sz="6400" i="1" noProof="1" smtClean="0"/>
              <a:t>. Please </a:t>
            </a:r>
            <a:r>
              <a:rPr lang="en-US" sz="6400" i="1" noProof="1" smtClean="0"/>
              <a:t>look.</a:t>
            </a:r>
            <a:endParaRPr lang="en-US" sz="6400" noProof="1" smtClean="0"/>
          </a:p>
          <a:p>
            <a:pPr>
              <a:buNone/>
            </a:pPr>
            <a:r>
              <a:rPr lang="en-US" sz="6400" noProof="1" smtClean="0"/>
              <a:t> </a:t>
            </a:r>
          </a:p>
          <a:p>
            <a:r>
              <a:rPr lang="en-US" sz="6400" b="1" noProof="1" smtClean="0"/>
              <a:t>Professional</a:t>
            </a:r>
            <a:endParaRPr lang="en-US" sz="6400" noProof="1" smtClean="0"/>
          </a:p>
          <a:p>
            <a:pPr>
              <a:buNone/>
            </a:pPr>
            <a:r>
              <a:rPr lang="en-US" sz="6400" noProof="1" smtClean="0"/>
              <a:t>Example:</a:t>
            </a:r>
            <a:endParaRPr lang="en-US" sz="6400" noProof="1" smtClean="0"/>
          </a:p>
          <a:p>
            <a:r>
              <a:rPr lang="en-US" sz="6400" i="1" noProof="1" smtClean="0"/>
              <a:t>Dear Professor </a:t>
            </a:r>
            <a:r>
              <a:rPr lang="en-US" sz="6400" i="1" noProof="1" smtClean="0"/>
              <a:t>Williams,</a:t>
            </a:r>
            <a:endParaRPr lang="en-US" sz="6400" noProof="1" smtClean="0"/>
          </a:p>
          <a:p>
            <a:r>
              <a:rPr lang="en-US" sz="6400" i="1" noProof="1" smtClean="0"/>
              <a:t>Thank you for your valuable </a:t>
            </a:r>
            <a:r>
              <a:rPr lang="en-US" sz="6400" i="1" noProof="1" smtClean="0"/>
              <a:t>feedback.</a:t>
            </a:r>
            <a:endParaRPr lang="en-US" sz="6400" noProof="1" smtClean="0"/>
          </a:p>
          <a:p>
            <a:pPr>
              <a:buNone/>
            </a:pPr>
            <a:r>
              <a:rPr lang="en-US" sz="6400" noProof="1" smtClean="0"/>
              <a:t> </a:t>
            </a:r>
          </a:p>
          <a:p>
            <a:r>
              <a:rPr lang="en-US" sz="6400" b="1" noProof="1" smtClean="0"/>
              <a:t>Respectful</a:t>
            </a:r>
            <a:endParaRPr lang="en-US" sz="6400" noProof="1" smtClean="0"/>
          </a:p>
          <a:p>
            <a:pPr lvl="0">
              <a:buNone/>
            </a:pPr>
            <a:r>
              <a:rPr lang="en-US" sz="6400" noProof="1" smtClean="0"/>
              <a:t>Thank </a:t>
            </a:r>
            <a:r>
              <a:rPr lang="en-US" sz="6400" noProof="1" smtClean="0"/>
              <a:t>you for your </a:t>
            </a:r>
            <a:r>
              <a:rPr lang="en-US" sz="6400" noProof="1" smtClean="0"/>
              <a:t>message</a:t>
            </a:r>
            <a:r>
              <a:rPr lang="en-US" sz="6400" noProof="1" smtClean="0"/>
              <a:t>. </a:t>
            </a:r>
            <a:endParaRPr lang="en-US" sz="6400" noProof="1" smtClean="0"/>
          </a:p>
          <a:p>
            <a:pPr lvl="0">
              <a:buNone/>
            </a:pPr>
            <a:r>
              <a:rPr lang="en-US" sz="6400" noProof="1" smtClean="0"/>
              <a:t>I appreciate your </a:t>
            </a:r>
            <a:r>
              <a:rPr lang="en-US" sz="6400" noProof="1" smtClean="0"/>
              <a:t>comments</a:t>
            </a:r>
            <a:r>
              <a:rPr lang="en-US" sz="6400" noProof="1" smtClean="0"/>
              <a:t>. </a:t>
            </a:r>
            <a:endParaRPr lang="en-US" sz="6400" noProof="1" smtClean="0"/>
          </a:p>
          <a:p>
            <a:pPr lvl="0"/>
            <a:r>
              <a:rPr lang="en-US" sz="6400" noProof="1" smtClean="0"/>
              <a:t>Could you please </a:t>
            </a:r>
            <a:r>
              <a:rPr lang="en-US" sz="6400" noProof="1" smtClean="0"/>
              <a:t>clarify</a:t>
            </a:r>
            <a:r>
              <a:rPr lang="en-US" sz="6400" noProof="1" smtClean="0"/>
              <a:t>... </a:t>
            </a:r>
            <a:endParaRPr lang="en-US" sz="6400" noProof="1" smtClean="0"/>
          </a:p>
          <a:p>
            <a:pPr lvl="0"/>
            <a:r>
              <a:rPr lang="en-US" sz="6400" noProof="1" smtClean="0"/>
              <a:t>I would be grateful </a:t>
            </a:r>
            <a:r>
              <a:rPr lang="en-US" sz="6400" noProof="1" smtClean="0"/>
              <a:t>if</a:t>
            </a:r>
            <a:r>
              <a:rPr lang="en-US" sz="6400" noProof="1" smtClean="0"/>
              <a:t>...  </a:t>
            </a:r>
            <a:endParaRPr lang="uk-UA" sz="6400" noProof="1" smtClean="0"/>
          </a:p>
          <a:p>
            <a:pPr lvl="0"/>
            <a:endParaRPr lang="uk-UA" sz="6400" noProof="1" smtClean="0"/>
          </a:p>
          <a:p>
            <a:pPr lvl="0"/>
            <a:r>
              <a:rPr lang="en-US" sz="6400" b="1" noProof="1" smtClean="0"/>
              <a:t>Accurate</a:t>
            </a:r>
            <a:endParaRPr lang="en-US" sz="6400" noProof="1" smtClean="0"/>
          </a:p>
          <a:p>
            <a:pPr>
              <a:buNone/>
            </a:pPr>
            <a:r>
              <a:rPr lang="en-US" sz="6400" noProof="1" smtClean="0"/>
              <a:t>Errors </a:t>
            </a:r>
            <a:r>
              <a:rPr lang="en-US" sz="6400" noProof="1" smtClean="0"/>
              <a:t>may create misunderstandings </a:t>
            </a:r>
            <a:r>
              <a:rPr lang="en-US" sz="6400" noProof="1" smtClean="0"/>
              <a:t>and</a:t>
            </a:r>
            <a:endParaRPr lang="uk-UA" sz="6400" noProof="1" smtClean="0"/>
          </a:p>
          <a:p>
            <a:pPr>
              <a:buNone/>
            </a:pPr>
            <a:r>
              <a:rPr lang="en-US" sz="6400" noProof="1" smtClean="0"/>
              <a:t>negatively </a:t>
            </a:r>
            <a:r>
              <a:rPr lang="en-US" sz="6400" noProof="1" smtClean="0"/>
              <a:t>affect professional </a:t>
            </a:r>
            <a:r>
              <a:rPr lang="en-US" sz="6400" noProof="1" smtClean="0"/>
              <a:t>credibility.</a:t>
            </a:r>
            <a:endParaRPr lang="en-US" sz="6400" noProof="1" smtClean="0"/>
          </a:p>
          <a:p>
            <a:endParaRPr lang="en-US" sz="6400" noProof="1" smtClean="0"/>
          </a:p>
          <a:p>
            <a:r>
              <a:rPr lang="en-US" sz="6400" b="1" noProof="1" smtClean="0"/>
              <a:t>Concise</a:t>
            </a:r>
            <a:endParaRPr lang="en-US" sz="6400" noProof="1" smtClean="0"/>
          </a:p>
          <a:p>
            <a:r>
              <a:rPr lang="en-US" sz="6400" noProof="1" smtClean="0"/>
              <a:t>Avoid unnecessary </a:t>
            </a:r>
            <a:r>
              <a:rPr lang="en-US" sz="6400" noProof="1" smtClean="0"/>
              <a:t>information.</a:t>
            </a:r>
            <a:endParaRPr lang="en-US" sz="6400" noProof="1" smtClean="0"/>
          </a:p>
          <a:p>
            <a:r>
              <a:rPr lang="en-US" sz="6400" noProof="1" smtClean="0"/>
              <a:t>Instead of writing lengthy </a:t>
            </a:r>
            <a:r>
              <a:rPr lang="en-US" sz="6400" noProof="1" smtClean="0"/>
              <a:t>explanations</a:t>
            </a:r>
            <a:r>
              <a:rPr lang="en-US" sz="6400" noProof="1" smtClean="0"/>
              <a:t>, organise information into </a:t>
            </a:r>
            <a:r>
              <a:rPr lang="en-US" sz="6400" noProof="1" smtClean="0"/>
              <a:t>short</a:t>
            </a:r>
            <a:r>
              <a:rPr lang="en-US" sz="6400" noProof="1" smtClean="0"/>
              <a:t>, clear </a:t>
            </a:r>
            <a:r>
              <a:rPr lang="en-US" sz="6400" noProof="1" smtClean="0"/>
              <a:t>paragraphs.</a:t>
            </a:r>
            <a:endParaRPr lang="en-US" sz="6400" noProof="1" smtClean="0"/>
          </a:p>
          <a:p>
            <a:endParaRPr lang="uk-UA" sz="6400" noProof="1" smtClean="0"/>
          </a:p>
          <a:p>
            <a:pPr>
              <a:buNone/>
            </a:pPr>
            <a:r>
              <a:rPr lang="en-US" sz="6400" noProof="1" smtClean="0"/>
              <a:t> </a:t>
            </a:r>
          </a:p>
          <a:p>
            <a:r>
              <a:rPr lang="en-US" sz="6400" b="1" noProof="1" smtClean="0"/>
              <a:t>Timely</a:t>
            </a:r>
            <a:endParaRPr lang="en-US" sz="6400" noProof="1" smtClean="0"/>
          </a:p>
          <a:p>
            <a:r>
              <a:rPr lang="en-US" sz="6400" noProof="1" smtClean="0"/>
              <a:t>Professional communication also involves responding within an appropriate time frame and meeting </a:t>
            </a:r>
            <a:r>
              <a:rPr lang="en-US" sz="6400" noProof="1" smtClean="0"/>
              <a:t>deadlines.</a:t>
            </a:r>
            <a:endParaRPr lang="en-US" sz="6400" noProof="1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20040"/>
            <a:ext cx="7372672" cy="1452776"/>
          </a:xfrm>
        </p:spPr>
        <p:txBody>
          <a:bodyPr>
            <a:normAutofit fontScale="90000"/>
          </a:bodyPr>
          <a:lstStyle/>
          <a:p>
            <a:pPr algn="ctr"/>
            <a:r>
              <a:rPr lang="uk-UA" noProof="1" smtClean="0"/>
              <a:t>Digital</a:t>
            </a:r>
            <a:r>
              <a:rPr lang="uk-UA" noProof="1" smtClean="0"/>
              <a:t> Communication Etiquette </a:t>
            </a:r>
            <a:r>
              <a:rPr lang="uk-UA" noProof="1" smtClean="0"/>
              <a:t>(Netiquette)</a:t>
            </a:r>
            <a:r>
              <a:rPr lang="uk-UA" noProof="1" smtClean="0"/>
              <a:t/>
            </a:r>
            <a:br>
              <a:rPr lang="uk-UA" noProof="1" smtClean="0"/>
            </a:br>
            <a:endParaRPr lang="uk-UA" noProof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uk-UA" dirty="0" smtClean="0"/>
              <a:t>      </a:t>
            </a:r>
            <a:r>
              <a:rPr lang="en-US" noProof="1" smtClean="0"/>
              <a:t>Professional online communication follows accepted standards of behaviour known as </a:t>
            </a:r>
            <a:r>
              <a:rPr lang="en-US" b="1" noProof="1" smtClean="0"/>
              <a:t>netiquette</a:t>
            </a:r>
            <a:r>
              <a:rPr lang="en-US" noProof="1" smtClean="0"/>
              <a:t>.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Important principles </a:t>
            </a:r>
            <a:r>
              <a:rPr lang="en-US" noProof="1" smtClean="0"/>
              <a:t>include:</a:t>
            </a:r>
            <a:endParaRPr lang="en-US" noProof="1" smtClean="0"/>
          </a:p>
          <a:p>
            <a:pPr lvl="0"/>
            <a:r>
              <a:rPr lang="en-US" noProof="1" smtClean="0"/>
              <a:t>using respectful </a:t>
            </a:r>
            <a:r>
              <a:rPr lang="en-US" noProof="1" smtClean="0"/>
              <a:t>language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replying within a reasonable </a:t>
            </a:r>
            <a:r>
              <a:rPr lang="en-US" noProof="1" smtClean="0"/>
              <a:t>time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avoiding excessive use of capital </a:t>
            </a:r>
            <a:r>
              <a:rPr lang="en-US" noProof="1" smtClean="0"/>
              <a:t>letters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proofreading messages before </a:t>
            </a:r>
            <a:r>
              <a:rPr lang="en-US" noProof="1" smtClean="0"/>
              <a:t>sending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respecting </a:t>
            </a:r>
            <a:r>
              <a:rPr lang="en-US" noProof="1" smtClean="0"/>
              <a:t>confidentiality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avoiding emotionally charged </a:t>
            </a:r>
            <a:r>
              <a:rPr lang="en-US" noProof="1" smtClean="0"/>
              <a:t>language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using appropriate subject </a:t>
            </a:r>
            <a:r>
              <a:rPr lang="en-US" noProof="1" smtClean="0"/>
              <a:t>lines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acknowledging receipt of important </a:t>
            </a:r>
            <a:r>
              <a:rPr lang="en-US" noProof="1" smtClean="0"/>
              <a:t>messages</a:t>
            </a:r>
            <a:r>
              <a:rPr lang="en-US" noProof="1" smtClean="0"/>
              <a:t>. 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       Good netiquette contributes to effective collaboration and positive professional </a:t>
            </a:r>
            <a:r>
              <a:rPr lang="en-US" noProof="1" smtClean="0"/>
              <a:t>relationships</a:t>
            </a:r>
            <a:endParaRPr lang="en-US" noProof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20040"/>
            <a:ext cx="7516688" cy="1596792"/>
          </a:xfrm>
        </p:spPr>
        <p:txBody>
          <a:bodyPr>
            <a:normAutofit fontScale="90000"/>
          </a:bodyPr>
          <a:lstStyle/>
          <a:p>
            <a:pPr algn="ctr"/>
            <a:r>
              <a:rPr lang="uk-UA" b="0" noProof="1" smtClean="0"/>
              <a:t>Professional Communication During Online </a:t>
            </a:r>
            <a:r>
              <a:rPr lang="uk-UA" b="0" noProof="1" smtClean="0"/>
              <a:t>Meetings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84784"/>
            <a:ext cx="7704856" cy="5112568"/>
          </a:xfrm>
        </p:spPr>
        <p:txBody>
          <a:bodyPr numCol="2">
            <a:normAutofit fontScale="62500" lnSpcReduction="20000"/>
          </a:bodyPr>
          <a:lstStyle/>
          <a:p>
            <a:pPr>
              <a:buNone/>
            </a:pPr>
            <a:r>
              <a:rPr lang="uk-UA" dirty="0" smtClean="0"/>
              <a:t>     </a:t>
            </a:r>
            <a:r>
              <a:rPr lang="en-US" noProof="1" smtClean="0"/>
              <a:t>Virtual</a:t>
            </a:r>
            <a:r>
              <a:rPr lang="en-US" noProof="1" smtClean="0"/>
              <a:t> meetings have become a routine part of academic </a:t>
            </a:r>
            <a:r>
              <a:rPr lang="en-US" noProof="1" smtClean="0"/>
              <a:t>life.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Researchers participate </a:t>
            </a:r>
            <a:r>
              <a:rPr lang="en-US" noProof="1" smtClean="0"/>
              <a:t>in:</a:t>
            </a:r>
            <a:endParaRPr lang="en-US" noProof="1" smtClean="0"/>
          </a:p>
          <a:p>
            <a:pPr lvl="0"/>
            <a:r>
              <a:rPr lang="en-US" noProof="1" smtClean="0"/>
              <a:t>supervisory </a:t>
            </a:r>
            <a:r>
              <a:rPr lang="en-US" noProof="1" smtClean="0"/>
              <a:t>meetings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research </a:t>
            </a:r>
            <a:r>
              <a:rPr lang="en-US" noProof="1" smtClean="0"/>
              <a:t>seminars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online </a:t>
            </a:r>
            <a:r>
              <a:rPr lang="en-US" noProof="1" smtClean="0"/>
              <a:t>conferences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international </a:t>
            </a:r>
            <a:r>
              <a:rPr lang="en-US" noProof="1" smtClean="0"/>
              <a:t>collaborations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project </a:t>
            </a:r>
            <a:r>
              <a:rPr lang="en-US" noProof="1" smtClean="0"/>
              <a:t>meetings</a:t>
            </a:r>
            <a:r>
              <a:rPr lang="en-US" noProof="1" smtClean="0"/>
              <a:t>. 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     Successful participation requires both language competence and digital communication skills.Useful expressions </a:t>
            </a:r>
            <a:r>
              <a:rPr lang="en-US" noProof="1" smtClean="0"/>
              <a:t>include:</a:t>
            </a:r>
            <a:endParaRPr lang="en-US" noProof="1" smtClean="0"/>
          </a:p>
          <a:p>
            <a:pPr>
              <a:buNone/>
            </a:pPr>
            <a:r>
              <a:rPr lang="en-US" b="1" noProof="1" smtClean="0"/>
              <a:t>Opening</a:t>
            </a:r>
            <a:endParaRPr lang="en-US" noProof="1" smtClean="0"/>
          </a:p>
          <a:p>
            <a:pPr lvl="0"/>
            <a:r>
              <a:rPr lang="en-US" noProof="1" smtClean="0"/>
              <a:t>Good </a:t>
            </a:r>
            <a:r>
              <a:rPr lang="en-US" noProof="1" smtClean="0"/>
              <a:t>morning</a:t>
            </a:r>
            <a:r>
              <a:rPr lang="en-US" noProof="1" smtClean="0"/>
              <a:t>, </a:t>
            </a:r>
            <a:r>
              <a:rPr lang="en-US" noProof="1" smtClean="0"/>
              <a:t>everyone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Thank you for joining today's </a:t>
            </a:r>
            <a:r>
              <a:rPr lang="en-US" noProof="1" smtClean="0"/>
              <a:t>meeting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Shall we </a:t>
            </a:r>
            <a:r>
              <a:rPr lang="en-US" noProof="1" smtClean="0"/>
              <a:t>begin</a:t>
            </a:r>
            <a:r>
              <a:rPr lang="en-US" noProof="1" smtClean="0"/>
              <a:t>? </a:t>
            </a:r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 lvl="0"/>
            <a:endParaRPr lang="en-US" noProof="1" smtClean="0"/>
          </a:p>
          <a:p>
            <a:pPr>
              <a:buNone/>
            </a:pPr>
            <a:r>
              <a:rPr lang="en-US" b="1" noProof="1" smtClean="0"/>
              <a:t>Asking for </a:t>
            </a:r>
            <a:r>
              <a:rPr lang="en-US" b="1" noProof="1" smtClean="0"/>
              <a:t>Clarification</a:t>
            </a:r>
            <a:endParaRPr lang="en-US" noProof="1" smtClean="0"/>
          </a:p>
          <a:p>
            <a:pPr lvl="0"/>
            <a:r>
              <a:rPr lang="en-US" noProof="1" smtClean="0"/>
              <a:t>Could you repeat </a:t>
            </a:r>
            <a:r>
              <a:rPr lang="en-US" noProof="1" smtClean="0"/>
              <a:t>that</a:t>
            </a:r>
            <a:r>
              <a:rPr lang="en-US" noProof="1" smtClean="0"/>
              <a:t>, </a:t>
            </a:r>
            <a:r>
              <a:rPr lang="en-US" noProof="1" smtClean="0"/>
              <a:t>please</a:t>
            </a:r>
            <a:r>
              <a:rPr lang="en-US" noProof="1" smtClean="0"/>
              <a:t>? </a:t>
            </a:r>
            <a:endParaRPr lang="en-US" noProof="1" smtClean="0"/>
          </a:p>
          <a:p>
            <a:pPr lvl="0"/>
            <a:r>
              <a:rPr lang="en-US" noProof="1" smtClean="0"/>
              <a:t>Would you mind explaining this </a:t>
            </a:r>
            <a:r>
              <a:rPr lang="en-US" noProof="1" smtClean="0"/>
              <a:t>point</a:t>
            </a:r>
            <a:r>
              <a:rPr lang="en-US" noProof="1" smtClean="0"/>
              <a:t>? </a:t>
            </a:r>
            <a:endParaRPr lang="en-US" noProof="1" smtClean="0"/>
          </a:p>
          <a:p>
            <a:pPr>
              <a:buNone/>
            </a:pPr>
            <a:endParaRPr lang="en-US" b="1" noProof="1" smtClean="0"/>
          </a:p>
          <a:p>
            <a:pPr>
              <a:buNone/>
            </a:pPr>
            <a:r>
              <a:rPr lang="en-US" b="1" noProof="1" smtClean="0"/>
              <a:t>Expressing </a:t>
            </a:r>
            <a:r>
              <a:rPr lang="en-US" b="1" noProof="1" smtClean="0"/>
              <a:t>Opinions</a:t>
            </a:r>
            <a:endParaRPr lang="en-US" noProof="1" smtClean="0"/>
          </a:p>
          <a:p>
            <a:pPr lvl="0"/>
            <a:r>
              <a:rPr lang="en-US" noProof="1" smtClean="0"/>
              <a:t>In my </a:t>
            </a:r>
            <a:r>
              <a:rPr lang="en-US" noProof="1" smtClean="0"/>
              <a:t>opinion</a:t>
            </a:r>
            <a:r>
              <a:rPr lang="en-US" noProof="1" smtClean="0"/>
              <a:t>... </a:t>
            </a:r>
            <a:endParaRPr lang="en-US" noProof="1" smtClean="0"/>
          </a:p>
          <a:p>
            <a:pPr lvl="0"/>
            <a:r>
              <a:rPr lang="en-US" noProof="1" smtClean="0"/>
              <a:t>I believe </a:t>
            </a:r>
            <a:r>
              <a:rPr lang="en-US" noProof="1" smtClean="0"/>
              <a:t>that</a:t>
            </a:r>
            <a:r>
              <a:rPr lang="en-US" noProof="1" smtClean="0"/>
              <a:t>... </a:t>
            </a:r>
            <a:endParaRPr lang="en-US" noProof="1" smtClean="0"/>
          </a:p>
          <a:p>
            <a:pPr lvl="0"/>
            <a:r>
              <a:rPr lang="en-US" noProof="1" smtClean="0"/>
              <a:t>From my </a:t>
            </a:r>
            <a:r>
              <a:rPr lang="en-US" noProof="1" smtClean="0"/>
              <a:t>perspective</a:t>
            </a:r>
            <a:r>
              <a:rPr lang="en-US" noProof="1" smtClean="0"/>
              <a:t>... </a:t>
            </a:r>
            <a:endParaRPr lang="en-US" noProof="1" smtClean="0"/>
          </a:p>
          <a:p>
            <a:pPr>
              <a:buNone/>
            </a:pPr>
            <a:endParaRPr lang="en-US" b="1" noProof="1" smtClean="0"/>
          </a:p>
          <a:p>
            <a:pPr>
              <a:buNone/>
            </a:pPr>
            <a:r>
              <a:rPr lang="en-US" b="1" noProof="1" smtClean="0"/>
              <a:t>Agreeing</a:t>
            </a:r>
            <a:endParaRPr lang="en-US" noProof="1" smtClean="0"/>
          </a:p>
          <a:p>
            <a:pPr lvl="0"/>
            <a:r>
              <a:rPr lang="en-US" noProof="1" smtClean="0"/>
              <a:t>I completely </a:t>
            </a:r>
            <a:r>
              <a:rPr lang="en-US" noProof="1" smtClean="0"/>
              <a:t>agree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That's an excellent </a:t>
            </a:r>
            <a:r>
              <a:rPr lang="en-US" noProof="1" smtClean="0"/>
              <a:t>point</a:t>
            </a:r>
            <a:r>
              <a:rPr lang="en-US" noProof="1" smtClean="0"/>
              <a:t>. </a:t>
            </a:r>
            <a:endParaRPr lang="en-US" noProof="1" smtClean="0"/>
          </a:p>
          <a:p>
            <a:pPr>
              <a:buNone/>
            </a:pPr>
            <a:endParaRPr lang="en-US" b="1" noProof="1" smtClean="0"/>
          </a:p>
          <a:p>
            <a:pPr>
              <a:buNone/>
            </a:pPr>
            <a:r>
              <a:rPr lang="en-US" b="1" noProof="1" smtClean="0"/>
              <a:t>Disagreeing </a:t>
            </a:r>
            <a:r>
              <a:rPr lang="en-US" b="1" noProof="1" smtClean="0"/>
              <a:t>Politely</a:t>
            </a:r>
            <a:endParaRPr lang="en-US" noProof="1" smtClean="0"/>
          </a:p>
          <a:p>
            <a:pPr lvl="0"/>
            <a:r>
              <a:rPr lang="en-US" noProof="1" smtClean="0"/>
              <a:t>I see your </a:t>
            </a:r>
            <a:r>
              <a:rPr lang="en-US" noProof="1" smtClean="0"/>
              <a:t>point</a:t>
            </a:r>
            <a:r>
              <a:rPr lang="en-US" noProof="1" smtClean="0"/>
              <a:t>; </a:t>
            </a:r>
            <a:r>
              <a:rPr lang="en-US" noProof="1" smtClean="0"/>
              <a:t>however</a:t>
            </a:r>
            <a:r>
              <a:rPr lang="en-US" noProof="1" smtClean="0"/>
              <a:t>... </a:t>
            </a:r>
            <a:endParaRPr lang="en-US" noProof="1" smtClean="0"/>
          </a:p>
          <a:p>
            <a:pPr lvl="0"/>
            <a:r>
              <a:rPr lang="en-US" noProof="1" smtClean="0"/>
              <a:t>Another perspective might </a:t>
            </a:r>
            <a:r>
              <a:rPr lang="en-US" noProof="1" smtClean="0"/>
              <a:t>be</a:t>
            </a:r>
            <a:r>
              <a:rPr lang="en-US" noProof="1" smtClean="0"/>
              <a:t>... </a:t>
            </a:r>
            <a:endParaRPr lang="en-US" noProof="1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Language</a:t>
            </a:r>
            <a:r>
              <a:rPr lang="en-US" noProof="1" smtClean="0"/>
              <a:t> for Online </a:t>
            </a:r>
            <a:r>
              <a:rPr lang="en-US" noProof="1" smtClean="0"/>
              <a:t>Meetings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noProof="1" smtClean="0"/>
              <a:t>Virtual</a:t>
            </a:r>
            <a:r>
              <a:rPr lang="en-US" noProof="1" smtClean="0"/>
              <a:t> meetings require language that is </a:t>
            </a:r>
            <a:r>
              <a:rPr lang="en-US" noProof="1" smtClean="0"/>
              <a:t>clear</a:t>
            </a:r>
            <a:r>
              <a:rPr lang="en-US" noProof="1" smtClean="0"/>
              <a:t>, </a:t>
            </a:r>
            <a:r>
              <a:rPr lang="en-US" noProof="1" smtClean="0"/>
              <a:t>polite</a:t>
            </a:r>
            <a:r>
              <a:rPr lang="en-US" noProof="1" smtClean="0"/>
              <a:t>, and </a:t>
            </a:r>
            <a:r>
              <a:rPr lang="en-US" noProof="1" smtClean="0"/>
              <a:t>interactive.</a:t>
            </a:r>
            <a:endParaRPr lang="en-US" noProof="1" smtClean="0"/>
          </a:p>
          <a:p>
            <a:pPr>
              <a:buNone/>
            </a:pPr>
            <a:r>
              <a:rPr lang="en-US" b="1" noProof="1" smtClean="0"/>
              <a:t>Opening the </a:t>
            </a:r>
            <a:r>
              <a:rPr lang="en-US" b="1" noProof="1" smtClean="0"/>
              <a:t>Meeting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Useful expressions </a:t>
            </a:r>
            <a:r>
              <a:rPr lang="en-US" noProof="1" smtClean="0"/>
              <a:t>include:</a:t>
            </a:r>
            <a:endParaRPr lang="en-US" noProof="1" smtClean="0"/>
          </a:p>
          <a:p>
            <a:pPr lvl="0"/>
            <a:r>
              <a:rPr lang="en-US" noProof="1" smtClean="0"/>
              <a:t>Welcome</a:t>
            </a:r>
            <a:r>
              <a:rPr lang="en-US" noProof="1" smtClean="0"/>
              <a:t>, </a:t>
            </a:r>
            <a:r>
              <a:rPr lang="en-US" noProof="1" smtClean="0"/>
              <a:t>everyone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Thank you for joining today's </a:t>
            </a:r>
            <a:r>
              <a:rPr lang="en-US" noProof="1" smtClean="0"/>
              <a:t>meeting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Shall we </a:t>
            </a:r>
            <a:r>
              <a:rPr lang="en-US" noProof="1" smtClean="0"/>
              <a:t>begin</a:t>
            </a:r>
            <a:r>
              <a:rPr lang="en-US" noProof="1" smtClean="0"/>
              <a:t>? </a:t>
            </a:r>
            <a:endParaRPr lang="en-US" noProof="1" smtClean="0"/>
          </a:p>
          <a:p>
            <a:pPr lvl="0"/>
            <a:r>
              <a:rPr lang="en-US" noProof="1" smtClean="0"/>
              <a:t>Let us start by reviewing today's </a:t>
            </a:r>
            <a:r>
              <a:rPr lang="en-US" noProof="1" smtClean="0"/>
              <a:t>agenda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The purpose of today's meeting is to </a:t>
            </a:r>
            <a:r>
              <a:rPr lang="en-US" noProof="1" smtClean="0"/>
              <a:t>discuss</a:t>
            </a:r>
            <a:r>
              <a:rPr lang="en-US" noProof="1" smtClean="0"/>
              <a:t>… </a:t>
            </a:r>
            <a:endParaRPr lang="en-US" noProof="1" smtClean="0"/>
          </a:p>
          <a:p>
            <a:endParaRPr lang="en-US" noProof="1" smtClean="0"/>
          </a:p>
          <a:p>
            <a:pPr>
              <a:buNone/>
            </a:pPr>
            <a:r>
              <a:rPr lang="en-US" b="1" noProof="1" smtClean="0"/>
              <a:t>Managing the </a:t>
            </a:r>
            <a:r>
              <a:rPr lang="en-US" b="1" noProof="1" smtClean="0"/>
              <a:t>Discussion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To introduce new </a:t>
            </a:r>
            <a:r>
              <a:rPr lang="en-US" noProof="1" smtClean="0"/>
              <a:t>topics:</a:t>
            </a:r>
            <a:endParaRPr lang="en-US" noProof="1" smtClean="0"/>
          </a:p>
          <a:p>
            <a:pPr lvl="0"/>
            <a:r>
              <a:rPr lang="en-US" noProof="1" smtClean="0"/>
              <a:t>Let us move on to the next </a:t>
            </a:r>
            <a:r>
              <a:rPr lang="en-US" noProof="1" smtClean="0"/>
              <a:t>point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I would now like to </a:t>
            </a:r>
            <a:r>
              <a:rPr lang="en-US" noProof="1" smtClean="0"/>
              <a:t>discuss</a:t>
            </a:r>
            <a:r>
              <a:rPr lang="en-US" noProof="1" smtClean="0"/>
              <a:t>… </a:t>
            </a:r>
            <a:endParaRPr lang="en-US" noProof="1" smtClean="0"/>
          </a:p>
          <a:p>
            <a:pPr lvl="0"/>
            <a:r>
              <a:rPr lang="en-US" noProof="1" smtClean="0"/>
              <a:t>The next item on the agenda </a:t>
            </a:r>
            <a:r>
              <a:rPr lang="en-US" noProof="1" smtClean="0"/>
              <a:t>is</a:t>
            </a:r>
            <a:r>
              <a:rPr lang="en-US" noProof="1" smtClean="0"/>
              <a:t>… </a:t>
            </a:r>
            <a:endParaRPr lang="en-US" noProof="1" smtClean="0"/>
          </a:p>
          <a:p>
            <a:r>
              <a:rPr lang="en-US" noProof="1" smtClean="0"/>
              <a:t>To invite </a:t>
            </a:r>
            <a:r>
              <a:rPr lang="en-US" noProof="1" smtClean="0"/>
              <a:t>participation:</a:t>
            </a:r>
            <a:endParaRPr lang="en-US" noProof="1" smtClean="0"/>
          </a:p>
          <a:p>
            <a:pPr lvl="0"/>
            <a:r>
              <a:rPr lang="en-US" noProof="1" smtClean="0"/>
              <a:t>What are your thoughts on this </a:t>
            </a:r>
            <a:r>
              <a:rPr lang="en-US" noProof="1" smtClean="0"/>
              <a:t>issue</a:t>
            </a:r>
            <a:r>
              <a:rPr lang="en-US" noProof="1" smtClean="0"/>
              <a:t>? </a:t>
            </a:r>
            <a:endParaRPr lang="en-US" noProof="1" smtClean="0"/>
          </a:p>
          <a:p>
            <a:pPr lvl="0"/>
            <a:r>
              <a:rPr lang="en-US" noProof="1" smtClean="0"/>
              <a:t>Would anyone like to add </a:t>
            </a:r>
            <a:r>
              <a:rPr lang="en-US" noProof="1" smtClean="0"/>
              <a:t>something</a:t>
            </a:r>
            <a:r>
              <a:rPr lang="en-US" noProof="1" smtClean="0"/>
              <a:t>? </a:t>
            </a:r>
            <a:endParaRPr lang="en-US" noProof="1" smtClean="0"/>
          </a:p>
          <a:p>
            <a:pPr lvl="0"/>
            <a:r>
              <a:rPr lang="en-US" noProof="1" smtClean="0"/>
              <a:t>Do you have any </a:t>
            </a:r>
            <a:r>
              <a:rPr lang="en-US" noProof="1" smtClean="0"/>
              <a:t>suggestions</a:t>
            </a:r>
            <a:r>
              <a:rPr lang="en-US" noProof="1" smtClean="0"/>
              <a:t>? </a:t>
            </a:r>
            <a:endParaRPr lang="en-US" noProof="1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323850" y="549275"/>
            <a:ext cx="7372350" cy="590708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b="1" noProof="1" smtClean="0"/>
              <a:t>Asking</a:t>
            </a:r>
            <a:r>
              <a:rPr lang="en-US" b="1" noProof="1" smtClean="0"/>
              <a:t> for </a:t>
            </a:r>
            <a:r>
              <a:rPr lang="en-US" b="1" noProof="1" smtClean="0"/>
              <a:t>Clarification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Researchers often need clarification during </a:t>
            </a:r>
            <a:r>
              <a:rPr lang="en-US" noProof="1" smtClean="0"/>
              <a:t>discussions.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Useful expressions </a:t>
            </a:r>
            <a:r>
              <a:rPr lang="en-US" noProof="1" smtClean="0"/>
              <a:t>include:</a:t>
            </a:r>
            <a:endParaRPr lang="en-US" noProof="1" smtClean="0"/>
          </a:p>
          <a:p>
            <a:pPr lvl="0"/>
            <a:r>
              <a:rPr lang="en-US" noProof="1" smtClean="0"/>
              <a:t>Could you explain that in more </a:t>
            </a:r>
            <a:r>
              <a:rPr lang="en-US" noProof="1" smtClean="0"/>
              <a:t>detail</a:t>
            </a:r>
            <a:r>
              <a:rPr lang="en-US" noProof="1" smtClean="0"/>
              <a:t>? </a:t>
            </a:r>
            <a:endParaRPr lang="en-US" noProof="1" smtClean="0"/>
          </a:p>
          <a:p>
            <a:pPr lvl="0"/>
            <a:r>
              <a:rPr lang="en-US" noProof="1" smtClean="0"/>
              <a:t>Would you mind clarifying this </a:t>
            </a:r>
            <a:r>
              <a:rPr lang="en-US" noProof="1" smtClean="0"/>
              <a:t>point</a:t>
            </a:r>
            <a:r>
              <a:rPr lang="en-US" noProof="1" smtClean="0"/>
              <a:t>? </a:t>
            </a:r>
            <a:endParaRPr lang="en-US" noProof="1" smtClean="0"/>
          </a:p>
          <a:p>
            <a:pPr lvl="0"/>
            <a:r>
              <a:rPr lang="en-US" noProof="1" smtClean="0"/>
              <a:t>Could you elaborate on your </a:t>
            </a:r>
            <a:r>
              <a:rPr lang="en-US" noProof="1" smtClean="0"/>
              <a:t>findings</a:t>
            </a:r>
            <a:r>
              <a:rPr lang="en-US" noProof="1" smtClean="0"/>
              <a:t>? </a:t>
            </a:r>
            <a:endParaRPr lang="en-US" noProof="1" smtClean="0"/>
          </a:p>
          <a:p>
            <a:pPr lvl="0"/>
            <a:r>
              <a:rPr lang="en-US" noProof="1" smtClean="0"/>
              <a:t>Am I correct in understanding </a:t>
            </a:r>
            <a:r>
              <a:rPr lang="en-US" noProof="1" smtClean="0"/>
              <a:t>that</a:t>
            </a:r>
            <a:r>
              <a:rPr lang="en-US" noProof="1" smtClean="0"/>
              <a:t>…? 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 </a:t>
            </a:r>
          </a:p>
          <a:p>
            <a:pPr>
              <a:buNone/>
            </a:pPr>
            <a:r>
              <a:rPr lang="en-US" b="1" noProof="1" smtClean="0"/>
              <a:t>Giving </a:t>
            </a:r>
            <a:r>
              <a:rPr lang="en-US" b="1" noProof="1" smtClean="0"/>
              <a:t>Opinions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Professional discussions require balanced and respectful </a:t>
            </a:r>
            <a:r>
              <a:rPr lang="en-US" noProof="1" smtClean="0"/>
              <a:t>language.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Examples:</a:t>
            </a:r>
            <a:endParaRPr lang="en-US" noProof="1" smtClean="0"/>
          </a:p>
          <a:p>
            <a:pPr lvl="0"/>
            <a:r>
              <a:rPr lang="en-US" noProof="1" smtClean="0"/>
              <a:t>In my </a:t>
            </a:r>
            <a:r>
              <a:rPr lang="en-US" noProof="1" smtClean="0"/>
              <a:t>opinion</a:t>
            </a:r>
            <a:r>
              <a:rPr lang="en-US" noProof="1" smtClean="0"/>
              <a:t>… </a:t>
            </a:r>
            <a:endParaRPr lang="en-US" noProof="1" smtClean="0"/>
          </a:p>
          <a:p>
            <a:pPr lvl="0"/>
            <a:r>
              <a:rPr lang="en-US" noProof="1" smtClean="0"/>
              <a:t>From my </a:t>
            </a:r>
            <a:r>
              <a:rPr lang="en-US" noProof="1" smtClean="0"/>
              <a:t>perspective</a:t>
            </a:r>
            <a:r>
              <a:rPr lang="en-US" noProof="1" smtClean="0"/>
              <a:t>… </a:t>
            </a:r>
            <a:endParaRPr lang="en-US" noProof="1" smtClean="0"/>
          </a:p>
          <a:p>
            <a:pPr lvl="0"/>
            <a:r>
              <a:rPr lang="en-US" noProof="1" smtClean="0"/>
              <a:t>I believe </a:t>
            </a:r>
            <a:r>
              <a:rPr lang="en-US" noProof="1" smtClean="0"/>
              <a:t>that</a:t>
            </a:r>
            <a:r>
              <a:rPr lang="en-US" noProof="1" smtClean="0"/>
              <a:t>… </a:t>
            </a:r>
            <a:endParaRPr lang="en-US" noProof="1" smtClean="0"/>
          </a:p>
          <a:p>
            <a:pPr lvl="0"/>
            <a:r>
              <a:rPr lang="en-US" noProof="1" smtClean="0"/>
              <a:t>The available evidence </a:t>
            </a:r>
            <a:r>
              <a:rPr lang="en-US" noProof="1" smtClean="0"/>
              <a:t>suggests</a:t>
            </a:r>
            <a:r>
              <a:rPr lang="en-US" noProof="1" smtClean="0"/>
              <a:t>… 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 </a:t>
            </a:r>
          </a:p>
          <a:p>
            <a:pPr>
              <a:buNone/>
            </a:pPr>
            <a:r>
              <a:rPr lang="en-US" b="1" noProof="1" smtClean="0"/>
              <a:t>Agreeing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Examples:</a:t>
            </a:r>
            <a:endParaRPr lang="en-US" noProof="1" smtClean="0"/>
          </a:p>
          <a:p>
            <a:pPr lvl="0"/>
            <a:r>
              <a:rPr lang="en-US" noProof="1" smtClean="0"/>
              <a:t>I completely </a:t>
            </a:r>
            <a:r>
              <a:rPr lang="en-US" noProof="1" smtClean="0"/>
              <a:t>agree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That is a valuable </a:t>
            </a:r>
            <a:r>
              <a:rPr lang="en-US" noProof="1" smtClean="0"/>
              <a:t>observation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I share your </a:t>
            </a:r>
            <a:r>
              <a:rPr lang="en-US" noProof="1" smtClean="0"/>
              <a:t>opinion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I think that is an excellent </a:t>
            </a:r>
            <a:r>
              <a:rPr lang="en-US" noProof="1" smtClean="0"/>
              <a:t>suggestion</a:t>
            </a:r>
            <a:r>
              <a:rPr lang="en-US" noProof="1" smtClean="0"/>
              <a:t>. </a:t>
            </a:r>
            <a:endParaRPr lang="en-US" noProof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395288" y="765175"/>
            <a:ext cx="7300912" cy="569118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uk-UA" b="1" noProof="1" smtClean="0"/>
              <a:t>Disagreeing</a:t>
            </a:r>
            <a:r>
              <a:rPr lang="uk-UA" b="1" noProof="1" smtClean="0"/>
              <a:t> </a:t>
            </a:r>
            <a:r>
              <a:rPr lang="uk-UA" b="1" noProof="1" smtClean="0"/>
              <a:t>Politely</a:t>
            </a:r>
            <a:endParaRPr lang="uk-UA" noProof="1" smtClean="0"/>
          </a:p>
          <a:p>
            <a:pPr>
              <a:buNone/>
            </a:pPr>
            <a:r>
              <a:rPr lang="uk-UA" noProof="1" smtClean="0"/>
              <a:t>Academic discussions encourage critical thinking while maintaining </a:t>
            </a:r>
            <a:r>
              <a:rPr lang="uk-UA" noProof="1" smtClean="0"/>
              <a:t>respect.</a:t>
            </a:r>
            <a:endParaRPr lang="uk-UA" noProof="1" smtClean="0"/>
          </a:p>
          <a:p>
            <a:pPr>
              <a:buNone/>
            </a:pPr>
            <a:r>
              <a:rPr lang="uk-UA" noProof="1" smtClean="0"/>
              <a:t>Useful expressions </a:t>
            </a:r>
            <a:r>
              <a:rPr lang="uk-UA" noProof="1" smtClean="0"/>
              <a:t>include:</a:t>
            </a:r>
            <a:endParaRPr lang="uk-UA" noProof="1" smtClean="0"/>
          </a:p>
          <a:p>
            <a:pPr lvl="0"/>
            <a:r>
              <a:rPr lang="uk-UA" noProof="1" smtClean="0"/>
              <a:t>I understand your </a:t>
            </a:r>
            <a:r>
              <a:rPr lang="uk-UA" noProof="1" smtClean="0"/>
              <a:t>point</a:t>
            </a:r>
            <a:r>
              <a:rPr lang="uk-UA" noProof="1" smtClean="0"/>
              <a:t>; </a:t>
            </a:r>
            <a:r>
              <a:rPr lang="uk-UA" noProof="1" smtClean="0"/>
              <a:t>however</a:t>
            </a:r>
            <a:r>
              <a:rPr lang="uk-UA" noProof="1" smtClean="0"/>
              <a:t>… </a:t>
            </a:r>
            <a:endParaRPr lang="uk-UA" noProof="1" smtClean="0"/>
          </a:p>
          <a:p>
            <a:pPr lvl="0"/>
            <a:r>
              <a:rPr lang="uk-UA" noProof="1" smtClean="0"/>
              <a:t>Another interpretation might </a:t>
            </a:r>
            <a:r>
              <a:rPr lang="uk-UA" noProof="1" smtClean="0"/>
              <a:t>be</a:t>
            </a:r>
            <a:r>
              <a:rPr lang="uk-UA" noProof="1" smtClean="0"/>
              <a:t>… </a:t>
            </a:r>
            <a:endParaRPr lang="uk-UA" noProof="1" smtClean="0"/>
          </a:p>
          <a:p>
            <a:pPr lvl="0"/>
            <a:r>
              <a:rPr lang="uk-UA" noProof="1" smtClean="0"/>
              <a:t>I respectfully disagree </a:t>
            </a:r>
            <a:r>
              <a:rPr lang="uk-UA" noProof="1" smtClean="0"/>
              <a:t>because</a:t>
            </a:r>
            <a:r>
              <a:rPr lang="uk-UA" noProof="1" smtClean="0"/>
              <a:t>… </a:t>
            </a:r>
            <a:endParaRPr lang="uk-UA" noProof="1" smtClean="0"/>
          </a:p>
          <a:p>
            <a:pPr lvl="0"/>
            <a:r>
              <a:rPr lang="uk-UA" noProof="1" smtClean="0"/>
              <a:t>It may also be useful to </a:t>
            </a:r>
            <a:r>
              <a:rPr lang="uk-UA" noProof="1" smtClean="0"/>
              <a:t>consider</a:t>
            </a:r>
            <a:r>
              <a:rPr lang="uk-UA" noProof="1" smtClean="0"/>
              <a:t>… </a:t>
            </a:r>
            <a:endParaRPr lang="uk-UA" noProof="1" smtClean="0"/>
          </a:p>
          <a:p>
            <a:endParaRPr lang="uk-UA" noProof="1" smtClean="0"/>
          </a:p>
          <a:p>
            <a:pPr>
              <a:buNone/>
            </a:pPr>
            <a:r>
              <a:rPr lang="uk-UA" b="1" noProof="1" smtClean="0"/>
              <a:t>Closing the </a:t>
            </a:r>
            <a:r>
              <a:rPr lang="uk-UA" b="1" noProof="1" smtClean="0"/>
              <a:t>Meeting</a:t>
            </a:r>
            <a:endParaRPr lang="uk-UA" noProof="1" smtClean="0"/>
          </a:p>
          <a:p>
            <a:pPr>
              <a:buNone/>
            </a:pPr>
            <a:r>
              <a:rPr lang="uk-UA" noProof="1" smtClean="0"/>
              <a:t>Examples:</a:t>
            </a:r>
            <a:endParaRPr lang="uk-UA" noProof="1" smtClean="0"/>
          </a:p>
          <a:p>
            <a:pPr lvl="0"/>
            <a:r>
              <a:rPr lang="uk-UA" noProof="1" smtClean="0"/>
              <a:t>Thank you for your valuable </a:t>
            </a:r>
            <a:r>
              <a:rPr lang="uk-UA" noProof="1" smtClean="0"/>
              <a:t>contributions</a:t>
            </a:r>
            <a:r>
              <a:rPr lang="uk-UA" noProof="1" smtClean="0"/>
              <a:t>. </a:t>
            </a:r>
            <a:endParaRPr lang="uk-UA" noProof="1" smtClean="0"/>
          </a:p>
          <a:p>
            <a:pPr lvl="0"/>
            <a:r>
              <a:rPr lang="uk-UA" noProof="1" smtClean="0"/>
              <a:t>Let us summarise today's </a:t>
            </a:r>
            <a:r>
              <a:rPr lang="uk-UA" noProof="1" smtClean="0"/>
              <a:t>decisions</a:t>
            </a:r>
            <a:r>
              <a:rPr lang="uk-UA" noProof="1" smtClean="0"/>
              <a:t>. </a:t>
            </a:r>
            <a:endParaRPr lang="uk-UA" noProof="1" smtClean="0"/>
          </a:p>
          <a:p>
            <a:pPr lvl="0"/>
            <a:r>
              <a:rPr lang="uk-UA" noProof="1" smtClean="0"/>
              <a:t>Our next meeting will take </a:t>
            </a:r>
            <a:r>
              <a:rPr lang="uk-UA" noProof="1" smtClean="0"/>
              <a:t>place</a:t>
            </a:r>
            <a:r>
              <a:rPr lang="uk-UA" noProof="1" smtClean="0"/>
              <a:t>… </a:t>
            </a:r>
            <a:endParaRPr lang="uk-UA" noProof="1" smtClean="0"/>
          </a:p>
          <a:p>
            <a:pPr lvl="0"/>
            <a:r>
              <a:rPr lang="uk-UA" noProof="1" smtClean="0"/>
              <a:t>Thank you for your </a:t>
            </a:r>
            <a:r>
              <a:rPr lang="uk-UA" noProof="1" smtClean="0"/>
              <a:t>participation</a:t>
            </a:r>
            <a:r>
              <a:rPr lang="uk-UA" noProof="1" smtClean="0"/>
              <a:t>. </a:t>
            </a:r>
            <a:endParaRPr lang="uk-UA" noProof="1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20040"/>
            <a:ext cx="7300664" cy="1308760"/>
          </a:xfrm>
        </p:spPr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Digital</a:t>
            </a:r>
            <a:r>
              <a:rPr lang="en-US" noProof="1" smtClean="0"/>
              <a:t> Communication and </a:t>
            </a:r>
            <a:r>
              <a:rPr lang="en-US" noProof="1" smtClean="0"/>
              <a:t>Confidentiality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uk-UA" dirty="0" smtClean="0"/>
              <a:t>      </a:t>
            </a:r>
            <a:r>
              <a:rPr lang="en-US" noProof="1" smtClean="0"/>
              <a:t>Professional communication often involves confidential </a:t>
            </a:r>
            <a:r>
              <a:rPr lang="en-US" noProof="1" smtClean="0"/>
              <a:t>information</a:t>
            </a:r>
            <a:r>
              <a:rPr lang="en-US" noProof="1" smtClean="0"/>
              <a:t>, particularly during research </a:t>
            </a:r>
            <a:r>
              <a:rPr lang="en-US" noProof="1" smtClean="0"/>
              <a:t>projects</a:t>
            </a:r>
            <a:r>
              <a:rPr lang="en-US" noProof="1" smtClean="0"/>
              <a:t>, peer </a:t>
            </a:r>
            <a:r>
              <a:rPr lang="en-US" noProof="1" smtClean="0"/>
              <a:t>review</a:t>
            </a:r>
            <a:r>
              <a:rPr lang="en-US" noProof="1" smtClean="0"/>
              <a:t>, and collaborative </a:t>
            </a:r>
            <a:r>
              <a:rPr lang="en-US" noProof="1" smtClean="0"/>
              <a:t>studies.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     Researchers </a:t>
            </a:r>
            <a:r>
              <a:rPr lang="en-US" noProof="1" smtClean="0"/>
              <a:t>should:</a:t>
            </a:r>
            <a:endParaRPr lang="en-US" noProof="1" smtClean="0"/>
          </a:p>
          <a:p>
            <a:pPr lvl="0"/>
            <a:r>
              <a:rPr lang="en-US" noProof="1" smtClean="0"/>
              <a:t>respect data </a:t>
            </a:r>
            <a:r>
              <a:rPr lang="en-US" noProof="1" smtClean="0"/>
              <a:t>confidentiality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avoid sharing unpublished findings without </a:t>
            </a:r>
            <a:r>
              <a:rPr lang="en-US" noProof="1" smtClean="0"/>
              <a:t>permission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use secure communication </a:t>
            </a:r>
            <a:r>
              <a:rPr lang="en-US" noProof="1" smtClean="0"/>
              <a:t>channels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protect personal and institutional </a:t>
            </a:r>
            <a:r>
              <a:rPr lang="en-US" noProof="1" smtClean="0"/>
              <a:t>information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comply with research ethics and data protection </a:t>
            </a:r>
            <a:r>
              <a:rPr lang="en-US" noProof="1" smtClean="0"/>
              <a:t>policies</a:t>
            </a:r>
            <a:r>
              <a:rPr lang="en-US" noProof="1" smtClean="0"/>
              <a:t>. 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      Maintaining confidentiality strengthens trust among research collaborators and </a:t>
            </a:r>
            <a:r>
              <a:rPr lang="en-US" noProof="1" smtClean="0"/>
              <a:t>institutions.</a:t>
            </a:r>
            <a:endParaRPr lang="en-US" noProof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20040"/>
            <a:ext cx="7228656" cy="1884824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err="1" smtClean="0"/>
              <a:t>Common</a:t>
            </a:r>
            <a:r>
              <a:rPr lang="uk-UA" dirty="0" smtClean="0"/>
              <a:t> </a:t>
            </a:r>
            <a:r>
              <a:rPr lang="uk-UA" dirty="0" err="1" smtClean="0"/>
              <a:t>Mistakes</a:t>
            </a:r>
            <a:r>
              <a:rPr lang="uk-UA" dirty="0" smtClean="0"/>
              <a:t> </a:t>
            </a: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Digital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Professional </a:t>
            </a:r>
            <a:r>
              <a:rPr lang="uk-UA" dirty="0" err="1" smtClean="0"/>
              <a:t>Communication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988840"/>
            <a:ext cx="7300664" cy="446689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dirty="0" smtClean="0"/>
              <a:t>        </a:t>
            </a:r>
            <a:r>
              <a:rPr lang="en-US" noProof="1" smtClean="0"/>
              <a:t>Even</a:t>
            </a:r>
            <a:r>
              <a:rPr lang="en-US" noProof="1" smtClean="0"/>
              <a:t> experienced professionals may encounter communication challenges in digital </a:t>
            </a:r>
            <a:r>
              <a:rPr lang="en-US" noProof="1" smtClean="0"/>
              <a:t>environments.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        Common mistakes </a:t>
            </a:r>
            <a:r>
              <a:rPr lang="en-US" noProof="1" smtClean="0"/>
              <a:t>include:</a:t>
            </a:r>
            <a:endParaRPr lang="en-US" noProof="1" smtClean="0"/>
          </a:p>
          <a:p>
            <a:pPr lvl="0"/>
            <a:r>
              <a:rPr lang="en-US" noProof="1" smtClean="0"/>
              <a:t>using overly informal language in professional </a:t>
            </a:r>
            <a:r>
              <a:rPr lang="en-US" noProof="1" smtClean="0"/>
              <a:t>emails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omitting an informative subject </a:t>
            </a:r>
            <a:r>
              <a:rPr lang="en-US" noProof="1" smtClean="0"/>
              <a:t>line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writing excessively long </a:t>
            </a:r>
            <a:r>
              <a:rPr lang="en-US" noProof="1" smtClean="0"/>
              <a:t>messages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responding late without </a:t>
            </a:r>
            <a:r>
              <a:rPr lang="en-US" noProof="1" smtClean="0"/>
              <a:t>explanation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failing to proofread messages before </a:t>
            </a:r>
            <a:r>
              <a:rPr lang="en-US" noProof="1" smtClean="0"/>
              <a:t>sending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using inappropriate abbreviations or </a:t>
            </a:r>
            <a:r>
              <a:rPr lang="en-US" noProof="1" smtClean="0"/>
              <a:t>emojis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interrupting speakers during online </a:t>
            </a:r>
            <a:r>
              <a:rPr lang="en-US" noProof="1" smtClean="0"/>
              <a:t>meetings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ignoring cultural </a:t>
            </a:r>
            <a:r>
              <a:rPr lang="en-US" noProof="1" smtClean="0"/>
              <a:t>differences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failing to acknowledge received </a:t>
            </a:r>
            <a:r>
              <a:rPr lang="en-US" noProof="1" smtClean="0"/>
              <a:t>messages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providing unclear or incomplete </a:t>
            </a:r>
            <a:r>
              <a:rPr lang="en-US" noProof="1" smtClean="0"/>
              <a:t>information</a:t>
            </a:r>
            <a:r>
              <a:rPr lang="en-US" noProof="1" smtClean="0"/>
              <a:t>. 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         Avoiding these mistakes enhances professionalism and improves communication </a:t>
            </a:r>
            <a:r>
              <a:rPr lang="en-US" noProof="1" smtClean="0"/>
              <a:t>efficiency</a:t>
            </a:r>
            <a:endParaRPr lang="en-US" noProof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20040"/>
            <a:ext cx="7300664" cy="1380768"/>
          </a:xfrm>
        </p:spPr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Strategies</a:t>
            </a:r>
            <a:r>
              <a:rPr lang="en-US" noProof="1" smtClean="0"/>
              <a:t> for Effective Digital </a:t>
            </a:r>
            <a:r>
              <a:rPr lang="en-US" noProof="1" smtClean="0"/>
              <a:t>Communication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noProof="1" smtClean="0"/>
              <a:t>        </a:t>
            </a:r>
            <a:r>
              <a:rPr lang="en-US" noProof="1" smtClean="0"/>
              <a:t>Researchers </a:t>
            </a:r>
            <a:r>
              <a:rPr lang="en-US" noProof="1" smtClean="0"/>
              <a:t>can improve their digital communication skills by following several practical </a:t>
            </a:r>
            <a:r>
              <a:rPr lang="en-US" noProof="1" smtClean="0"/>
              <a:t>strategies.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It is recommended </a:t>
            </a:r>
            <a:r>
              <a:rPr lang="en-US" noProof="1" smtClean="0"/>
              <a:t>to:</a:t>
            </a:r>
            <a:endParaRPr lang="en-US" noProof="1" smtClean="0"/>
          </a:p>
          <a:p>
            <a:pPr lvl="0"/>
            <a:r>
              <a:rPr lang="en-US" noProof="1" smtClean="0"/>
              <a:t>use clear and concise </a:t>
            </a:r>
            <a:r>
              <a:rPr lang="en-US" noProof="1" smtClean="0"/>
              <a:t>language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organise information </a:t>
            </a:r>
            <a:r>
              <a:rPr lang="en-US" noProof="1" smtClean="0"/>
              <a:t>logically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maintain a professional </a:t>
            </a:r>
            <a:r>
              <a:rPr lang="en-US" noProof="1" smtClean="0"/>
              <a:t>tone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respond promptly to </a:t>
            </a:r>
            <a:r>
              <a:rPr lang="en-US" noProof="1" smtClean="0"/>
              <a:t>messages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proofread all written </a:t>
            </a:r>
            <a:r>
              <a:rPr lang="en-US" noProof="1" smtClean="0"/>
              <a:t>communication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respect online meeting </a:t>
            </a:r>
            <a:r>
              <a:rPr lang="en-US" noProof="1" smtClean="0"/>
              <a:t>etiquette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develop intercultural communication </a:t>
            </a:r>
            <a:r>
              <a:rPr lang="en-US" noProof="1" smtClean="0"/>
              <a:t>skills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maintain an updated professional </a:t>
            </a:r>
            <a:r>
              <a:rPr lang="en-US" noProof="1" smtClean="0"/>
              <a:t>profile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communicate respectfully with all </a:t>
            </a:r>
            <a:r>
              <a:rPr lang="en-US" noProof="1" smtClean="0"/>
              <a:t>collaborators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continuously improve digital </a:t>
            </a:r>
            <a:r>
              <a:rPr lang="en-US" noProof="1" smtClean="0"/>
              <a:t>literacy</a:t>
            </a:r>
            <a:r>
              <a:rPr lang="en-US" noProof="1" smtClean="0"/>
              <a:t>. </a:t>
            </a:r>
            <a:endParaRPr lang="en-US" noProof="1" smtClean="0"/>
          </a:p>
          <a:p>
            <a:pPr>
              <a:buNone/>
            </a:pPr>
            <a:r>
              <a:rPr lang="uk-UA" noProof="1" smtClean="0"/>
              <a:t>         </a:t>
            </a:r>
            <a:r>
              <a:rPr lang="en-US" noProof="1" smtClean="0"/>
              <a:t>Developing </a:t>
            </a:r>
            <a:r>
              <a:rPr lang="en-US" noProof="1" smtClean="0"/>
              <a:t>these competencies supports successful academic collaboration and career development in an increasingly digital </a:t>
            </a:r>
            <a:r>
              <a:rPr lang="en-US" noProof="1" smtClean="0"/>
              <a:t>world.</a:t>
            </a:r>
            <a:endParaRPr lang="en-US" noProof="1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20040"/>
            <a:ext cx="7300664" cy="145277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err="1" smtClean="0"/>
              <a:t>Useful</a:t>
            </a:r>
            <a:r>
              <a:rPr lang="uk-UA" dirty="0" smtClean="0"/>
              <a:t> Professional </a:t>
            </a:r>
            <a:r>
              <a:rPr lang="uk-UA" dirty="0" err="1" smtClean="0"/>
              <a:t>Vocabulary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772816"/>
            <a:ext cx="4968552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20040"/>
            <a:ext cx="7228656" cy="1524784"/>
          </a:xfrm>
        </p:spPr>
        <p:txBody>
          <a:bodyPr>
            <a:normAutofit fontScale="90000"/>
          </a:bodyPr>
          <a:lstStyle/>
          <a:p>
            <a:r>
              <a:rPr lang="en-US" noProof="1" smtClean="0"/>
              <a:t>Common</a:t>
            </a:r>
            <a:r>
              <a:rPr lang="en-US" noProof="1" smtClean="0"/>
              <a:t> Mistakes in Digital and Professional </a:t>
            </a:r>
            <a:r>
              <a:rPr lang="en-US" noProof="1" smtClean="0"/>
              <a:t>Communication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988840"/>
            <a:ext cx="7300664" cy="446689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noProof="1" smtClean="0"/>
              <a:t>Even</a:t>
            </a:r>
            <a:r>
              <a:rPr lang="en-US" noProof="1" smtClean="0"/>
              <a:t> experienced professionals may encounter communication challenges in digital </a:t>
            </a:r>
            <a:r>
              <a:rPr lang="en-US" noProof="1" smtClean="0"/>
              <a:t>environments.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Common mistakes </a:t>
            </a:r>
            <a:r>
              <a:rPr lang="en-US" noProof="1" smtClean="0"/>
              <a:t>include:</a:t>
            </a:r>
            <a:endParaRPr lang="en-US" noProof="1" smtClean="0"/>
          </a:p>
          <a:p>
            <a:pPr lvl="0"/>
            <a:r>
              <a:rPr lang="en-US" noProof="1" smtClean="0"/>
              <a:t>using overly informal language in professional </a:t>
            </a:r>
            <a:r>
              <a:rPr lang="en-US" noProof="1" smtClean="0"/>
              <a:t>emails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omitting an informative subject </a:t>
            </a:r>
            <a:r>
              <a:rPr lang="en-US" noProof="1" smtClean="0"/>
              <a:t>line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writing excessively long </a:t>
            </a:r>
            <a:r>
              <a:rPr lang="en-US" noProof="1" smtClean="0"/>
              <a:t>messages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responding late without </a:t>
            </a:r>
            <a:r>
              <a:rPr lang="en-US" noProof="1" smtClean="0"/>
              <a:t>explanation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failing to proofread messages before </a:t>
            </a:r>
            <a:r>
              <a:rPr lang="en-US" noProof="1" smtClean="0"/>
              <a:t>sending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using inappropriate abbreviations or </a:t>
            </a:r>
            <a:r>
              <a:rPr lang="en-US" noProof="1" smtClean="0"/>
              <a:t>emojis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interrupting speakers during online </a:t>
            </a:r>
            <a:r>
              <a:rPr lang="en-US" noProof="1" smtClean="0"/>
              <a:t>meetings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ignoring cultural </a:t>
            </a:r>
            <a:r>
              <a:rPr lang="en-US" noProof="1" smtClean="0"/>
              <a:t>differences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failing to acknowledge received </a:t>
            </a:r>
            <a:r>
              <a:rPr lang="en-US" noProof="1" smtClean="0"/>
              <a:t>messages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providing unclear or incomplete </a:t>
            </a:r>
            <a:r>
              <a:rPr lang="en-US" noProof="1" smtClean="0"/>
              <a:t>information</a:t>
            </a:r>
            <a:r>
              <a:rPr lang="en-US" noProof="1" smtClean="0"/>
              <a:t>. 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Avoiding these mistakes enhances professionalism and improves communication </a:t>
            </a:r>
            <a:r>
              <a:rPr lang="en-US" noProof="1" smtClean="0"/>
              <a:t>efficiency.</a:t>
            </a:r>
            <a:endParaRPr lang="en-US" noProof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PRACTICAL PART</a:t>
            </a:r>
            <a:r>
              <a:rPr lang="en-US" noProof="1" smtClean="0"/>
              <a:t/>
            </a:r>
            <a:br>
              <a:rPr lang="en-US" noProof="1" smtClean="0"/>
            </a:br>
            <a:r>
              <a:rPr lang="en-US" noProof="1" smtClean="0"/>
              <a:t>Part </a:t>
            </a:r>
            <a:r>
              <a:rPr lang="en-US" noProof="1" smtClean="0"/>
              <a:t>1</a:t>
            </a:r>
            <a:r>
              <a:rPr lang="en-US" noProof="1" smtClean="0"/>
              <a:t>. Dialogue </a:t>
            </a:r>
            <a:r>
              <a:rPr lang="en-US" noProof="1" smtClean="0"/>
              <a:t>Analysis</a:t>
            </a:r>
            <a:endParaRPr lang="en-US" noProof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b="1" noProof="1" smtClean="0"/>
              <a:t>Read</a:t>
            </a:r>
            <a:r>
              <a:rPr lang="en-US" b="1" noProof="1" smtClean="0"/>
              <a:t> the </a:t>
            </a:r>
            <a:r>
              <a:rPr lang="en-US" b="1" noProof="1" smtClean="0"/>
              <a:t>dialogue.</a:t>
            </a:r>
            <a:endParaRPr lang="en-US" noProof="1" smtClean="0"/>
          </a:p>
          <a:p>
            <a:r>
              <a:rPr lang="en-US" b="1" noProof="1" smtClean="0"/>
              <a:t>Researcher </a:t>
            </a:r>
            <a:r>
              <a:rPr lang="en-US" b="1" noProof="1" smtClean="0"/>
              <a:t>A:</a:t>
            </a:r>
            <a:r>
              <a:rPr lang="en-US" noProof="1" smtClean="0"/>
              <a:t> Good </a:t>
            </a:r>
            <a:r>
              <a:rPr lang="en-US" noProof="1" smtClean="0"/>
              <a:t>afternoon</a:t>
            </a:r>
            <a:r>
              <a:rPr lang="en-US" noProof="1" smtClean="0"/>
              <a:t>, Dr </a:t>
            </a:r>
            <a:r>
              <a:rPr lang="en-US" noProof="1" smtClean="0"/>
              <a:t>Johnson</a:t>
            </a:r>
            <a:r>
              <a:rPr lang="en-US" noProof="1" smtClean="0"/>
              <a:t>. Thank you for joining today's online </a:t>
            </a:r>
            <a:r>
              <a:rPr lang="en-US" noProof="1" smtClean="0"/>
              <a:t>meeting.</a:t>
            </a:r>
            <a:endParaRPr lang="en-US" noProof="1" smtClean="0"/>
          </a:p>
          <a:p>
            <a:r>
              <a:rPr lang="en-US" b="1" noProof="1" smtClean="0"/>
              <a:t>Researcher </a:t>
            </a:r>
            <a:r>
              <a:rPr lang="en-US" b="1" noProof="1" smtClean="0"/>
              <a:t>B:</a:t>
            </a:r>
            <a:r>
              <a:rPr lang="en-US" noProof="1" smtClean="0"/>
              <a:t> Good </a:t>
            </a:r>
            <a:r>
              <a:rPr lang="en-US" noProof="1" smtClean="0"/>
              <a:t>afternoon</a:t>
            </a:r>
            <a:r>
              <a:rPr lang="en-US" noProof="1" smtClean="0"/>
              <a:t>. Thank you for inviting </a:t>
            </a:r>
            <a:r>
              <a:rPr lang="en-US" noProof="1" smtClean="0"/>
              <a:t>me.</a:t>
            </a:r>
            <a:endParaRPr lang="en-US" noProof="1" smtClean="0"/>
          </a:p>
          <a:p>
            <a:r>
              <a:rPr lang="en-US" b="1" noProof="1" smtClean="0"/>
              <a:t>Researcher </a:t>
            </a:r>
            <a:r>
              <a:rPr lang="en-US" b="1" noProof="1" smtClean="0"/>
              <a:t>A:</a:t>
            </a:r>
            <a:r>
              <a:rPr lang="en-US" noProof="1" smtClean="0"/>
              <a:t> The purpose of today's meeting is to discuss the progress of our joint research project and to agree on the next stages of data </a:t>
            </a:r>
            <a:r>
              <a:rPr lang="en-US" noProof="1" smtClean="0"/>
              <a:t>analysis.</a:t>
            </a:r>
            <a:endParaRPr lang="en-US" noProof="1" smtClean="0"/>
          </a:p>
          <a:p>
            <a:r>
              <a:rPr lang="en-US" b="1" noProof="1" smtClean="0"/>
              <a:t>Researcher </a:t>
            </a:r>
            <a:r>
              <a:rPr lang="en-US" b="1" noProof="1" smtClean="0"/>
              <a:t>B:</a:t>
            </a:r>
            <a:r>
              <a:rPr lang="en-US" noProof="1" smtClean="0"/>
              <a:t> That sounds </a:t>
            </a:r>
            <a:r>
              <a:rPr lang="en-US" noProof="1" smtClean="0"/>
              <a:t>excellent</a:t>
            </a:r>
            <a:r>
              <a:rPr lang="en-US" noProof="1" smtClean="0"/>
              <a:t>. Could you briefly summarise the results obtained so </a:t>
            </a:r>
            <a:r>
              <a:rPr lang="en-US" noProof="1" smtClean="0"/>
              <a:t>far?</a:t>
            </a:r>
            <a:endParaRPr lang="en-US" noProof="1" smtClean="0"/>
          </a:p>
          <a:p>
            <a:r>
              <a:rPr lang="en-US" b="1" noProof="1" smtClean="0"/>
              <a:t>Researcher </a:t>
            </a:r>
            <a:r>
              <a:rPr lang="en-US" b="1" noProof="1" smtClean="0"/>
              <a:t>A:</a:t>
            </a:r>
            <a:r>
              <a:rPr lang="en-US" noProof="1" smtClean="0"/>
              <a:t> </a:t>
            </a:r>
            <a:r>
              <a:rPr lang="en-US" noProof="1" smtClean="0"/>
              <a:t>Certainly</a:t>
            </a:r>
            <a:r>
              <a:rPr lang="en-US" noProof="1" smtClean="0"/>
              <a:t>. We have completed data collection and conducted the preliminary statistical </a:t>
            </a:r>
            <a:r>
              <a:rPr lang="en-US" noProof="1" smtClean="0"/>
              <a:t>analysis</a:t>
            </a:r>
            <a:r>
              <a:rPr lang="en-US" noProof="1" smtClean="0"/>
              <a:t>. The findings indicate a significant relationship between digital communication skills and research </a:t>
            </a:r>
            <a:r>
              <a:rPr lang="en-US" noProof="1" smtClean="0"/>
              <a:t>collaboration.</a:t>
            </a:r>
            <a:endParaRPr lang="en-US" noProof="1" smtClean="0"/>
          </a:p>
          <a:p>
            <a:r>
              <a:rPr lang="en-US" b="1" noProof="1" smtClean="0"/>
              <a:t>Researcher </a:t>
            </a:r>
            <a:r>
              <a:rPr lang="en-US" b="1" noProof="1" smtClean="0"/>
              <a:t>B:</a:t>
            </a:r>
            <a:r>
              <a:rPr lang="en-US" noProof="1" smtClean="0"/>
              <a:t> Could you clarify whether all participants completed the </a:t>
            </a:r>
            <a:r>
              <a:rPr lang="en-US" noProof="1" smtClean="0"/>
              <a:t>questionnaire?</a:t>
            </a:r>
            <a:endParaRPr lang="en-US" noProof="1" smtClean="0"/>
          </a:p>
          <a:p>
            <a:r>
              <a:rPr lang="en-US" b="1" noProof="1" smtClean="0"/>
              <a:t>Researcher </a:t>
            </a:r>
            <a:r>
              <a:rPr lang="en-US" b="1" noProof="1" smtClean="0"/>
              <a:t>A:</a:t>
            </a:r>
            <a:r>
              <a:rPr lang="en-US" noProof="1" smtClean="0"/>
              <a:t> </a:t>
            </a:r>
            <a:r>
              <a:rPr lang="en-US" noProof="1" smtClean="0"/>
              <a:t>Yes</a:t>
            </a:r>
            <a:r>
              <a:rPr lang="en-US" noProof="1" smtClean="0"/>
              <a:t>. The response rate reached </a:t>
            </a:r>
            <a:r>
              <a:rPr lang="en-US" noProof="1" smtClean="0"/>
              <a:t>95</a:t>
            </a:r>
            <a:r>
              <a:rPr lang="en-US" noProof="1" smtClean="0"/>
              <a:t>%, which exceeded our initial </a:t>
            </a:r>
            <a:r>
              <a:rPr lang="en-US" noProof="1" smtClean="0"/>
              <a:t>expectations.</a:t>
            </a:r>
            <a:endParaRPr lang="en-US" noProof="1" smtClean="0"/>
          </a:p>
          <a:p>
            <a:r>
              <a:rPr lang="en-US" b="1" noProof="1" smtClean="0"/>
              <a:t>Researcher </a:t>
            </a:r>
            <a:r>
              <a:rPr lang="en-US" b="1" noProof="1" smtClean="0"/>
              <a:t>B:</a:t>
            </a:r>
            <a:r>
              <a:rPr lang="en-US" noProof="1" smtClean="0"/>
              <a:t> </a:t>
            </a:r>
            <a:r>
              <a:rPr lang="en-US" noProof="1" smtClean="0"/>
              <a:t>Excellent</a:t>
            </a:r>
            <a:r>
              <a:rPr lang="en-US" noProof="1" smtClean="0"/>
              <a:t>. I suggest preparing the manuscript for submission before the end of the </a:t>
            </a:r>
            <a:r>
              <a:rPr lang="en-US" noProof="1" smtClean="0"/>
              <a:t>month.</a:t>
            </a:r>
            <a:endParaRPr lang="en-US" noProof="1" smtClean="0"/>
          </a:p>
          <a:p>
            <a:r>
              <a:rPr lang="en-US" b="1" noProof="1" smtClean="0"/>
              <a:t>Researcher </a:t>
            </a:r>
            <a:r>
              <a:rPr lang="en-US" b="1" noProof="1" smtClean="0"/>
              <a:t>A:</a:t>
            </a:r>
            <a:r>
              <a:rPr lang="en-US" noProof="1" smtClean="0"/>
              <a:t> I completely </a:t>
            </a:r>
            <a:r>
              <a:rPr lang="en-US" noProof="1" smtClean="0"/>
              <a:t>agree</a:t>
            </a:r>
            <a:r>
              <a:rPr lang="en-US" noProof="1" smtClean="0"/>
              <a:t>. I will circulate the revised draft by </a:t>
            </a:r>
            <a:r>
              <a:rPr lang="en-US" noProof="1" smtClean="0"/>
              <a:t>Friday.</a:t>
            </a:r>
            <a:endParaRPr lang="en-US" noProof="1" smtClean="0"/>
          </a:p>
          <a:p>
            <a:r>
              <a:rPr lang="en-US" b="1" noProof="1" smtClean="0"/>
              <a:t>Researcher </a:t>
            </a:r>
            <a:r>
              <a:rPr lang="en-US" b="1" noProof="1" smtClean="0"/>
              <a:t>B:</a:t>
            </a:r>
            <a:r>
              <a:rPr lang="en-US" noProof="1" smtClean="0"/>
              <a:t> Thank </a:t>
            </a:r>
            <a:r>
              <a:rPr lang="en-US" noProof="1" smtClean="0"/>
              <a:t>you</a:t>
            </a:r>
            <a:r>
              <a:rPr lang="en-US" noProof="1" smtClean="0"/>
              <a:t>. I look forward to reviewing </a:t>
            </a:r>
            <a:r>
              <a:rPr lang="en-US" noProof="1" smtClean="0"/>
              <a:t>it.</a:t>
            </a:r>
            <a:endParaRPr lang="en-US" noProof="1" smtClean="0"/>
          </a:p>
          <a:p>
            <a:r>
              <a:rPr lang="en-US" b="1" noProof="1" smtClean="0"/>
              <a:t>Researcher </a:t>
            </a:r>
            <a:r>
              <a:rPr lang="en-US" b="1" noProof="1" smtClean="0"/>
              <a:t>A:</a:t>
            </a:r>
            <a:r>
              <a:rPr lang="en-US" noProof="1" smtClean="0"/>
              <a:t> Thank you for your valuable </a:t>
            </a:r>
            <a:r>
              <a:rPr lang="en-US" noProof="1" smtClean="0"/>
              <a:t>suggestions</a:t>
            </a:r>
            <a:r>
              <a:rPr lang="en-US" noProof="1" smtClean="0"/>
              <a:t>. Have a pleasant </a:t>
            </a:r>
            <a:r>
              <a:rPr lang="en-US" noProof="1" smtClean="0"/>
              <a:t>day.</a:t>
            </a:r>
            <a:endParaRPr lang="en-US" noProof="1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Part</a:t>
            </a:r>
            <a:r>
              <a:rPr lang="en-US" noProof="1" smtClean="0"/>
              <a:t> 1.1 </a:t>
            </a:r>
            <a:r>
              <a:rPr lang="en-US" noProof="1" smtClean="0"/>
              <a:t>Tasks</a:t>
            </a:r>
            <a:r>
              <a:rPr lang="en-US" noProof="1" smtClean="0"/>
              <a:t/>
            </a:r>
            <a:br>
              <a:rPr lang="en-US" noProof="1" smtClean="0"/>
            </a:br>
            <a:endParaRPr lang="en-US" noProof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Identify in the dialogue:</a:t>
            </a:r>
          </a:p>
          <a:p>
            <a:pPr>
              <a:buNone/>
            </a:pPr>
            <a:endParaRPr lang="en-US" dirty="0" smtClean="0"/>
          </a:p>
          <a:p>
            <a:pPr lvl="0"/>
            <a:r>
              <a:rPr lang="en-US" dirty="0" smtClean="0"/>
              <a:t>Greeting expressions. </a:t>
            </a:r>
          </a:p>
          <a:p>
            <a:pPr lvl="0"/>
            <a:r>
              <a:rPr lang="en-US" dirty="0" smtClean="0"/>
              <a:t>The purpose of the meeting. </a:t>
            </a:r>
          </a:p>
          <a:p>
            <a:pPr lvl="0"/>
            <a:r>
              <a:rPr lang="en-US" dirty="0" smtClean="0"/>
              <a:t>Expressions used to request clarification. </a:t>
            </a:r>
          </a:p>
          <a:p>
            <a:pPr lvl="0"/>
            <a:r>
              <a:rPr lang="en-US" dirty="0" smtClean="0"/>
              <a:t>Expressions used to express agreement. </a:t>
            </a:r>
          </a:p>
          <a:p>
            <a:pPr lvl="0"/>
            <a:r>
              <a:rPr lang="en-US" dirty="0" smtClean="0"/>
              <a:t>Professional closing expressions.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20040"/>
            <a:ext cx="7300664" cy="152478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Part 2. Language Transformation Task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988840"/>
            <a:ext cx="4248472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323528" y="1544107"/>
            <a:ext cx="72137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Transform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the informal expressions into professional digital 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communication.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395536" y="4039035"/>
            <a:ext cx="648072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Suggested</a:t>
            </a:r>
            <a:r>
              <a:rPr kumimoji="0" lang="en-US" sz="16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Answers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Could you please send me the 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document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? 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 would appreciate receiving the document at your earliest 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convenience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Thank you for your 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assistance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Could you please provide further 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details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? 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Could you please clarify this 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point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? 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Would you mind revising this 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section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? 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The task has been 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completed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Would it be possible to arrange a meeting later 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today?</a:t>
            </a:r>
            <a:r>
              <a:rPr kumimoji="0" lang="en-US" sz="16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6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err="1" smtClean="0"/>
              <a:t>Mini</a:t>
            </a:r>
            <a:r>
              <a:rPr lang="uk-UA" dirty="0" smtClean="0"/>
              <a:t> </a:t>
            </a:r>
            <a:r>
              <a:rPr lang="uk-UA" dirty="0" err="1" smtClean="0"/>
              <a:t>Writing</a:t>
            </a:r>
            <a:r>
              <a:rPr lang="uk-UA" dirty="0" smtClean="0"/>
              <a:t> </a:t>
            </a:r>
            <a:r>
              <a:rPr lang="uk-UA" dirty="0" err="1" smtClean="0"/>
              <a:t>Task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noProof="1" smtClean="0"/>
              <a:t>Write</a:t>
            </a:r>
            <a:r>
              <a:rPr lang="en-US" noProof="1" smtClean="0"/>
              <a:t> </a:t>
            </a:r>
            <a:r>
              <a:rPr lang="en-US" b="1" noProof="1" smtClean="0"/>
              <a:t>150–180 </a:t>
            </a:r>
            <a:r>
              <a:rPr lang="en-US" b="1" noProof="1" smtClean="0"/>
              <a:t>words</a:t>
            </a:r>
            <a:r>
              <a:rPr lang="en-US" noProof="1" smtClean="0"/>
              <a:t> on the following </a:t>
            </a:r>
            <a:r>
              <a:rPr lang="en-US" noProof="1" smtClean="0"/>
              <a:t>topic.</a:t>
            </a:r>
            <a:endParaRPr lang="en-US" noProof="1" smtClean="0"/>
          </a:p>
          <a:p>
            <a:pPr>
              <a:buNone/>
            </a:pPr>
            <a:r>
              <a:rPr lang="en-US" b="1" noProof="1" smtClean="0"/>
              <a:t> </a:t>
            </a:r>
            <a:r>
              <a:rPr lang="en-US" b="1" noProof="1" smtClean="0"/>
              <a:t>“</a:t>
            </a:r>
            <a:r>
              <a:rPr lang="en-US" b="1" noProof="1" smtClean="0"/>
              <a:t>The Role of Digital Communication in International Research </a:t>
            </a:r>
            <a:r>
              <a:rPr lang="en-US" b="1" noProof="1" smtClean="0"/>
              <a:t>Collaboration”</a:t>
            </a:r>
            <a:endParaRPr lang="en-US" noProof="1" smtClean="0"/>
          </a:p>
          <a:p>
            <a:r>
              <a:rPr lang="en-US" noProof="1" smtClean="0"/>
              <a:t>Your writing should </a:t>
            </a:r>
            <a:r>
              <a:rPr lang="en-US" noProof="1" smtClean="0"/>
              <a:t>include:</a:t>
            </a:r>
            <a:endParaRPr lang="en-US" noProof="1" smtClean="0"/>
          </a:p>
          <a:p>
            <a:pPr lvl="0"/>
            <a:r>
              <a:rPr lang="en-US" noProof="1" smtClean="0"/>
              <a:t>an </a:t>
            </a:r>
            <a:r>
              <a:rPr lang="en-US" noProof="1" smtClean="0"/>
              <a:t>introduction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two or three supporting </a:t>
            </a:r>
            <a:r>
              <a:rPr lang="en-US" noProof="1" smtClean="0"/>
              <a:t>arguments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examples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appropriate linking </a:t>
            </a:r>
            <a:r>
              <a:rPr lang="en-US" noProof="1" smtClean="0"/>
              <a:t>expressions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a </a:t>
            </a:r>
            <a:r>
              <a:rPr lang="en-US" noProof="1" smtClean="0"/>
              <a:t>conclusion</a:t>
            </a:r>
            <a:r>
              <a:rPr lang="en-US" noProof="1" smtClean="0"/>
              <a:t>. </a:t>
            </a:r>
            <a:endParaRPr lang="en-US" noProof="1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A7C295-59B4-4CFD-A24C-BD60647E5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9FB58F0-DDB2-42CE-B9EE-494E7DC30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noProof="1" smtClean="0"/>
              <a:t>Digital</a:t>
            </a:r>
            <a:r>
              <a:rPr lang="en-US" noProof="1" smtClean="0"/>
              <a:t> and professional communication has become an indispensable component of contemporary academic and research </a:t>
            </a:r>
            <a:r>
              <a:rPr lang="en-US" noProof="1" smtClean="0"/>
              <a:t>practice</a:t>
            </a:r>
            <a:r>
              <a:rPr lang="en-US" noProof="1" smtClean="0"/>
              <a:t>. Researchers are expected to communicate effectively through </a:t>
            </a:r>
            <a:r>
              <a:rPr lang="en-US" noProof="1" smtClean="0"/>
              <a:t>emails</a:t>
            </a:r>
            <a:r>
              <a:rPr lang="en-US" noProof="1" smtClean="0"/>
              <a:t>, virtual </a:t>
            </a:r>
            <a:r>
              <a:rPr lang="en-US" noProof="1" smtClean="0"/>
              <a:t>meetings</a:t>
            </a:r>
            <a:r>
              <a:rPr lang="en-US" noProof="1" smtClean="0"/>
              <a:t>, collaborative </a:t>
            </a:r>
            <a:r>
              <a:rPr lang="en-US" noProof="1" smtClean="0"/>
              <a:t>platforms</a:t>
            </a:r>
            <a:r>
              <a:rPr lang="en-US" noProof="1" smtClean="0"/>
              <a:t>, and international professional </a:t>
            </a:r>
            <a:r>
              <a:rPr lang="en-US" noProof="1" smtClean="0"/>
              <a:t>networks</a:t>
            </a:r>
            <a:r>
              <a:rPr lang="en-US" noProof="1" smtClean="0"/>
              <a:t>. Successful communication depends not only on language proficiency but also on digital </a:t>
            </a:r>
            <a:r>
              <a:rPr lang="en-US" noProof="1" smtClean="0"/>
              <a:t>literacy</a:t>
            </a:r>
            <a:r>
              <a:rPr lang="en-US" noProof="1" smtClean="0"/>
              <a:t>, intercultural </a:t>
            </a:r>
            <a:r>
              <a:rPr lang="en-US" noProof="1" smtClean="0"/>
              <a:t>awareness</a:t>
            </a:r>
            <a:r>
              <a:rPr lang="en-US" noProof="1" smtClean="0"/>
              <a:t>, ethical </a:t>
            </a:r>
            <a:r>
              <a:rPr lang="en-US" noProof="1" smtClean="0"/>
              <a:t>behaviour</a:t>
            </a:r>
            <a:r>
              <a:rPr lang="en-US" noProof="1" smtClean="0"/>
              <a:t>, and professional </a:t>
            </a:r>
            <a:r>
              <a:rPr lang="en-US" noProof="1" smtClean="0"/>
              <a:t>etiquette.</a:t>
            </a:r>
            <a:endParaRPr lang="en-US" noProof="1" smtClean="0"/>
          </a:p>
          <a:p>
            <a:r>
              <a:rPr lang="en-US" noProof="1" smtClean="0"/>
              <a:t>By developing these </a:t>
            </a:r>
            <a:r>
              <a:rPr lang="en-US" noProof="1" smtClean="0"/>
              <a:t>competencies</a:t>
            </a:r>
            <a:r>
              <a:rPr lang="en-US" noProof="1" smtClean="0"/>
              <a:t>, doctoral students become better prepared to participate in international research </a:t>
            </a:r>
            <a:r>
              <a:rPr lang="en-US" noProof="1" smtClean="0"/>
              <a:t>collaborations</a:t>
            </a:r>
            <a:r>
              <a:rPr lang="en-US" noProof="1" smtClean="0"/>
              <a:t>, disseminate scientific </a:t>
            </a:r>
            <a:r>
              <a:rPr lang="en-US" noProof="1" smtClean="0"/>
              <a:t>knowledge</a:t>
            </a:r>
            <a:r>
              <a:rPr lang="en-US" noProof="1" smtClean="0"/>
              <a:t>, and build strong professional relationships in both academic and interdisciplinary </a:t>
            </a:r>
            <a:r>
              <a:rPr lang="en-US" noProof="1" smtClean="0"/>
              <a:t>contexts.</a:t>
            </a:r>
            <a:endParaRPr lang="en-US" noProof="1" smtClean="0"/>
          </a:p>
          <a:p>
            <a:pPr marL="0" indent="0">
              <a:buNone/>
            </a:pPr>
            <a:endParaRPr lang="ru-RU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009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5D0136-C956-4FBC-AFD2-C7B73692D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 Literature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16137B5-E08A-4F0B-A56B-C112A4508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>
                <a:latin typeface="Bahnschrift Light" panose="020B0502040204020203" pitchFamily="34" charset="0"/>
              </a:rPr>
              <a:t>Basic Literature</a:t>
            </a:r>
          </a:p>
          <a:p>
            <a:pPr lvl="0"/>
            <a:r>
              <a:rPr lang="en-US" noProof="1" smtClean="0"/>
              <a:t>Bailey</a:t>
            </a:r>
            <a:r>
              <a:rPr lang="en-US" noProof="1" smtClean="0"/>
              <a:t>, </a:t>
            </a:r>
            <a:r>
              <a:rPr lang="en-US" noProof="1" smtClean="0"/>
              <a:t>S</a:t>
            </a:r>
            <a:r>
              <a:rPr lang="en-US" noProof="1" smtClean="0"/>
              <a:t>. </a:t>
            </a:r>
            <a:r>
              <a:rPr lang="en-US" noProof="1" smtClean="0"/>
              <a:t>(2021</a:t>
            </a:r>
            <a:r>
              <a:rPr lang="en-US" noProof="1" smtClean="0"/>
              <a:t>). </a:t>
            </a:r>
            <a:r>
              <a:rPr lang="en-US" i="1" noProof="1" smtClean="0"/>
              <a:t>Academic </a:t>
            </a:r>
            <a:r>
              <a:rPr lang="en-US" i="1" noProof="1" smtClean="0"/>
              <a:t>Writing</a:t>
            </a:r>
            <a:r>
              <a:rPr lang="en-US" i="1" noProof="1" smtClean="0"/>
              <a:t>: A Handbook for International </a:t>
            </a:r>
            <a:r>
              <a:rPr lang="en-US" i="1" noProof="1" smtClean="0"/>
              <a:t>Students</a:t>
            </a:r>
            <a:r>
              <a:rPr lang="en-US" noProof="1" smtClean="0"/>
              <a:t> </a:t>
            </a:r>
            <a:r>
              <a:rPr lang="en-US" noProof="1" smtClean="0"/>
              <a:t>(</a:t>
            </a:r>
            <a:r>
              <a:rPr lang="en-US" noProof="1" smtClean="0"/>
              <a:t>5th </a:t>
            </a:r>
            <a:r>
              <a:rPr lang="en-US" noProof="1" smtClean="0"/>
              <a:t>ed</a:t>
            </a:r>
            <a:r>
              <a:rPr lang="en-US" noProof="1" smtClean="0"/>
              <a:t>.). </a:t>
            </a:r>
            <a:r>
              <a:rPr lang="en-US" noProof="1" smtClean="0"/>
              <a:t>Routledge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Cottrell</a:t>
            </a:r>
            <a:r>
              <a:rPr lang="en-US" noProof="1" smtClean="0"/>
              <a:t>, </a:t>
            </a:r>
            <a:r>
              <a:rPr lang="en-US" noProof="1" smtClean="0"/>
              <a:t>S</a:t>
            </a:r>
            <a:r>
              <a:rPr lang="en-US" noProof="1" smtClean="0"/>
              <a:t>. </a:t>
            </a:r>
            <a:r>
              <a:rPr lang="en-US" noProof="1" smtClean="0"/>
              <a:t>(2021</a:t>
            </a:r>
            <a:r>
              <a:rPr lang="en-US" noProof="1" smtClean="0"/>
              <a:t>). </a:t>
            </a:r>
            <a:r>
              <a:rPr lang="en-US" i="1" noProof="1" smtClean="0"/>
              <a:t>The Study Skills </a:t>
            </a:r>
            <a:r>
              <a:rPr lang="en-US" i="1" noProof="1" smtClean="0"/>
              <a:t>Handbook</a:t>
            </a:r>
            <a:r>
              <a:rPr lang="en-US" noProof="1" smtClean="0"/>
              <a:t> </a:t>
            </a:r>
            <a:r>
              <a:rPr lang="en-US" noProof="1" smtClean="0"/>
              <a:t>(</a:t>
            </a:r>
            <a:r>
              <a:rPr lang="en-US" noProof="1" smtClean="0"/>
              <a:t>6th </a:t>
            </a:r>
            <a:r>
              <a:rPr lang="en-US" noProof="1" smtClean="0"/>
              <a:t>ed</a:t>
            </a:r>
            <a:r>
              <a:rPr lang="en-US" noProof="1" smtClean="0"/>
              <a:t>.). Bloomsbury </a:t>
            </a:r>
            <a:r>
              <a:rPr lang="en-US" noProof="1" smtClean="0"/>
              <a:t>Publishing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Hyland</a:t>
            </a:r>
            <a:r>
              <a:rPr lang="en-US" noProof="1" smtClean="0"/>
              <a:t>, </a:t>
            </a:r>
            <a:r>
              <a:rPr lang="en-US" noProof="1" smtClean="0"/>
              <a:t>K</a:t>
            </a:r>
            <a:r>
              <a:rPr lang="en-US" noProof="1" smtClean="0"/>
              <a:t>. </a:t>
            </a:r>
            <a:r>
              <a:rPr lang="en-US" noProof="1" smtClean="0"/>
              <a:t>(2022</a:t>
            </a:r>
            <a:r>
              <a:rPr lang="en-US" noProof="1" smtClean="0"/>
              <a:t>). </a:t>
            </a:r>
            <a:r>
              <a:rPr lang="en-US" i="1" noProof="1" smtClean="0"/>
              <a:t>English for Academic </a:t>
            </a:r>
            <a:r>
              <a:rPr lang="en-US" i="1" noProof="1" smtClean="0"/>
              <a:t>Purposes</a:t>
            </a:r>
            <a:r>
              <a:rPr lang="en-US" i="1" noProof="1" smtClean="0"/>
              <a:t>: An Advanced Resource </a:t>
            </a:r>
            <a:r>
              <a:rPr lang="en-US" i="1" noProof="1" smtClean="0"/>
              <a:t>Book</a:t>
            </a:r>
            <a:r>
              <a:rPr lang="en-US" noProof="1" smtClean="0"/>
              <a:t> </a:t>
            </a:r>
            <a:r>
              <a:rPr lang="en-US" noProof="1" smtClean="0"/>
              <a:t>(</a:t>
            </a:r>
            <a:r>
              <a:rPr lang="en-US" noProof="1" smtClean="0"/>
              <a:t>3rd </a:t>
            </a:r>
            <a:r>
              <a:rPr lang="en-US" noProof="1" smtClean="0"/>
              <a:t>ed</a:t>
            </a:r>
            <a:r>
              <a:rPr lang="en-US" noProof="1" smtClean="0"/>
              <a:t>.). </a:t>
            </a:r>
            <a:r>
              <a:rPr lang="en-US" noProof="1" smtClean="0"/>
              <a:t>Routledge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Swales</a:t>
            </a:r>
            <a:r>
              <a:rPr lang="en-US" noProof="1" smtClean="0"/>
              <a:t>, </a:t>
            </a:r>
            <a:r>
              <a:rPr lang="en-US" noProof="1" smtClean="0"/>
              <a:t>J</a:t>
            </a:r>
            <a:r>
              <a:rPr lang="en-US" noProof="1" smtClean="0"/>
              <a:t>. </a:t>
            </a:r>
            <a:r>
              <a:rPr lang="en-US" noProof="1" smtClean="0"/>
              <a:t>M</a:t>
            </a:r>
            <a:r>
              <a:rPr lang="en-US" noProof="1" smtClean="0"/>
              <a:t>., &amp; </a:t>
            </a:r>
            <a:r>
              <a:rPr lang="en-US" noProof="1" smtClean="0"/>
              <a:t>Feak</a:t>
            </a:r>
            <a:r>
              <a:rPr lang="en-US" noProof="1" smtClean="0"/>
              <a:t>, </a:t>
            </a:r>
            <a:r>
              <a:rPr lang="en-US" noProof="1" smtClean="0"/>
              <a:t>C</a:t>
            </a:r>
            <a:r>
              <a:rPr lang="en-US" noProof="1" smtClean="0"/>
              <a:t>. </a:t>
            </a:r>
            <a:r>
              <a:rPr lang="en-US" noProof="1" smtClean="0"/>
              <a:t>B</a:t>
            </a:r>
            <a:r>
              <a:rPr lang="en-US" noProof="1" smtClean="0"/>
              <a:t>. </a:t>
            </a:r>
            <a:r>
              <a:rPr lang="en-US" noProof="1" smtClean="0"/>
              <a:t>(2021</a:t>
            </a:r>
            <a:r>
              <a:rPr lang="en-US" noProof="1" smtClean="0"/>
              <a:t>). </a:t>
            </a:r>
            <a:r>
              <a:rPr lang="en-US" i="1" noProof="1" smtClean="0"/>
              <a:t>Academic Writing for Graduate </a:t>
            </a:r>
            <a:r>
              <a:rPr lang="en-US" i="1" noProof="1" smtClean="0"/>
              <a:t>Students</a:t>
            </a:r>
            <a:r>
              <a:rPr lang="en-US" i="1" noProof="1" smtClean="0"/>
              <a:t>: Essential Tasks and </a:t>
            </a:r>
            <a:r>
              <a:rPr lang="en-US" i="1" noProof="1" smtClean="0"/>
              <a:t>Skills</a:t>
            </a:r>
            <a:r>
              <a:rPr lang="en-US" noProof="1" smtClean="0"/>
              <a:t> </a:t>
            </a:r>
            <a:r>
              <a:rPr lang="en-US" noProof="1" smtClean="0"/>
              <a:t>(</a:t>
            </a:r>
            <a:r>
              <a:rPr lang="en-US" noProof="1" smtClean="0"/>
              <a:t>4th </a:t>
            </a:r>
            <a:r>
              <a:rPr lang="en-US" noProof="1" smtClean="0"/>
              <a:t>ed</a:t>
            </a:r>
            <a:r>
              <a:rPr lang="en-US" noProof="1" smtClean="0"/>
              <a:t>.). University of Michigan </a:t>
            </a:r>
            <a:r>
              <a:rPr lang="en-US" noProof="1" smtClean="0"/>
              <a:t>Press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Wallwork</a:t>
            </a:r>
            <a:r>
              <a:rPr lang="en-US" noProof="1" smtClean="0"/>
              <a:t>, </a:t>
            </a:r>
            <a:r>
              <a:rPr lang="en-US" noProof="1" smtClean="0"/>
              <a:t>A</a:t>
            </a:r>
            <a:r>
              <a:rPr lang="en-US" noProof="1" smtClean="0"/>
              <a:t>. </a:t>
            </a:r>
            <a:r>
              <a:rPr lang="en-US" noProof="1" smtClean="0"/>
              <a:t>(2024</a:t>
            </a:r>
            <a:r>
              <a:rPr lang="en-US" noProof="1" smtClean="0"/>
              <a:t>). </a:t>
            </a:r>
            <a:r>
              <a:rPr lang="en-US" i="1" noProof="1" smtClean="0"/>
              <a:t>English for Presentations at International </a:t>
            </a:r>
            <a:r>
              <a:rPr lang="en-US" i="1" noProof="1" smtClean="0"/>
              <a:t>Conferences</a:t>
            </a:r>
            <a:r>
              <a:rPr lang="en-US" noProof="1" smtClean="0"/>
              <a:t> </a:t>
            </a:r>
            <a:r>
              <a:rPr lang="en-US" noProof="1" smtClean="0"/>
              <a:t>(</a:t>
            </a:r>
            <a:r>
              <a:rPr lang="en-US" noProof="1" smtClean="0"/>
              <a:t>3rd </a:t>
            </a:r>
            <a:r>
              <a:rPr lang="en-US" noProof="1" smtClean="0"/>
              <a:t>ed</a:t>
            </a:r>
            <a:r>
              <a:rPr lang="en-US" noProof="1" smtClean="0"/>
              <a:t>.). </a:t>
            </a:r>
            <a:r>
              <a:rPr lang="en-US" noProof="1" smtClean="0"/>
              <a:t>Springer</a:t>
            </a:r>
            <a:r>
              <a:rPr lang="en-US" noProof="1" smtClean="0"/>
              <a:t>. </a:t>
            </a:r>
            <a:endParaRPr lang="en-US" noProof="1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347519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3E13EC-17EB-422F-965C-8E071B629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624"/>
            <a:ext cx="7239000" cy="1008112"/>
          </a:xfrm>
        </p:spPr>
        <p:txBody>
          <a:bodyPr/>
          <a:lstStyle/>
          <a:p>
            <a:r>
              <a:rPr lang="en-US" dirty="0"/>
              <a:t>Additional Literature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A18EC7D-7CE8-42F2-A10E-FABBD3D6F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>
            <a:noAutofit/>
          </a:bodyPr>
          <a:lstStyle/>
          <a:p>
            <a:pPr lvl="0"/>
            <a:r>
              <a:rPr lang="en-US" sz="2000" noProof="1" smtClean="0"/>
              <a:t>Curry</a:t>
            </a:r>
            <a:r>
              <a:rPr lang="en-US" sz="2000" noProof="1" smtClean="0"/>
              <a:t>, </a:t>
            </a:r>
            <a:r>
              <a:rPr lang="en-US" sz="2000" noProof="1" smtClean="0"/>
              <a:t>M</a:t>
            </a:r>
            <a:r>
              <a:rPr lang="en-US" sz="2000" noProof="1" smtClean="0"/>
              <a:t>. </a:t>
            </a:r>
            <a:r>
              <a:rPr lang="en-US" sz="2000" noProof="1" smtClean="0"/>
              <a:t>J</a:t>
            </a:r>
            <a:r>
              <a:rPr lang="en-US" sz="2000" noProof="1" smtClean="0"/>
              <a:t>., &amp; </a:t>
            </a:r>
            <a:r>
              <a:rPr lang="en-US" sz="2000" noProof="1" smtClean="0"/>
              <a:t>Lillis</a:t>
            </a:r>
            <a:r>
              <a:rPr lang="en-US" sz="2000" noProof="1" smtClean="0"/>
              <a:t>, </a:t>
            </a:r>
            <a:r>
              <a:rPr lang="en-US" sz="2000" noProof="1" smtClean="0"/>
              <a:t>T</a:t>
            </a:r>
            <a:r>
              <a:rPr lang="en-US" sz="2000" noProof="1" smtClean="0"/>
              <a:t>. </a:t>
            </a:r>
            <a:r>
              <a:rPr lang="en-US" sz="2000" noProof="1" smtClean="0"/>
              <a:t>(2022</a:t>
            </a:r>
            <a:r>
              <a:rPr lang="en-US" sz="2000" noProof="1" smtClean="0"/>
              <a:t>). </a:t>
            </a:r>
            <a:r>
              <a:rPr lang="en-US" sz="2000" i="1" noProof="1" smtClean="0"/>
              <a:t>Global Academic Writing and Multilingual </a:t>
            </a:r>
            <a:r>
              <a:rPr lang="en-US" sz="2000" i="1" noProof="1" smtClean="0"/>
              <a:t>Scholars</a:t>
            </a:r>
            <a:r>
              <a:rPr lang="en-US" sz="2000" noProof="1" smtClean="0"/>
              <a:t>. </a:t>
            </a:r>
            <a:r>
              <a:rPr lang="en-US" sz="2000" noProof="1" smtClean="0"/>
              <a:t>Routledge</a:t>
            </a:r>
            <a:r>
              <a:rPr lang="en-US" sz="2000" noProof="1" smtClean="0"/>
              <a:t>. </a:t>
            </a:r>
            <a:endParaRPr lang="en-US" sz="2000" noProof="1" smtClean="0"/>
          </a:p>
          <a:p>
            <a:pPr lvl="0"/>
            <a:r>
              <a:rPr lang="en-US" sz="2000" noProof="1" smtClean="0"/>
              <a:t>McKinley</a:t>
            </a:r>
            <a:r>
              <a:rPr lang="en-US" sz="2000" noProof="1" smtClean="0"/>
              <a:t>, </a:t>
            </a:r>
            <a:r>
              <a:rPr lang="en-US" sz="2000" noProof="1" smtClean="0"/>
              <a:t>J</a:t>
            </a:r>
            <a:r>
              <a:rPr lang="en-US" sz="2000" noProof="1" smtClean="0"/>
              <a:t>., &amp; </a:t>
            </a:r>
            <a:r>
              <a:rPr lang="en-US" sz="2000" noProof="1" smtClean="0"/>
              <a:t>Rose</a:t>
            </a:r>
            <a:r>
              <a:rPr lang="en-US" sz="2000" noProof="1" smtClean="0"/>
              <a:t>, </a:t>
            </a:r>
            <a:r>
              <a:rPr lang="en-US" sz="2000" noProof="1" smtClean="0"/>
              <a:t>H</a:t>
            </a:r>
            <a:r>
              <a:rPr lang="en-US" sz="2000" noProof="1" smtClean="0"/>
              <a:t>. </a:t>
            </a:r>
            <a:r>
              <a:rPr lang="en-US" sz="2000" noProof="1" smtClean="0"/>
              <a:t>(2023</a:t>
            </a:r>
            <a:r>
              <a:rPr lang="en-US" sz="2000" noProof="1" smtClean="0"/>
              <a:t>). </a:t>
            </a:r>
            <a:r>
              <a:rPr lang="en-US" sz="2000" i="1" noProof="1" smtClean="0"/>
              <a:t>The Routledge Handbook of English-Medium Instruction in Higher </a:t>
            </a:r>
            <a:r>
              <a:rPr lang="en-US" sz="2000" i="1" noProof="1" smtClean="0"/>
              <a:t>Education</a:t>
            </a:r>
            <a:r>
              <a:rPr lang="en-US" sz="2000" noProof="1" smtClean="0"/>
              <a:t>. </a:t>
            </a:r>
            <a:r>
              <a:rPr lang="en-US" sz="2000" noProof="1" smtClean="0"/>
              <a:t>Routledge</a:t>
            </a:r>
            <a:r>
              <a:rPr lang="en-US" sz="2000" noProof="1" smtClean="0"/>
              <a:t>. </a:t>
            </a:r>
            <a:endParaRPr lang="en-US" sz="2000" noProof="1" smtClean="0"/>
          </a:p>
          <a:p>
            <a:pPr lvl="0"/>
            <a:r>
              <a:rPr lang="en-US" sz="2000" i="1" noProof="1" smtClean="0"/>
              <a:t>Journal of English for Academic </a:t>
            </a:r>
            <a:r>
              <a:rPr lang="en-US" sz="2000" i="1" noProof="1" smtClean="0"/>
              <a:t>Purposes</a:t>
            </a:r>
            <a:r>
              <a:rPr lang="en-US" sz="2000" noProof="1" smtClean="0"/>
              <a:t> </a:t>
            </a:r>
            <a:r>
              <a:rPr lang="en-US" sz="2000" noProof="1" smtClean="0"/>
              <a:t>(2021–2026</a:t>
            </a:r>
            <a:r>
              <a:rPr lang="en-US" sz="2000" noProof="1" smtClean="0"/>
              <a:t>). </a:t>
            </a:r>
            <a:r>
              <a:rPr lang="en-US" sz="2000" noProof="1" smtClean="0"/>
              <a:t>Elsevier</a:t>
            </a:r>
            <a:r>
              <a:rPr lang="en-US" sz="2000" noProof="1" smtClean="0"/>
              <a:t>. </a:t>
            </a:r>
            <a:endParaRPr lang="en-US" sz="2000" noProof="1" smtClean="0"/>
          </a:p>
          <a:p>
            <a:pPr lvl="0"/>
            <a:r>
              <a:rPr lang="en-US" sz="2000" i="1" noProof="1" smtClean="0"/>
              <a:t>Journal of Second Language </a:t>
            </a:r>
            <a:r>
              <a:rPr lang="en-US" sz="2000" i="1" noProof="1" smtClean="0"/>
              <a:t>Writing</a:t>
            </a:r>
            <a:r>
              <a:rPr lang="en-US" sz="2000" noProof="1" smtClean="0"/>
              <a:t> </a:t>
            </a:r>
            <a:r>
              <a:rPr lang="en-US" sz="2000" noProof="1" smtClean="0"/>
              <a:t>(2021–2026</a:t>
            </a:r>
            <a:r>
              <a:rPr lang="en-US" sz="2000" noProof="1" smtClean="0"/>
              <a:t>). </a:t>
            </a:r>
            <a:r>
              <a:rPr lang="en-US" sz="2000" noProof="1" smtClean="0"/>
              <a:t>Elsevier</a:t>
            </a:r>
            <a:r>
              <a:rPr lang="en-US" sz="2000" noProof="1" smtClean="0"/>
              <a:t>. </a:t>
            </a:r>
            <a:endParaRPr lang="en-US" sz="2000" noProof="1" smtClean="0"/>
          </a:p>
          <a:p>
            <a:pPr lvl="0"/>
            <a:r>
              <a:rPr lang="en-US" sz="2000" i="1" noProof="1" smtClean="0"/>
              <a:t>Computers &amp; </a:t>
            </a:r>
            <a:r>
              <a:rPr lang="en-US" sz="2000" i="1" noProof="1" smtClean="0"/>
              <a:t>Education</a:t>
            </a:r>
            <a:r>
              <a:rPr lang="en-US" sz="2000" noProof="1" smtClean="0"/>
              <a:t> </a:t>
            </a:r>
            <a:r>
              <a:rPr lang="en-US" sz="2000" noProof="1" smtClean="0"/>
              <a:t>(2021–2026</a:t>
            </a:r>
            <a:r>
              <a:rPr lang="en-US" sz="2000" noProof="1" smtClean="0"/>
              <a:t>). </a:t>
            </a:r>
            <a:r>
              <a:rPr lang="en-US" sz="2000" noProof="1" smtClean="0"/>
              <a:t>Elsevier</a:t>
            </a:r>
            <a:r>
              <a:rPr lang="en-US" sz="2000" noProof="1" smtClean="0"/>
              <a:t>. </a:t>
            </a:r>
            <a:endParaRPr lang="en-US" sz="2000" noProof="1" smtClean="0"/>
          </a:p>
          <a:p>
            <a:pPr lvl="0"/>
            <a:r>
              <a:rPr lang="en-US" sz="2000" i="1" noProof="1" smtClean="0"/>
              <a:t>Business and Professional Communication </a:t>
            </a:r>
            <a:r>
              <a:rPr lang="en-US" sz="2000" i="1" noProof="1" smtClean="0"/>
              <a:t>Quarterly</a:t>
            </a:r>
            <a:r>
              <a:rPr lang="en-US" sz="2000" noProof="1" smtClean="0"/>
              <a:t> </a:t>
            </a:r>
            <a:r>
              <a:rPr lang="en-US" sz="2000" noProof="1" smtClean="0"/>
              <a:t>(2021–2026</a:t>
            </a:r>
            <a:r>
              <a:rPr lang="en-US" sz="2000" noProof="1" smtClean="0"/>
              <a:t>). SAGE </a:t>
            </a:r>
            <a:r>
              <a:rPr lang="en-US" sz="2000" noProof="1" smtClean="0"/>
              <a:t>Publications</a:t>
            </a:r>
            <a:r>
              <a:rPr lang="en-US" sz="2000" noProof="1" smtClean="0"/>
              <a:t>. </a:t>
            </a:r>
            <a:endParaRPr lang="en-US" sz="2000" noProof="1" smtClean="0"/>
          </a:p>
          <a:p>
            <a:r>
              <a:rPr lang="en-US" sz="2000" i="1" noProof="1" smtClean="0"/>
              <a:t>IEEE Transactions on Professional </a:t>
            </a:r>
            <a:r>
              <a:rPr lang="en-US" sz="2000" i="1" noProof="1" smtClean="0"/>
              <a:t>Communication</a:t>
            </a:r>
            <a:r>
              <a:rPr lang="en-US" sz="2000" noProof="1" smtClean="0"/>
              <a:t> </a:t>
            </a:r>
            <a:r>
              <a:rPr lang="en-US" sz="2000" noProof="1" smtClean="0"/>
              <a:t>(2021–2026</a:t>
            </a:r>
            <a:r>
              <a:rPr lang="en-US" sz="2000" noProof="1" smtClean="0"/>
              <a:t>). </a:t>
            </a:r>
            <a:r>
              <a:rPr lang="en-US" sz="2000" noProof="1" smtClean="0"/>
              <a:t>IEEE</a:t>
            </a:r>
            <a:endParaRPr lang="en-US" sz="2000" noProof="1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21284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</TotalTime>
  <Words>1910</Words>
  <Application>Microsoft Office PowerPoint</Application>
  <PresentationFormat>Экран (4:3)</PresentationFormat>
  <Paragraphs>308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Изящная</vt:lpstr>
      <vt:lpstr>    Вінницький національний медичний університет ім.М.І.пирогова  кафедра філології ДИСЦИПЛІНА “ АНЛІЙСЬКА МОВА ” СПЕЦІАЛЬНІСТЬ і2 “мЕДИЦИНА”</vt:lpstr>
      <vt:lpstr>Learning Objectives</vt:lpstr>
      <vt:lpstr>Why Does  Digital and Professional  Communication Matter? </vt:lpstr>
      <vt:lpstr>What is Digital and Professional Communication? </vt:lpstr>
      <vt:lpstr>Characteristics of Sensitive Communication</vt:lpstr>
      <vt:lpstr>Forms of Digital Professional Communication </vt:lpstr>
      <vt:lpstr> Characteristics of Professional Digital Communication </vt:lpstr>
      <vt:lpstr>Digital Communication Etiquette (Netiquette) </vt:lpstr>
      <vt:lpstr>Professional Communication During Online Meetings </vt:lpstr>
      <vt:lpstr>Language for Online Meetings </vt:lpstr>
      <vt:lpstr>Слайд 11</vt:lpstr>
      <vt:lpstr>Слайд 12</vt:lpstr>
      <vt:lpstr>Digital Communication and Confidentiality </vt:lpstr>
      <vt:lpstr>Common Mistakes in Digital and Professional Communication </vt:lpstr>
      <vt:lpstr>Strategies for Effective Digital Communication </vt:lpstr>
      <vt:lpstr>Useful Professional Vocabulary </vt:lpstr>
      <vt:lpstr>Common Mistakes in Digital and Professional Communication </vt:lpstr>
      <vt:lpstr>PRACTICAL PART Part 1. Dialogue Analysis</vt:lpstr>
      <vt:lpstr>Part 1.1 Tasks </vt:lpstr>
      <vt:lpstr>Part 2. Language Transformation Task </vt:lpstr>
      <vt:lpstr>Mini Writing Task </vt:lpstr>
      <vt:lpstr>Summary</vt:lpstr>
      <vt:lpstr>Recommended Literature</vt:lpstr>
      <vt:lpstr>Additional Literature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Вінницький національний медичний університет ім.М.І.пирогова  кафедра філології</dc:title>
  <dc:creator>Alla</dc:creator>
  <cp:lastModifiedBy>Andy</cp:lastModifiedBy>
  <cp:revision>48</cp:revision>
  <dcterms:created xsi:type="dcterms:W3CDTF">2026-06-25T21:12:49Z</dcterms:created>
  <dcterms:modified xsi:type="dcterms:W3CDTF">2026-06-30T05:45:02Z</dcterms:modified>
</cp:coreProperties>
</file>