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758" y="244611"/>
            <a:ext cx="1798146" cy="171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3045125" y="244611"/>
            <a:ext cx="7107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9403" y="4361789"/>
            <a:ext cx="7860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222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МЕДИЦИНА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ОХОРОНА ЗДОРОВ’Я 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ОСВІТНЬО-ПРОФЕСІЙНА ПРОГРАМА: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«МЕДИЦИНА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ДРУГИЙ (МАГІСТЕРСЬКИЙ)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430019"/>
            <a:ext cx="7772400" cy="1470025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3.8 «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Медична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англійська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54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ОСВІТНЬОГО </a:t>
            </a:r>
            <a:r>
              <a:rPr lang="uk-UA"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КОМПОНЕнТА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3.8 «</a:t>
            </a:r>
            <a:r>
              <a:rPr lang="ru-RU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Медична</a:t>
            </a:r>
            <a:r>
              <a:rPr lang="ru-RU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англійська</a:t>
            </a:r>
            <a:r>
              <a:rPr lang="ru-RU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222 Медицина</a:t>
            </a: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3-й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2,0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українська, англійська</a:t>
            </a:r>
          </a:p>
          <a:p>
            <a:pPr algn="just"/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Пререквізити: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dirty="0"/>
              <a:t>Вивчення дисципліни «Медична англійська мова» передбачає наявність у здобувачів рівня володіння англійською мовою не нижче B1 відповідно до Загальноєвропейських рекомендацій з </a:t>
            </a:r>
            <a:r>
              <a:rPr lang="uk-UA" dirty="0" err="1"/>
              <a:t>мовної</a:t>
            </a:r>
            <a:r>
              <a:rPr lang="uk-UA" dirty="0"/>
              <a:t> освіти (CEFR). Студенти повинні володіти базовими граматичними структурами, мати сформовані навички читання, аудіювання, письма та усного мовлення, а також базову загальнонаукову та медичну термінологію.</a:t>
            </a:r>
            <a:endParaRPr lang="uk-UA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608372"/>
            <a:ext cx="5018705" cy="1533086"/>
          </a:xfrm>
        </p:spPr>
        <p:txBody>
          <a:bodyPr>
            <a:normAutofit/>
          </a:bodyPr>
          <a:lstStyle/>
          <a:p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2664" y="2650439"/>
            <a:ext cx="5355825" cy="184392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ПЕРЕВАГА:</a:t>
            </a:r>
          </a:p>
          <a:p>
            <a:pPr marL="0" indent="0">
              <a:buNone/>
            </a:pPr>
            <a:r>
              <a:rPr lang="ru-RU" sz="2400" b="1" dirty="0" err="1" smtClean="0"/>
              <a:t>впевнене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володіння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медичною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англійською</a:t>
            </a:r>
            <a:r>
              <a:rPr lang="ru-RU" sz="2400" b="1" dirty="0" smtClean="0"/>
              <a:t> → </a:t>
            </a:r>
            <a:r>
              <a:rPr lang="ru-RU" sz="2400" b="1" dirty="0" err="1" smtClean="0"/>
              <a:t>ефективне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навчання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комунікація</a:t>
            </a:r>
            <a:endParaRPr lang="uk-UA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642341" y="804672"/>
            <a:ext cx="4856671" cy="350649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uk-UA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smtClean="0"/>
              <a:t>розвиток </a:t>
            </a:r>
            <a:r>
              <a:rPr lang="ru-RU" sz="9600" b="1" dirty="0" err="1" smtClean="0"/>
              <a:t>навичок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усного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писемного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мовлення</a:t>
            </a:r>
            <a:r>
              <a:rPr lang="ru-RU" sz="9600" b="1" dirty="0" smtClean="0"/>
              <a:t> на </a:t>
            </a:r>
            <a:r>
              <a:rPr lang="ru-RU" sz="9600" b="1" dirty="0" err="1" smtClean="0"/>
              <a:t>рівні</a:t>
            </a:r>
            <a:r>
              <a:rPr lang="ru-RU" sz="9600" b="1" dirty="0" smtClean="0"/>
              <a:t> не </a:t>
            </a:r>
            <a:r>
              <a:rPr lang="ru-RU" sz="9600" b="1" dirty="0" err="1" smtClean="0"/>
              <a:t>нижче</a:t>
            </a:r>
            <a:r>
              <a:rPr lang="ru-RU" sz="9600" b="1" dirty="0" smtClean="0"/>
              <a:t> </a:t>
            </a:r>
            <a:r>
              <a:rPr lang="en-US" sz="9600" b="1" dirty="0" smtClean="0">
                <a:latin typeface="Corbel" pitchFamily="34" charset="0"/>
              </a:rPr>
              <a:t>B1</a:t>
            </a:r>
            <a:endParaRPr lang="uk-UA" sz="9600" b="1" dirty="0" smtClean="0">
              <a:latin typeface="Corbel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 smtClean="0"/>
              <a:t>підготовка</a:t>
            </a:r>
            <a:r>
              <a:rPr lang="ru-RU" sz="9600" b="1" dirty="0" smtClean="0"/>
              <a:t> </a:t>
            </a:r>
            <a:r>
              <a:rPr lang="ru-RU" sz="9600" b="1" dirty="0"/>
              <a:t>до </a:t>
            </a:r>
            <a:r>
              <a:rPr lang="ru-RU" sz="9600" b="1" dirty="0" err="1"/>
              <a:t>іспиту</a:t>
            </a:r>
            <a:r>
              <a:rPr lang="ru-RU" sz="9600" b="1" dirty="0"/>
              <a:t> «КРОК»: </a:t>
            </a:r>
            <a:r>
              <a:rPr lang="ru-RU" sz="9600" b="1" dirty="0" err="1"/>
              <a:t>професійний</a:t>
            </a:r>
            <a:r>
              <a:rPr lang="ru-RU" sz="9600" b="1" dirty="0"/>
              <a:t> </a:t>
            </a:r>
            <a:r>
              <a:rPr lang="ru-RU" sz="9600" b="1" dirty="0" err="1"/>
              <a:t>мовний</a:t>
            </a:r>
            <a:r>
              <a:rPr lang="ru-RU" sz="9600" b="1" dirty="0"/>
              <a:t> </a:t>
            </a:r>
            <a:r>
              <a:rPr lang="ru-RU" sz="9600" b="1" dirty="0" smtClean="0"/>
              <a:t>аспект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 smtClean="0"/>
              <a:t>удосконалення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граматики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розширення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медичного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словникового</a:t>
            </a:r>
            <a:r>
              <a:rPr lang="ru-RU" sz="9600" b="1" dirty="0" smtClean="0"/>
              <a:t> запасу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 smtClean="0"/>
              <a:t>розвиток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навичок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аудіювання</a:t>
            </a:r>
            <a:r>
              <a:rPr lang="ru-RU" sz="9600" b="1" dirty="0" smtClean="0"/>
              <a:t>, </a:t>
            </a:r>
            <a:r>
              <a:rPr lang="ru-RU" sz="9600" b="1" dirty="0" err="1" smtClean="0"/>
              <a:t>читання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роботи</a:t>
            </a:r>
            <a:r>
              <a:rPr lang="ru-RU" sz="9600" b="1" dirty="0" smtClean="0"/>
              <a:t> з </a:t>
            </a:r>
            <a:r>
              <a:rPr lang="ru-RU" sz="9600" b="1" dirty="0" err="1" smtClean="0"/>
              <a:t>інформацією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англійською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мовою</a:t>
            </a:r>
            <a:endParaRPr lang="ru-RU" sz="9600" b="1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/>
              <a:t>розвиток</a:t>
            </a:r>
            <a:r>
              <a:rPr lang="ru-RU" sz="9600" b="1" dirty="0"/>
              <a:t> </a:t>
            </a:r>
            <a:r>
              <a:rPr lang="ru-RU" sz="9600" b="1" dirty="0" err="1"/>
              <a:t>навичок</a:t>
            </a:r>
            <a:r>
              <a:rPr lang="ru-RU" sz="9600" b="1" dirty="0"/>
              <a:t> перекладу та </a:t>
            </a:r>
            <a:r>
              <a:rPr lang="ru-RU" sz="9600" b="1" dirty="0" err="1"/>
              <a:t>роботи</a:t>
            </a:r>
            <a:r>
              <a:rPr lang="ru-RU" sz="9600" b="1" dirty="0"/>
              <a:t> з </a:t>
            </a:r>
            <a:r>
              <a:rPr lang="ru-RU" sz="9600" b="1" dirty="0" err="1"/>
              <a:t>фаховими</a:t>
            </a:r>
            <a:r>
              <a:rPr lang="ru-RU" sz="9600" b="1" dirty="0"/>
              <a:t> текстами</a:t>
            </a:r>
            <a:endParaRPr lang="uk-UA" sz="9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54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70" y="2071299"/>
            <a:ext cx="4837003" cy="1870973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  <a:endParaRPr lang="uk-U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85" y="804672"/>
            <a:ext cx="5279366" cy="5248656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медична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термінологія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/>
              <a:t>(</a:t>
            </a:r>
            <a:r>
              <a:rPr lang="ru-RU" sz="2400" b="1" dirty="0" err="1"/>
              <a:t>анатомія</a:t>
            </a:r>
            <a:r>
              <a:rPr lang="ru-RU" sz="2400" b="1" dirty="0"/>
              <a:t>, </a:t>
            </a:r>
            <a:r>
              <a:rPr lang="ru-RU" sz="2400" b="1" dirty="0" err="1"/>
              <a:t>фізіологія</a:t>
            </a:r>
            <a:r>
              <a:rPr lang="ru-RU" sz="2400" b="1" dirty="0"/>
              <a:t>, </a:t>
            </a:r>
            <a:r>
              <a:rPr lang="ru-RU" sz="2400" b="1" dirty="0" err="1"/>
              <a:t>патофізіологія</a:t>
            </a:r>
            <a:r>
              <a:rPr lang="ru-RU" sz="2400" b="1" dirty="0"/>
              <a:t>)</a:t>
            </a:r>
            <a:endParaRPr lang="ru-RU" sz="2400" b="1" dirty="0" smtClean="0">
              <a:cs typeface="Arial" pitchFamily="34" charset="0"/>
            </a:endParaRPr>
          </a:p>
          <a:p>
            <a:r>
              <a:rPr lang="ru-RU" sz="2400" b="1" dirty="0" err="1" smtClean="0"/>
              <a:t>розвиток</a:t>
            </a:r>
            <a:r>
              <a:rPr lang="ru-RU" sz="2400" b="1" dirty="0" smtClean="0"/>
              <a:t> </a:t>
            </a:r>
            <a:r>
              <a:rPr lang="ru-RU" sz="2400" b="1" dirty="0" err="1"/>
              <a:t>навичок</a:t>
            </a:r>
            <a:r>
              <a:rPr lang="ru-RU" sz="2400" b="1" dirty="0"/>
              <a:t> </a:t>
            </a:r>
            <a:r>
              <a:rPr lang="ru-RU" sz="2400" b="1" dirty="0" err="1"/>
              <a:t>читання</a:t>
            </a:r>
            <a:r>
              <a:rPr lang="ru-RU" sz="2400" b="1" dirty="0"/>
              <a:t> та </a:t>
            </a:r>
            <a:r>
              <a:rPr lang="ru-RU" sz="2400" b="1" dirty="0" err="1"/>
              <a:t>аналізу</a:t>
            </a:r>
            <a:r>
              <a:rPr lang="ru-RU" sz="2400" b="1" dirty="0"/>
              <a:t> </a:t>
            </a:r>
            <a:r>
              <a:rPr lang="ru-RU" sz="2400" b="1" dirty="0" err="1"/>
              <a:t>тестових</a:t>
            </a:r>
            <a:r>
              <a:rPr lang="ru-RU" sz="2400" b="1" dirty="0"/>
              <a:t> </a:t>
            </a:r>
            <a:r>
              <a:rPr lang="ru-RU" sz="2400" b="1" dirty="0" err="1"/>
              <a:t>завдань</a:t>
            </a:r>
            <a:r>
              <a:rPr lang="ru-RU" sz="2400" b="1" dirty="0"/>
              <a:t> (</a:t>
            </a:r>
            <a:r>
              <a:rPr lang="ru-RU" sz="2400" b="1" dirty="0" err="1"/>
              <a:t>MCQs</a:t>
            </a:r>
            <a:r>
              <a:rPr lang="ru-RU" sz="2400" b="1" dirty="0"/>
              <a:t>, </a:t>
            </a:r>
            <a:r>
              <a:rPr lang="ru-RU" sz="2400" b="1" dirty="0" err="1"/>
              <a:t>clinical</a:t>
            </a:r>
            <a:r>
              <a:rPr lang="ru-RU" sz="2400" b="1" dirty="0"/>
              <a:t> </a:t>
            </a:r>
            <a:r>
              <a:rPr lang="ru-RU" sz="2400" b="1" dirty="0" err="1"/>
              <a:t>vignettes</a:t>
            </a:r>
            <a:r>
              <a:rPr lang="ru-RU" sz="2400" b="1" dirty="0" smtClean="0"/>
              <a:t>)</a:t>
            </a:r>
          </a:p>
          <a:p>
            <a:r>
              <a:rPr lang="ru-RU" sz="2400" b="1" dirty="0" err="1" smtClean="0"/>
              <a:t>формування</a:t>
            </a:r>
            <a:r>
              <a:rPr lang="ru-RU" sz="2400" b="1" dirty="0" smtClean="0"/>
              <a:t> </a:t>
            </a:r>
            <a:r>
              <a:rPr lang="ru-RU" sz="2400" b="1" dirty="0" err="1"/>
              <a:t>вмінь</a:t>
            </a:r>
            <a:r>
              <a:rPr lang="ru-RU" sz="2400" b="1" dirty="0"/>
              <a:t> </a:t>
            </a:r>
            <a:r>
              <a:rPr lang="ru-RU" sz="2400" b="1" dirty="0" err="1"/>
              <a:t>інтерпретації</a:t>
            </a:r>
            <a:r>
              <a:rPr lang="ru-RU" sz="2400" b="1" dirty="0"/>
              <a:t> </a:t>
            </a:r>
            <a:r>
              <a:rPr lang="ru-RU" sz="2400" b="1" dirty="0" err="1"/>
              <a:t>клінічної</a:t>
            </a:r>
            <a:r>
              <a:rPr lang="ru-RU" sz="2400" b="1" dirty="0"/>
              <a:t> </a:t>
            </a:r>
            <a:r>
              <a:rPr lang="ru-RU" sz="2400" b="1" dirty="0" err="1" smtClean="0"/>
              <a:t>інформації</a:t>
            </a:r>
            <a:endParaRPr lang="ru-RU" sz="2400" b="1" dirty="0" smtClean="0"/>
          </a:p>
          <a:p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/>
              <a:t>розвиток</a:t>
            </a:r>
            <a:r>
              <a:rPr lang="ru-RU" sz="2400" b="1" dirty="0" smtClean="0"/>
              <a:t> </a:t>
            </a:r>
            <a:r>
              <a:rPr lang="ru-RU" sz="2400" b="1" dirty="0" err="1"/>
              <a:t>навичок</a:t>
            </a:r>
            <a:r>
              <a:rPr lang="ru-RU" sz="2400" b="1" dirty="0"/>
              <a:t> </a:t>
            </a:r>
            <a:r>
              <a:rPr lang="ru-RU" sz="2400" b="1" dirty="0" err="1"/>
              <a:t>логічного</a:t>
            </a:r>
            <a:r>
              <a:rPr lang="ru-RU" sz="2400" b="1" dirty="0"/>
              <a:t> та </a:t>
            </a:r>
            <a:r>
              <a:rPr lang="ru-RU" sz="2400" b="1" dirty="0" err="1"/>
              <a:t>мовного</a:t>
            </a:r>
            <a:r>
              <a:rPr lang="ru-RU" sz="2400" b="1" dirty="0"/>
              <a:t> </a:t>
            </a:r>
            <a:r>
              <a:rPr lang="ru-RU" sz="2400" b="1" dirty="0" err="1"/>
              <a:t>аналізу</a:t>
            </a:r>
            <a:r>
              <a:rPr lang="ru-RU" sz="2400" b="1" dirty="0"/>
              <a:t> </a:t>
            </a:r>
            <a:r>
              <a:rPr lang="ru-RU" sz="2400" b="1" dirty="0" err="1"/>
              <a:t>тестових</a:t>
            </a:r>
            <a:r>
              <a:rPr lang="ru-RU" sz="2400" b="1" dirty="0"/>
              <a:t> </a:t>
            </a:r>
            <a:r>
              <a:rPr lang="ru-RU" sz="2400" b="1" dirty="0" err="1" smtClean="0"/>
              <a:t>питань</a:t>
            </a:r>
            <a:endParaRPr lang="ru-RU" sz="2400" b="1" dirty="0" smtClean="0"/>
          </a:p>
          <a:p>
            <a:r>
              <a:rPr lang="ru-RU" sz="2400" b="1" dirty="0" err="1" smtClean="0">
                <a:cs typeface="Arial" pitchFamily="34" charset="0"/>
              </a:rPr>
              <a:t>граматика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рівня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latin typeface="Corbel" pitchFamily="34" charset="0"/>
                <a:cs typeface="Arial" pitchFamily="34" charset="0"/>
              </a:rPr>
              <a:t>B1–B2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ru-RU" sz="2400" b="1" dirty="0" smtClean="0">
                <a:cs typeface="Arial" pitchFamily="34" charset="0"/>
              </a:rPr>
              <a:t>для </a:t>
            </a:r>
            <a:r>
              <a:rPr lang="ru-RU" sz="2400" b="1" dirty="0" err="1" smtClean="0">
                <a:cs typeface="Arial" pitchFamily="34" charset="0"/>
              </a:rPr>
              <a:t>ефективної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комунікації</a:t>
            </a:r>
            <a:endParaRPr lang="ru-RU" sz="2400" b="1" dirty="0" smtClean="0">
              <a:cs typeface="Arial" pitchFamily="34" charset="0"/>
            </a:endParaRPr>
          </a:p>
          <a:p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/>
              <a:t>удосконалення</a:t>
            </a:r>
            <a:r>
              <a:rPr lang="ru-RU" sz="2400" b="1" dirty="0" smtClean="0"/>
              <a:t> </a:t>
            </a:r>
            <a:r>
              <a:rPr lang="ru-RU" sz="2400" b="1" dirty="0" err="1"/>
              <a:t>навичок</a:t>
            </a:r>
            <a:r>
              <a:rPr lang="ru-RU" sz="2400" b="1" dirty="0"/>
              <a:t> </a:t>
            </a:r>
            <a:r>
              <a:rPr lang="ru-RU" sz="2400" b="1" dirty="0" err="1"/>
              <a:t>професійного</a:t>
            </a:r>
            <a:r>
              <a:rPr lang="ru-RU" sz="2400" b="1" dirty="0"/>
              <a:t> </a:t>
            </a:r>
            <a:r>
              <a:rPr lang="ru-RU" sz="2400" b="1" dirty="0" err="1"/>
              <a:t>читання</a:t>
            </a:r>
            <a:r>
              <a:rPr lang="ru-RU" sz="2400" b="1" dirty="0"/>
              <a:t> та </a:t>
            </a:r>
            <a:r>
              <a:rPr lang="ru-RU" sz="2400" b="1" dirty="0" err="1"/>
              <a:t>базової</a:t>
            </a:r>
            <a:r>
              <a:rPr lang="ru-RU" sz="2400" b="1" dirty="0"/>
              <a:t> </a:t>
            </a:r>
            <a:r>
              <a:rPr lang="ru-RU" sz="2400" b="1" dirty="0" err="1"/>
              <a:t>медичної</a:t>
            </a:r>
            <a:r>
              <a:rPr lang="ru-RU" sz="2400" b="1" dirty="0"/>
              <a:t> </a:t>
            </a:r>
            <a:r>
              <a:rPr lang="ru-RU" sz="2400" b="1" dirty="0" err="1"/>
              <a:t>комунікації</a:t>
            </a:r>
            <a:endParaRPr sz="24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39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002060"/>
                </a:solidFill>
              </a:rPr>
              <a:t>Що ви зможете 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за умови опанування </a:t>
            </a:r>
            <a:r>
              <a:rPr lang="uk-UA" sz="3600" b="1" dirty="0" smtClean="0">
                <a:solidFill>
                  <a:srgbClr val="002060"/>
                </a:solidFill>
              </a:rPr>
              <a:t>курсу</a:t>
            </a:r>
            <a:endParaRPr lang="uk-UA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sz="2800" b="1" dirty="0" smtClean="0"/>
              <a:t>читати </a:t>
            </a:r>
            <a:r>
              <a:rPr lang="uk-UA" sz="2800" b="1" dirty="0"/>
              <a:t>та </a:t>
            </a:r>
            <a:r>
              <a:rPr lang="uk-UA" sz="2800" b="1" dirty="0" smtClean="0"/>
              <a:t>розуміти фахові тексти </a:t>
            </a:r>
            <a:r>
              <a:rPr lang="uk-UA" sz="2800" b="1" dirty="0"/>
              <a:t>і </a:t>
            </a:r>
            <a:r>
              <a:rPr lang="uk-UA" sz="2800" b="1" dirty="0" smtClean="0"/>
              <a:t>тестові завдання</a:t>
            </a:r>
          </a:p>
          <a:p>
            <a:pPr lvl="0"/>
            <a:r>
              <a:rPr lang="uk-UA" sz="2800" b="1" dirty="0"/>
              <a:t>о</a:t>
            </a:r>
            <a:r>
              <a:rPr lang="uk-UA" sz="2800" b="1" dirty="0" smtClean="0"/>
              <a:t>володіти навичками </a:t>
            </a:r>
            <a:r>
              <a:rPr lang="uk-UA" sz="2800" b="1" dirty="0"/>
              <a:t>роботи з англомовною медичною </a:t>
            </a:r>
            <a:r>
              <a:rPr lang="uk-UA" sz="2800" b="1" dirty="0" smtClean="0"/>
              <a:t>термінологією</a:t>
            </a:r>
          </a:p>
          <a:p>
            <a:r>
              <a:rPr lang="ru-RU" sz="3000" b="1" dirty="0" smtClean="0">
                <a:cs typeface="Arial" pitchFamily="34" charset="0"/>
              </a:rPr>
              <a:t> </a:t>
            </a:r>
            <a:r>
              <a:rPr lang="uk-UA" sz="2800" b="1" dirty="0" smtClean="0"/>
              <a:t>виконувати завдання </a:t>
            </a:r>
            <a:r>
              <a:rPr lang="uk-UA" sz="2800" b="1" dirty="0"/>
              <a:t>у форматі ліцензійного іспиту </a:t>
            </a:r>
            <a:r>
              <a:rPr lang="uk-UA" sz="2800" b="1" dirty="0" smtClean="0"/>
              <a:t>КРОК</a:t>
            </a:r>
            <a:endParaRPr lang="ru-RU" sz="2800" b="1" dirty="0"/>
          </a:p>
          <a:p>
            <a:pPr lvl="0"/>
            <a:r>
              <a:rPr lang="uk-UA" sz="2800" b="1" dirty="0" smtClean="0"/>
              <a:t>вміти </a:t>
            </a:r>
            <a:r>
              <a:rPr lang="uk-UA" sz="2800" b="1" dirty="0"/>
              <a:t>аналізувати клінічні </a:t>
            </a:r>
            <a:r>
              <a:rPr lang="uk-UA" sz="2800" b="1" dirty="0" smtClean="0"/>
              <a:t>ситуації</a:t>
            </a:r>
          </a:p>
          <a:p>
            <a:pPr lvl="0"/>
            <a:r>
              <a:rPr lang="ru-RU" sz="2800" b="1" dirty="0" err="1" smtClean="0">
                <a:cs typeface="Arial" pitchFamily="34" charset="0"/>
              </a:rPr>
              <a:t>ефективно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працювати</a:t>
            </a:r>
            <a:r>
              <a:rPr lang="ru-RU" sz="2800" b="1" dirty="0" smtClean="0">
                <a:cs typeface="Arial" pitchFamily="34" charset="0"/>
              </a:rPr>
              <a:t> з </a:t>
            </a:r>
            <a:r>
              <a:rPr lang="ru-RU" sz="2800" b="1" dirty="0" err="1" smtClean="0">
                <a:cs typeface="Arial" pitchFamily="34" charset="0"/>
              </a:rPr>
              <a:t>інформацією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англійською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мовою</a:t>
            </a:r>
            <a:endParaRPr lang="uk-UA" sz="36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Лекції</a:t>
            </a:r>
          </a:p>
          <a:p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 </a:t>
            </a:r>
            <a:endParaRPr lang="uk-UA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робота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127" y="2145357"/>
            <a:ext cx="3607682" cy="214831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sz="28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ст.викладач</a:t>
            </a: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Оксана </a:t>
            </a:r>
            <a:r>
              <a:rPr lang="uk-UA" sz="28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Горпинюк</a:t>
            </a:r>
            <a:endParaRPr lang="uk-UA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uk-UA" sz="28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ст.викладач</a:t>
            </a:r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None/>
            </a:pPr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Ірина </a:t>
            </a: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Сімонова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вул.Пирогова,56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inmov@vnmu.edu.ua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0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309</TotalTime>
  <Words>336</Words>
  <Application>Microsoft Office PowerPoint</Application>
  <PresentationFormat>Произвольный</PresentationFormat>
  <Paragraphs>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Parcel</vt:lpstr>
      <vt:lpstr>ВК 3.8 «Медична англійська мова»</vt:lpstr>
      <vt:lpstr>Паспорт ОСВІТНЬОГО КОМПОНЕнТА   ВК 3.8 «Медична англійська мова» 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25</cp:revision>
  <dcterms:created xsi:type="dcterms:W3CDTF">2026-04-08T10:22:59Z</dcterms:created>
  <dcterms:modified xsi:type="dcterms:W3CDTF">2026-04-19T19:37:59Z</dcterms:modified>
</cp:coreProperties>
</file>