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</p:sldIdLst>
  <p:sldSz cx="18288000" cy="10287000"/>
  <p:notesSz cx="6858000" cy="9144000"/>
  <p:embeddedFontLst>
    <p:embeddedFont>
      <p:font typeface="Arial MT Pro Bold" panose="020B0604020202020204" charset="0"/>
      <p:regular r:id="rId13"/>
    </p:embeddedFont>
    <p:embeddedFont>
      <p:font typeface="Arimo" panose="020B0604020202020204" charset="0"/>
      <p:regular r:id="rId14"/>
    </p:embeddedFont>
    <p:embeddedFont>
      <p:font typeface="Canva Sans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Arimo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221"/>
    <a:srgbClr val="EE8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125" autoAdjust="0"/>
  </p:normalViewPr>
  <p:slideViewPr>
    <p:cSldViewPr>
      <p:cViewPr>
        <p:scale>
          <a:sx n="80" d="100"/>
          <a:sy n="80" d="100"/>
        </p:scale>
        <p:origin x="-96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svg"/><Relationship Id="rId10" Type="http://schemas.openxmlformats.org/officeDocument/2006/relationships/image" Target="../media/image4.png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8" Type="http://schemas.openxmlformats.org/officeDocument/2006/relationships/image" Target="../media/image60.svg"/><Relationship Id="rId12" Type="http://schemas.openxmlformats.org/officeDocument/2006/relationships/image" Target="../media/image2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svg"/><Relationship Id="rId15" Type="http://schemas.openxmlformats.org/officeDocument/2006/relationships/image" Target="../media/image6.png"/><Relationship Id="rId14" Type="http://schemas.openxmlformats.org/officeDocument/2006/relationships/image" Target="../media/image4.png"/><Relationship Id="rId4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png"/><Relationship Id="rId3" Type="http://schemas.openxmlformats.org/officeDocument/2006/relationships/image" Target="../media/image2.svg"/><Relationship Id="rId12" Type="http://schemas.openxmlformats.org/officeDocument/2006/relationships/image" Target="../media/image2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svg"/><Relationship Id="rId15" Type="http://schemas.openxmlformats.org/officeDocument/2006/relationships/image" Target="../media/image6.png"/><Relationship Id="rId14" Type="http://schemas.openxmlformats.org/officeDocument/2006/relationships/image" Target="../media/image4.png"/><Relationship Id="rId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8" Type="http://schemas.openxmlformats.org/officeDocument/2006/relationships/image" Target="../media/image60.svg"/><Relationship Id="rId12" Type="http://schemas.openxmlformats.org/officeDocument/2006/relationships/image" Target="../media/image2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png"/><Relationship Id="rId3" Type="http://schemas.openxmlformats.org/officeDocument/2006/relationships/image" Target="../media/image2.svg"/><Relationship Id="rId12" Type="http://schemas.openxmlformats.org/officeDocument/2006/relationships/image" Target="../media/image2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svg"/><Relationship Id="rId1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8" Type="http://schemas.openxmlformats.org/officeDocument/2006/relationships/image" Target="../media/image60.svg"/><Relationship Id="rId12" Type="http://schemas.openxmlformats.org/officeDocument/2006/relationships/image" Target="../media/image2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png"/><Relationship Id="rId3" Type="http://schemas.openxmlformats.org/officeDocument/2006/relationships/image" Target="../media/image2.svg"/><Relationship Id="rId12" Type="http://schemas.openxmlformats.org/officeDocument/2006/relationships/image" Target="../media/image2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/>
          <p:cNvSpPr>
            <a:spLocks noChangeAspect="1"/>
          </p:cNvSpPr>
          <p:nvPr/>
        </p:nvSpPr>
        <p:spPr>
          <a:xfrm>
            <a:off x="14041024" y="7088076"/>
            <a:ext cx="4320000" cy="3240000"/>
          </a:xfrm>
          <a:custGeom>
            <a:avLst/>
            <a:gdLst/>
            <a:ahLst/>
            <a:cxnLst/>
            <a:rect l="l" t="t" r="r" b="b"/>
            <a:pathLst>
              <a:path w="7200900" h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2"/>
          <p:cNvSpPr>
            <a:spLocks noChangeAspect="1"/>
          </p:cNvSpPr>
          <p:nvPr/>
        </p:nvSpPr>
        <p:spPr>
          <a:xfrm rot="10800000">
            <a:off x="-73022" y="-41076"/>
            <a:ext cx="4320000" cy="3240000"/>
          </a:xfrm>
          <a:custGeom>
            <a:avLst/>
            <a:gdLst/>
            <a:ahLst/>
            <a:cxnLst/>
            <a:rect l="l" t="t" r="r" b="b"/>
            <a:pathLst>
              <a:path w="7200900" h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17"/>
          <p:cNvSpPr txBox="1"/>
          <p:nvPr/>
        </p:nvSpPr>
        <p:spPr>
          <a:xfrm>
            <a:off x="4724400" y="8867626"/>
            <a:ext cx="70866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uk-UA" sz="2400" dirty="0" smtClean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Підготовлено викладачем кафедри філології, </a:t>
            </a:r>
            <a:r>
              <a:rPr lang="uk-UA" sz="2400" noProof="1" smtClean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канд. пед. наук</a:t>
            </a:r>
            <a:r>
              <a:rPr lang="uk-UA" sz="2400" dirty="0" smtClean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 Катериною Полянською</a:t>
            </a:r>
            <a:r>
              <a:rPr lang="uk-UA" sz="2400" dirty="0" smtClean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 Bold"/>
              </a:rPr>
              <a:t> </a:t>
            </a:r>
            <a:endParaRPr lang="uk-UA" sz="2400" dirty="0">
              <a:solidFill>
                <a:srgbClr val="F37221"/>
              </a:solidFill>
              <a:latin typeface="Arial" pitchFamily="34" charset="0"/>
              <a:cs typeface="Arial" pitchFamily="34" charset="0"/>
              <a:sym typeface="Arimo Bold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6629400" y="613708"/>
            <a:ext cx="9144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4000" dirty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Вінницький національний медичний </a:t>
            </a:r>
          </a:p>
          <a:p>
            <a:pPr algn="ctr"/>
            <a:r>
              <a:rPr lang="uk-UA" sz="4000" dirty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університет ім. М.І. Пирогова</a:t>
            </a:r>
          </a:p>
          <a:p>
            <a:pPr algn="ctr"/>
            <a:r>
              <a:rPr lang="uk-UA" sz="4000" dirty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кафедра філології</a:t>
            </a:r>
          </a:p>
        </p:txBody>
      </p:sp>
      <p:sp>
        <p:nvSpPr>
          <p:cNvPr id="8" name="Прямоугольник 82"/>
          <p:cNvSpPr/>
          <p:nvPr/>
        </p:nvSpPr>
        <p:spPr>
          <a:xfrm>
            <a:off x="4800600" y="3550503"/>
            <a:ext cx="13030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noProof="1" smtClean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al MT Pro Bold"/>
              </a:rPr>
              <a:t>ПРЕЗЕНТАЦІЯ  ВИБІРКОВОЇ ДИСЦИПЛІНИ</a:t>
            </a:r>
            <a:endParaRPr lang="uk-UA" sz="4800" dirty="0">
              <a:solidFill>
                <a:srgbClr val="F3722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5539425" y="5728037"/>
            <a:ext cx="115293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 smtClean="0">
                <a:solidFill>
                  <a:srgbClr val="F37221"/>
                </a:solidFill>
              </a:rPr>
              <a:t>БАЗОВИЙ </a:t>
            </a:r>
            <a:r>
              <a:rPr lang="uk-UA" sz="6000" b="1" dirty="0">
                <a:solidFill>
                  <a:srgbClr val="F37221"/>
                </a:solidFill>
              </a:rPr>
              <a:t>КУРС НІМЕЦЬКОЇ </a:t>
            </a:r>
            <a:r>
              <a:rPr lang="uk-UA" sz="6000" b="1" dirty="0" smtClean="0">
                <a:solidFill>
                  <a:srgbClr val="F37221"/>
                </a:solidFill>
              </a:rPr>
              <a:t>МОВИ</a:t>
            </a:r>
            <a:endParaRPr lang="uk-UA" sz="6000" b="1" dirty="0">
              <a:solidFill>
                <a:srgbClr val="F37221"/>
              </a:solidFill>
            </a:endParaRPr>
          </a:p>
        </p:txBody>
      </p:sp>
      <p:pic>
        <p:nvPicPr>
          <p:cNvPr id="5123" name="Picture 3"/>
          <p:cNvPicPr preferRelativeResize="0"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8" y="3543300"/>
            <a:ext cx="3940492" cy="6355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57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1"/>
          <p:cNvSpPr>
            <a:spLocks/>
          </p:cNvSpPr>
          <p:nvPr/>
        </p:nvSpPr>
        <p:spPr>
          <a:xfrm>
            <a:off x="-76200" y="8885100"/>
            <a:ext cx="3600000" cy="1440000"/>
          </a:xfrm>
          <a:custGeom>
            <a:avLst/>
            <a:gdLst/>
            <a:ahLst/>
            <a:cxnLst/>
            <a:rect l="l" t="t" r="r" b="b"/>
            <a:pathLst>
              <a:path w="4769224" h="2384612">
                <a:moveTo>
                  <a:pt x="0" y="0"/>
                </a:moveTo>
                <a:lnTo>
                  <a:pt x="4769224" y="0"/>
                </a:lnTo>
                <a:lnTo>
                  <a:pt x="4769224" y="2384612"/>
                </a:lnTo>
                <a:lnTo>
                  <a:pt x="0" y="238461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2"/>
          <p:cNvSpPr>
            <a:spLocks/>
          </p:cNvSpPr>
          <p:nvPr/>
        </p:nvSpPr>
        <p:spPr>
          <a:xfrm rot="16200000">
            <a:off x="15768000" y="-398100"/>
            <a:ext cx="2160000" cy="2880000"/>
          </a:xfrm>
          <a:custGeom>
            <a:avLst/>
            <a:gdLst/>
            <a:ahLst/>
            <a:cxnLst/>
            <a:rect l="l" t="t" r="r" b="b"/>
            <a:pathLst>
              <a:path w="7200900" h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63284" tIns="81642" rIns="163284" bIns="81642"/>
          <a:lstStyle/>
          <a:p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71584" y="37319"/>
            <a:ext cx="4631832" cy="549599"/>
          </a:xfrm>
          <a:prstGeom prst="rect">
            <a:avLst/>
          </a:prstGeom>
        </p:spPr>
        <p:txBody>
          <a:bodyPr wrap="none" lIns="163284" tIns="81642" rIns="163284" bIns="81642">
            <a:spAutoFit/>
          </a:bodyPr>
          <a:lstStyle/>
          <a:p>
            <a:r>
              <a:rPr lang="uk-UA" sz="2500" dirty="0">
                <a:latin typeface="Arial" panose="020B0604020202020204" pitchFamily="34" charset="0"/>
                <a:cs typeface="Arial" panose="020B0604020202020204" pitchFamily="34" charset="0"/>
              </a:rPr>
              <a:t>Базовий курс німецької мови</a:t>
            </a:r>
          </a:p>
        </p:txBody>
      </p:sp>
      <p:sp>
        <p:nvSpPr>
          <p:cNvPr id="13" name="Freeform 25"/>
          <p:cNvSpPr/>
          <p:nvPr/>
        </p:nvSpPr>
        <p:spPr>
          <a:xfrm>
            <a:off x="6781800" y="2880082"/>
            <a:ext cx="1972075" cy="643497"/>
          </a:xfrm>
          <a:custGeom>
            <a:avLst/>
            <a:gdLst/>
            <a:ahLst/>
            <a:cxnLst/>
            <a:rect l="l" t="t" r="r" b="b"/>
            <a:pathLst>
              <a:path w="1567117" h="428998">
                <a:moveTo>
                  <a:pt x="0" y="0"/>
                </a:moveTo>
                <a:lnTo>
                  <a:pt x="1567117" y="0"/>
                </a:lnTo>
                <a:lnTo>
                  <a:pt x="1567117" y="428999"/>
                </a:lnTo>
                <a:lnTo>
                  <a:pt x="0" y="42899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25"/>
          <p:cNvSpPr/>
          <p:nvPr/>
        </p:nvSpPr>
        <p:spPr>
          <a:xfrm>
            <a:off x="6858000" y="5358144"/>
            <a:ext cx="1910529" cy="643497"/>
          </a:xfrm>
          <a:custGeom>
            <a:avLst/>
            <a:gdLst/>
            <a:ahLst/>
            <a:cxnLst/>
            <a:rect l="l" t="t" r="r" b="b"/>
            <a:pathLst>
              <a:path w="1567117" h="428998">
                <a:moveTo>
                  <a:pt x="0" y="0"/>
                </a:moveTo>
                <a:lnTo>
                  <a:pt x="1567117" y="0"/>
                </a:lnTo>
                <a:lnTo>
                  <a:pt x="1567117" y="428999"/>
                </a:lnTo>
                <a:lnTo>
                  <a:pt x="0" y="42899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25"/>
          <p:cNvSpPr/>
          <p:nvPr/>
        </p:nvSpPr>
        <p:spPr>
          <a:xfrm>
            <a:off x="6907734" y="7646785"/>
            <a:ext cx="1855266" cy="643497"/>
          </a:xfrm>
          <a:custGeom>
            <a:avLst/>
            <a:gdLst/>
            <a:ahLst/>
            <a:cxnLst/>
            <a:rect l="l" t="t" r="r" b="b"/>
            <a:pathLst>
              <a:path w="1567117" h="428998">
                <a:moveTo>
                  <a:pt x="0" y="0"/>
                </a:moveTo>
                <a:lnTo>
                  <a:pt x="1567117" y="0"/>
                </a:lnTo>
                <a:lnTo>
                  <a:pt x="1567117" y="428999"/>
                </a:lnTo>
                <a:lnTo>
                  <a:pt x="0" y="42899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13"/>
          <p:cNvSpPr txBox="1"/>
          <p:nvPr/>
        </p:nvSpPr>
        <p:spPr>
          <a:xfrm>
            <a:off x="4391472" y="715010"/>
            <a:ext cx="7147956" cy="1731108"/>
          </a:xfrm>
          <a:prstGeom prst="rect">
            <a:avLst/>
          </a:prstGeom>
        </p:spPr>
        <p:txBody>
          <a:bodyPr lIns="90714" tIns="90714" rIns="90714" bIns="90714" rtlCol="0" anchor="ctr"/>
          <a:lstStyle/>
          <a:p>
            <a:pPr algn="ctr">
              <a:lnSpc>
                <a:spcPts val="4236"/>
              </a:lnSpc>
            </a:pPr>
            <a:r>
              <a:rPr lang="en-US" sz="3000" spc="2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Write identity or value here</a:t>
            </a:r>
          </a:p>
        </p:txBody>
      </p:sp>
      <p:sp>
        <p:nvSpPr>
          <p:cNvPr id="24" name="TextBox 16"/>
          <p:cNvSpPr txBox="1"/>
          <p:nvPr/>
        </p:nvSpPr>
        <p:spPr>
          <a:xfrm>
            <a:off x="10694758" y="6240209"/>
            <a:ext cx="7147956" cy="1731108"/>
          </a:xfrm>
          <a:prstGeom prst="rect">
            <a:avLst/>
          </a:prstGeom>
        </p:spPr>
        <p:txBody>
          <a:bodyPr lIns="90714" tIns="90714" rIns="90714" bIns="90714" rtlCol="0" anchor="ctr"/>
          <a:lstStyle/>
          <a:p>
            <a:pPr algn="ctr">
              <a:lnSpc>
                <a:spcPts val="4236"/>
              </a:lnSpc>
            </a:pPr>
            <a:r>
              <a:rPr lang="en-US" sz="3000" spc="2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Write identity or value here</a:t>
            </a:r>
          </a:p>
        </p:txBody>
      </p:sp>
      <p:sp>
        <p:nvSpPr>
          <p:cNvPr id="42" name="Freeform 9"/>
          <p:cNvSpPr/>
          <p:nvPr/>
        </p:nvSpPr>
        <p:spPr>
          <a:xfrm>
            <a:off x="9372600" y="2405696"/>
            <a:ext cx="7147956" cy="1617386"/>
          </a:xfrm>
          <a:custGeom>
            <a:avLst/>
            <a:gdLst/>
            <a:ahLst/>
            <a:cxnLst/>
            <a:rect l="l" t="t" r="r" b="b"/>
            <a:pathLst>
              <a:path w="1347049" h="406400">
                <a:moveTo>
                  <a:pt x="1143849" y="0"/>
                </a:moveTo>
                <a:cubicBezTo>
                  <a:pt x="1256073" y="0"/>
                  <a:pt x="1347049" y="90976"/>
                  <a:pt x="1347049" y="203200"/>
                </a:cubicBezTo>
                <a:cubicBezTo>
                  <a:pt x="1347049" y="315424"/>
                  <a:pt x="1256073" y="406400"/>
                  <a:pt x="1143849" y="406400"/>
                </a:cubicBezTo>
                <a:lnTo>
                  <a:pt x="203200" y="406400"/>
                </a:lnTo>
                <a:cubicBezTo>
                  <a:pt x="90976" y="406400"/>
                  <a:pt x="0" y="315424"/>
                  <a:pt x="0" y="203200"/>
                </a:cubicBezTo>
                <a:cubicBezTo>
                  <a:pt x="0" y="90976"/>
                  <a:pt x="90976" y="0"/>
                  <a:pt x="203200" y="0"/>
                </a:cubicBezTo>
                <a:close/>
              </a:path>
            </a:pathLst>
          </a:custGeom>
          <a:solidFill>
            <a:srgbClr val="F37221"/>
          </a:solidFill>
        </p:spPr>
        <p:txBody>
          <a:bodyPr lIns="163284" tIns="81642" rIns="163284" bIns="81642" anchor="ctr" anchorCtr="1">
            <a:no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Бізнес, адміністрування </a:t>
            </a:r>
            <a:endParaRPr lang="en-GB" sz="4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право</a:t>
            </a:r>
            <a:endParaRPr lang="uk-UA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Freeform 9"/>
          <p:cNvSpPr/>
          <p:nvPr/>
        </p:nvSpPr>
        <p:spPr>
          <a:xfrm>
            <a:off x="9387444" y="4767896"/>
            <a:ext cx="7147956" cy="1617386"/>
          </a:xfrm>
          <a:custGeom>
            <a:avLst/>
            <a:gdLst/>
            <a:ahLst/>
            <a:cxnLst/>
            <a:rect l="l" t="t" r="r" b="b"/>
            <a:pathLst>
              <a:path w="1347049" h="406400">
                <a:moveTo>
                  <a:pt x="1143849" y="0"/>
                </a:moveTo>
                <a:cubicBezTo>
                  <a:pt x="1256073" y="0"/>
                  <a:pt x="1347049" y="90976"/>
                  <a:pt x="1347049" y="203200"/>
                </a:cubicBezTo>
                <a:cubicBezTo>
                  <a:pt x="1347049" y="315424"/>
                  <a:pt x="1256073" y="406400"/>
                  <a:pt x="1143849" y="406400"/>
                </a:cubicBezTo>
                <a:lnTo>
                  <a:pt x="203200" y="406400"/>
                </a:lnTo>
                <a:cubicBezTo>
                  <a:pt x="90976" y="406400"/>
                  <a:pt x="0" y="315424"/>
                  <a:pt x="0" y="203200"/>
                </a:cubicBezTo>
                <a:cubicBezTo>
                  <a:pt x="0" y="90976"/>
                  <a:pt x="90976" y="0"/>
                  <a:pt x="203200" y="0"/>
                </a:cubicBezTo>
                <a:close/>
              </a:path>
            </a:pathLst>
          </a:custGeom>
          <a:solidFill>
            <a:srgbClr val="F37221"/>
          </a:solidFill>
        </p:spPr>
        <p:txBody>
          <a:bodyPr lIns="163284" tIns="81642" rIns="163284" bIns="81642" anchor="ctr" anchorCtr="1"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перший (бакалаврський)</a:t>
            </a:r>
            <a:endParaRPr lang="uk-UA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Freeform 9"/>
          <p:cNvSpPr/>
          <p:nvPr/>
        </p:nvSpPr>
        <p:spPr>
          <a:xfrm>
            <a:off x="9372600" y="7130096"/>
            <a:ext cx="7147956" cy="1617386"/>
          </a:xfrm>
          <a:custGeom>
            <a:avLst/>
            <a:gdLst/>
            <a:ahLst/>
            <a:cxnLst/>
            <a:rect l="l" t="t" r="r" b="b"/>
            <a:pathLst>
              <a:path w="1347049" h="406400">
                <a:moveTo>
                  <a:pt x="1143849" y="0"/>
                </a:moveTo>
                <a:cubicBezTo>
                  <a:pt x="1256073" y="0"/>
                  <a:pt x="1347049" y="90976"/>
                  <a:pt x="1347049" y="203200"/>
                </a:cubicBezTo>
                <a:cubicBezTo>
                  <a:pt x="1347049" y="315424"/>
                  <a:pt x="1256073" y="406400"/>
                  <a:pt x="1143849" y="406400"/>
                </a:cubicBezTo>
                <a:lnTo>
                  <a:pt x="203200" y="406400"/>
                </a:lnTo>
                <a:cubicBezTo>
                  <a:pt x="90976" y="406400"/>
                  <a:pt x="0" y="315424"/>
                  <a:pt x="0" y="203200"/>
                </a:cubicBezTo>
                <a:cubicBezTo>
                  <a:pt x="0" y="90976"/>
                  <a:pt x="90976" y="0"/>
                  <a:pt x="203200" y="0"/>
                </a:cubicBezTo>
                <a:close/>
              </a:path>
            </a:pathLst>
          </a:custGeom>
          <a:solidFill>
            <a:srgbClr val="F37221"/>
          </a:solidFill>
        </p:spPr>
        <p:txBody>
          <a:bodyPr lIns="163284" tIns="81642" rIns="163284" bIns="81642" anchor="ctr" anchorCtr="1"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 Менеджмент</a:t>
            </a:r>
            <a:endParaRPr lang="uk-UA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кутник 50"/>
          <p:cNvSpPr/>
          <p:nvPr/>
        </p:nvSpPr>
        <p:spPr>
          <a:xfrm>
            <a:off x="2126309" y="2738540"/>
            <a:ext cx="4274491" cy="903542"/>
          </a:xfrm>
          <a:prstGeom prst="rect">
            <a:avLst/>
          </a:prstGeom>
        </p:spPr>
        <p:txBody>
          <a:bodyPr wrap="none" lIns="163284" tIns="81642" rIns="163284" bIns="81642">
            <a:spAutoFit/>
          </a:bodyPr>
          <a:lstStyle/>
          <a:p>
            <a:r>
              <a:rPr lang="uk-UA" sz="4800" b="1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галузь знань</a:t>
            </a:r>
            <a:endParaRPr lang="uk-UA" sz="4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кутник 51"/>
          <p:cNvSpPr/>
          <p:nvPr/>
        </p:nvSpPr>
        <p:spPr>
          <a:xfrm>
            <a:off x="1433892" y="5176940"/>
            <a:ext cx="4966908" cy="903542"/>
          </a:xfrm>
          <a:prstGeom prst="rect">
            <a:avLst/>
          </a:prstGeom>
        </p:spPr>
        <p:txBody>
          <a:bodyPr wrap="square" lIns="163284" tIns="81642" rIns="163284" bIns="81642">
            <a:spAutoFit/>
          </a:bodyPr>
          <a:lstStyle/>
          <a:p>
            <a:r>
              <a:rPr lang="uk-UA" sz="4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освітній рівень </a:t>
            </a:r>
          </a:p>
        </p:txBody>
      </p:sp>
      <p:sp>
        <p:nvSpPr>
          <p:cNvPr id="53" name="Прямокутник 52"/>
          <p:cNvSpPr/>
          <p:nvPr/>
        </p:nvSpPr>
        <p:spPr>
          <a:xfrm>
            <a:off x="1784613" y="7462940"/>
            <a:ext cx="4616187" cy="903542"/>
          </a:xfrm>
          <a:prstGeom prst="rect">
            <a:avLst/>
          </a:prstGeom>
        </p:spPr>
        <p:txBody>
          <a:bodyPr wrap="none" lIns="163284" tIns="81642" rIns="163284" bIns="81642">
            <a:spAutoFit/>
          </a:bodyPr>
          <a:lstStyle/>
          <a:p>
            <a:r>
              <a:rPr lang="uk-UA" sz="4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спеціальність</a:t>
            </a:r>
          </a:p>
        </p:txBody>
      </p:sp>
    </p:spTree>
    <p:extLst>
      <p:ext uri="{BB962C8B-B14F-4D97-AF65-F5344CB8AC3E}">
        <p14:creationId xmlns:p14="http://schemas.microsoft.com/office/powerpoint/2010/main" val="260959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0"/>
          <p:cNvSpPr>
            <a:spLocks noChangeAspect="1"/>
          </p:cNvSpPr>
          <p:nvPr/>
        </p:nvSpPr>
        <p:spPr>
          <a:xfrm>
            <a:off x="15408000" y="8165100"/>
            <a:ext cx="2880000" cy="2160000"/>
          </a:xfrm>
          <a:custGeom>
            <a:avLst/>
            <a:gdLst/>
            <a:ahLst/>
            <a:cxnLst/>
            <a:rect l="l" t="t" r="r" b="b"/>
            <a:pathLst>
              <a:path w="2512109" h="2512109">
                <a:moveTo>
                  <a:pt x="0" y="0"/>
                </a:moveTo>
                <a:lnTo>
                  <a:pt x="2512110" y="0"/>
                </a:lnTo>
                <a:lnTo>
                  <a:pt x="2512110" y="2512110"/>
                </a:lnTo>
                <a:lnTo>
                  <a:pt x="0" y="251211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21"/>
          <p:cNvSpPr>
            <a:spLocks/>
          </p:cNvSpPr>
          <p:nvPr/>
        </p:nvSpPr>
        <p:spPr>
          <a:xfrm rot="10800000">
            <a:off x="-76200" y="-38099"/>
            <a:ext cx="3600000" cy="1440000"/>
          </a:xfrm>
          <a:custGeom>
            <a:avLst/>
            <a:gdLst/>
            <a:ahLst/>
            <a:cxnLst/>
            <a:rect l="l" t="t" r="r" b="b"/>
            <a:pathLst>
              <a:path w="4769224" h="2384612">
                <a:moveTo>
                  <a:pt x="0" y="0"/>
                </a:moveTo>
                <a:lnTo>
                  <a:pt x="4769224" y="0"/>
                </a:lnTo>
                <a:lnTo>
                  <a:pt x="4769224" y="2384612"/>
                </a:lnTo>
                <a:lnTo>
                  <a:pt x="0" y="2384612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Прямокутник 11"/>
          <p:cNvSpPr/>
          <p:nvPr/>
        </p:nvSpPr>
        <p:spPr>
          <a:xfrm>
            <a:off x="3505200" y="-38100"/>
            <a:ext cx="4631832" cy="549599"/>
          </a:xfrm>
          <a:prstGeom prst="rect">
            <a:avLst/>
          </a:prstGeom>
        </p:spPr>
        <p:txBody>
          <a:bodyPr wrap="none" lIns="163284" tIns="81642" rIns="163284" bIns="81642">
            <a:spAutoFit/>
          </a:bodyPr>
          <a:lstStyle/>
          <a:p>
            <a:r>
              <a:rPr lang="uk-UA" sz="2500" dirty="0">
                <a:latin typeface="Arial" panose="020B0604020202020204" pitchFamily="34" charset="0"/>
                <a:cs typeface="Arial" panose="020B0604020202020204" pitchFamily="34" charset="0"/>
              </a:rPr>
              <a:t>Базовий курс німецької мови</a:t>
            </a:r>
          </a:p>
        </p:txBody>
      </p:sp>
      <p:sp>
        <p:nvSpPr>
          <p:cNvPr id="11" name="Скругленный прямоугольник 51"/>
          <p:cNvSpPr/>
          <p:nvPr/>
        </p:nvSpPr>
        <p:spPr>
          <a:xfrm>
            <a:off x="2971800" y="1943100"/>
            <a:ext cx="11658600" cy="838200"/>
          </a:xfrm>
          <a:prstGeom prst="roundRect">
            <a:avLst/>
          </a:prstGeom>
          <a:solidFill>
            <a:srgbClr val="F37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ІНФОРМАЦ</a:t>
            </a:r>
            <a:r>
              <a:rPr 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ІЙ</a:t>
            </a:r>
            <a:r>
              <a:rPr 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НИЙ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ОБСЯГ НАВЧАЛЬНО</a:t>
            </a:r>
            <a:r>
              <a:rPr lang="uk-UA" sz="2800" b="1" dirty="0">
                <a:latin typeface="Arial" panose="020B0604020202020204" pitchFamily="34" charset="0"/>
                <a:cs typeface="Arial" panose="020B0604020202020204" pitchFamily="34" charset="0"/>
              </a:rPr>
              <a:t>Ї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ДИСЦИПЛ</a:t>
            </a:r>
            <a:r>
              <a:rPr lang="uk-U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НИ </a:t>
            </a:r>
            <a:endParaRPr lang="uk-UA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28"/>
          <p:cNvSpPr/>
          <p:nvPr/>
        </p:nvSpPr>
        <p:spPr>
          <a:xfrm rot="2327565">
            <a:off x="13296546" y="3605889"/>
            <a:ext cx="1567117" cy="428998"/>
          </a:xfrm>
          <a:custGeom>
            <a:avLst/>
            <a:gdLst/>
            <a:ahLst/>
            <a:cxnLst/>
            <a:rect l="l" t="t" r="r" b="b"/>
            <a:pathLst>
              <a:path w="1567117" h="428998">
                <a:moveTo>
                  <a:pt x="0" y="0"/>
                </a:moveTo>
                <a:lnTo>
                  <a:pt x="1567117" y="0"/>
                </a:lnTo>
                <a:lnTo>
                  <a:pt x="1567117" y="428998"/>
                </a:lnTo>
                <a:lnTo>
                  <a:pt x="0" y="42899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4"/>
          <p:cNvSpPr/>
          <p:nvPr/>
        </p:nvSpPr>
        <p:spPr>
          <a:xfrm>
            <a:off x="7162800" y="4762500"/>
            <a:ext cx="4038600" cy="3217068"/>
          </a:xfrm>
          <a:custGeom>
            <a:avLst/>
            <a:gdLst/>
            <a:ahLst/>
            <a:cxnLst/>
            <a:rect l="l" t="t" r="r" b="b"/>
            <a:pathLst>
              <a:path w="1598198" h="1598198">
                <a:moveTo>
                  <a:pt x="0" y="0"/>
                </a:moveTo>
                <a:lnTo>
                  <a:pt x="1598198" y="0"/>
                </a:lnTo>
                <a:lnTo>
                  <a:pt x="1598198" y="1598197"/>
                </a:lnTo>
                <a:lnTo>
                  <a:pt x="0" y="1598197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 anchor="ctr" anchorCtr="1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</a:t>
            </a:r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ПІДСУМКОВОГО КОНТРОЛЮ – ЗАЛІК</a:t>
            </a:r>
          </a:p>
        </p:txBody>
      </p:sp>
      <p:sp>
        <p:nvSpPr>
          <p:cNvPr id="21" name="Freeform 28"/>
          <p:cNvSpPr/>
          <p:nvPr/>
        </p:nvSpPr>
        <p:spPr>
          <a:xfrm rot="2327565">
            <a:off x="2247546" y="3605889"/>
            <a:ext cx="1567117" cy="428998"/>
          </a:xfrm>
          <a:custGeom>
            <a:avLst/>
            <a:gdLst/>
            <a:ahLst/>
            <a:cxnLst/>
            <a:rect l="l" t="t" r="r" b="b"/>
            <a:pathLst>
              <a:path w="1567117" h="428998">
                <a:moveTo>
                  <a:pt x="0" y="0"/>
                </a:moveTo>
                <a:lnTo>
                  <a:pt x="1567117" y="0"/>
                </a:lnTo>
                <a:lnTo>
                  <a:pt x="1567117" y="428998"/>
                </a:lnTo>
                <a:lnTo>
                  <a:pt x="0" y="42899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8"/>
          <p:cNvSpPr/>
          <p:nvPr/>
        </p:nvSpPr>
        <p:spPr>
          <a:xfrm rot="2327565">
            <a:off x="7505346" y="3605889"/>
            <a:ext cx="1567117" cy="428998"/>
          </a:xfrm>
          <a:custGeom>
            <a:avLst/>
            <a:gdLst/>
            <a:ahLst/>
            <a:cxnLst/>
            <a:rect l="l" t="t" r="r" b="b"/>
            <a:pathLst>
              <a:path w="1567117" h="428998">
                <a:moveTo>
                  <a:pt x="0" y="0"/>
                </a:moveTo>
                <a:lnTo>
                  <a:pt x="1567117" y="0"/>
                </a:lnTo>
                <a:lnTo>
                  <a:pt x="1567117" y="428998"/>
                </a:lnTo>
                <a:lnTo>
                  <a:pt x="0" y="42899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4"/>
          <p:cNvSpPr/>
          <p:nvPr/>
        </p:nvSpPr>
        <p:spPr>
          <a:xfrm>
            <a:off x="1524000" y="4762500"/>
            <a:ext cx="4038600" cy="3217068"/>
          </a:xfrm>
          <a:custGeom>
            <a:avLst/>
            <a:gdLst/>
            <a:ahLst/>
            <a:cxnLst/>
            <a:rect l="l" t="t" r="r" b="b"/>
            <a:pathLst>
              <a:path w="1598198" h="1598198">
                <a:moveTo>
                  <a:pt x="0" y="0"/>
                </a:moveTo>
                <a:lnTo>
                  <a:pt x="1598198" y="0"/>
                </a:lnTo>
                <a:lnTo>
                  <a:pt x="1598198" y="1598197"/>
                </a:lnTo>
                <a:lnTo>
                  <a:pt x="0" y="1598197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 anchor="ctr" anchorCtr="1"/>
          <a:lstStyle/>
          <a:p>
            <a:pPr algn="ctr"/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ЗАГАЛЬНИЙ ОБСЯГ НАВЧАЛЬНОГО </a:t>
            </a:r>
            <a:endParaRPr lang="en-GB" sz="2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ЧАСУ </a:t>
            </a:r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90 ГОД. 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 КРЕДИТИ ЄКТС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uk-UA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reeform 4"/>
          <p:cNvSpPr/>
          <p:nvPr/>
        </p:nvSpPr>
        <p:spPr>
          <a:xfrm>
            <a:off x="12801600" y="4762500"/>
            <a:ext cx="4038600" cy="3217068"/>
          </a:xfrm>
          <a:custGeom>
            <a:avLst/>
            <a:gdLst/>
            <a:ahLst/>
            <a:cxnLst/>
            <a:rect l="l" t="t" r="r" b="b"/>
            <a:pathLst>
              <a:path w="1598198" h="1598198">
                <a:moveTo>
                  <a:pt x="0" y="0"/>
                </a:moveTo>
                <a:lnTo>
                  <a:pt x="1598198" y="0"/>
                </a:lnTo>
                <a:lnTo>
                  <a:pt x="1598198" y="1598197"/>
                </a:lnTo>
                <a:lnTo>
                  <a:pt x="0" y="1598197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 anchor="ctr" anchorCtr="1"/>
          <a:lstStyle/>
          <a:p>
            <a:pPr algn="ctr"/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ДИСЦИПЛІНА ВИВЧАЄТЬСЯ У </a:t>
            </a:r>
            <a:endParaRPr lang="en-GB" sz="2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 </a:t>
            </a:r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СЕМЕСТРІ</a:t>
            </a:r>
          </a:p>
        </p:txBody>
      </p:sp>
    </p:spTree>
    <p:extLst>
      <p:ext uri="{BB962C8B-B14F-4D97-AF65-F5344CB8AC3E}">
        <p14:creationId xmlns:p14="http://schemas.microsoft.com/office/powerpoint/2010/main" val="78842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71584" y="37319"/>
            <a:ext cx="4631832" cy="549599"/>
          </a:xfrm>
          <a:prstGeom prst="rect">
            <a:avLst/>
          </a:prstGeom>
        </p:spPr>
        <p:txBody>
          <a:bodyPr wrap="none" lIns="163284" tIns="81642" rIns="163284" bIns="81642">
            <a:spAutoFit/>
          </a:bodyPr>
          <a:lstStyle/>
          <a:p>
            <a:r>
              <a:rPr lang="uk-UA" sz="2500" dirty="0">
                <a:latin typeface="Arial" panose="020B0604020202020204" pitchFamily="34" charset="0"/>
                <a:cs typeface="Arial" panose="020B0604020202020204" pitchFamily="34" charset="0"/>
              </a:rPr>
              <a:t>Базовий курс німецької мови</a:t>
            </a:r>
          </a:p>
        </p:txBody>
      </p:sp>
      <p:sp>
        <p:nvSpPr>
          <p:cNvPr id="6" name="Freeform 10"/>
          <p:cNvSpPr>
            <a:spLocks noChangeAspect="1"/>
          </p:cNvSpPr>
          <p:nvPr/>
        </p:nvSpPr>
        <p:spPr>
          <a:xfrm rot="10800000" flipH="1">
            <a:off x="15408000" y="0"/>
            <a:ext cx="2880000" cy="2160000"/>
          </a:xfrm>
          <a:custGeom>
            <a:avLst/>
            <a:gdLst/>
            <a:ahLst/>
            <a:cxnLst/>
            <a:rect l="l" t="t" r="r" b="b"/>
            <a:pathLst>
              <a:path w="2512109" h="2512109">
                <a:moveTo>
                  <a:pt x="0" y="0"/>
                </a:moveTo>
                <a:lnTo>
                  <a:pt x="2512110" y="0"/>
                </a:lnTo>
                <a:lnTo>
                  <a:pt x="2512110" y="2512110"/>
                </a:lnTo>
                <a:lnTo>
                  <a:pt x="0" y="251211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2"/>
          <p:cNvSpPr>
            <a:spLocks/>
          </p:cNvSpPr>
          <p:nvPr/>
        </p:nvSpPr>
        <p:spPr>
          <a:xfrm rot="5400000">
            <a:off x="283800" y="7805100"/>
            <a:ext cx="2160000" cy="2880000"/>
          </a:xfrm>
          <a:custGeom>
            <a:avLst/>
            <a:gdLst/>
            <a:ahLst/>
            <a:cxnLst/>
            <a:rect l="l" t="t" r="r" b="b"/>
            <a:pathLst>
              <a:path w="7200900" h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63284" tIns="81642" rIns="163284" bIns="81642"/>
          <a:lstStyle/>
          <a:p>
            <a:endParaRPr lang="uk-UA" dirty="0"/>
          </a:p>
        </p:txBody>
      </p:sp>
      <p:sp>
        <p:nvSpPr>
          <p:cNvPr id="5" name="Скругленный прямоугольник 51"/>
          <p:cNvSpPr/>
          <p:nvPr/>
        </p:nvSpPr>
        <p:spPr>
          <a:xfrm>
            <a:off x="2971800" y="876300"/>
            <a:ext cx="11658600" cy="838200"/>
          </a:xfrm>
          <a:prstGeom prst="roundRect">
            <a:avLst/>
          </a:prstGeom>
          <a:solidFill>
            <a:srgbClr val="F37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latin typeface="Arial" panose="020B0604020202020204" pitchFamily="34" charset="0"/>
                <a:cs typeface="Arial" panose="020B0604020202020204" pitchFamily="34" charset="0"/>
              </a:rPr>
              <a:t>ПРЕДМЕТ ТА МЕТА НАВЧАЛЬНОЇ ДИСЦИПЛІНИ</a:t>
            </a:r>
          </a:p>
        </p:txBody>
      </p:sp>
      <p:sp>
        <p:nvSpPr>
          <p:cNvPr id="11" name="Freeform 28"/>
          <p:cNvSpPr/>
          <p:nvPr/>
        </p:nvSpPr>
        <p:spPr>
          <a:xfrm rot="2327565">
            <a:off x="4724842" y="2213513"/>
            <a:ext cx="1567117" cy="428998"/>
          </a:xfrm>
          <a:custGeom>
            <a:avLst/>
            <a:gdLst/>
            <a:ahLst/>
            <a:cxnLst/>
            <a:rect l="l" t="t" r="r" b="b"/>
            <a:pathLst>
              <a:path w="1567117" h="428998">
                <a:moveTo>
                  <a:pt x="0" y="0"/>
                </a:moveTo>
                <a:lnTo>
                  <a:pt x="1567117" y="0"/>
                </a:lnTo>
                <a:lnTo>
                  <a:pt x="1567117" y="428998"/>
                </a:lnTo>
                <a:lnTo>
                  <a:pt x="0" y="42899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28"/>
          <p:cNvSpPr/>
          <p:nvPr/>
        </p:nvSpPr>
        <p:spPr>
          <a:xfrm rot="2327565">
            <a:off x="12149238" y="2289713"/>
            <a:ext cx="1567117" cy="428998"/>
          </a:xfrm>
          <a:custGeom>
            <a:avLst/>
            <a:gdLst/>
            <a:ahLst/>
            <a:cxnLst/>
            <a:rect l="l" t="t" r="r" b="b"/>
            <a:pathLst>
              <a:path w="1567117" h="428998">
                <a:moveTo>
                  <a:pt x="0" y="0"/>
                </a:moveTo>
                <a:lnTo>
                  <a:pt x="1567117" y="0"/>
                </a:lnTo>
                <a:lnTo>
                  <a:pt x="1567117" y="428998"/>
                </a:lnTo>
                <a:lnTo>
                  <a:pt x="0" y="42899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Групувати 2"/>
          <p:cNvGrpSpPr/>
          <p:nvPr/>
        </p:nvGrpSpPr>
        <p:grpSpPr>
          <a:xfrm>
            <a:off x="2773320" y="3086100"/>
            <a:ext cx="6629400" cy="6324600"/>
            <a:chOff x="8288904" y="2989080"/>
            <a:chExt cx="6629400" cy="6324600"/>
          </a:xfrm>
        </p:grpSpPr>
        <p:sp>
          <p:nvSpPr>
            <p:cNvPr id="13" name="Freeform 4"/>
            <p:cNvSpPr>
              <a:spLocks/>
            </p:cNvSpPr>
            <p:nvPr/>
          </p:nvSpPr>
          <p:spPr>
            <a:xfrm>
              <a:off x="8288904" y="2989080"/>
              <a:ext cx="6629400" cy="6324600"/>
            </a:xfrm>
            <a:custGeom>
              <a:avLst/>
              <a:gdLst/>
              <a:ahLst/>
              <a:cxnLst/>
              <a:rect l="l" t="t" r="r" b="b"/>
              <a:pathLst>
                <a:path w="1598198" h="1598198">
                  <a:moveTo>
                    <a:pt x="0" y="0"/>
                  </a:moveTo>
                  <a:lnTo>
                    <a:pt x="1598198" y="0"/>
                  </a:lnTo>
                  <a:lnTo>
                    <a:pt x="1598198" y="1598197"/>
                  </a:lnTo>
                  <a:lnTo>
                    <a:pt x="0" y="1598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 anchor="ctr" anchorCtr="1"/>
            <a:lstStyle/>
            <a:p>
              <a:endParaRPr lang="uk-U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 rot="10800000" flipV="1">
              <a:off x="8999221" y="3538121"/>
              <a:ext cx="5478779" cy="5262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Предметом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є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4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навчальної</a:t>
              </a:r>
              <a:r>
                <a:rPr lang="en-GB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дисципліни</a:t>
              </a:r>
              <a:r>
                <a:rPr lang="ru-RU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є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усна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та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письмова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німецька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4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мова</a:t>
              </a:r>
              <a:r>
                <a:rPr lang="ru-RU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 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яка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передбачає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розвиток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у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студентів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навичок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усного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та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писемного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німецького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мовлення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Зміст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дисципліни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охоплює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основні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комунікативні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писемні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та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граматичні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теми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професійного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спрямування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Навчальна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дисципліна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формує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практичне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вміння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використовувати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лексико-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граматичні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засоби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німецької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мови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для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усного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та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письмового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спілкування</a:t>
              </a:r>
              <a:endParaRPr lang="uk-U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Групувати 17"/>
          <p:cNvGrpSpPr/>
          <p:nvPr/>
        </p:nvGrpSpPr>
        <p:grpSpPr>
          <a:xfrm>
            <a:off x="10363200" y="3162300"/>
            <a:ext cx="6682560" cy="6324600"/>
            <a:chOff x="10591800" y="2931110"/>
            <a:chExt cx="6682560" cy="6324600"/>
          </a:xfrm>
        </p:grpSpPr>
        <p:sp>
          <p:nvSpPr>
            <p:cNvPr id="16" name="Freeform 4"/>
            <p:cNvSpPr>
              <a:spLocks/>
            </p:cNvSpPr>
            <p:nvPr/>
          </p:nvSpPr>
          <p:spPr>
            <a:xfrm>
              <a:off x="10591800" y="2931110"/>
              <a:ext cx="6629400" cy="6324600"/>
            </a:xfrm>
            <a:custGeom>
              <a:avLst/>
              <a:gdLst/>
              <a:ahLst/>
              <a:cxnLst/>
              <a:rect l="l" t="t" r="r" b="b"/>
              <a:pathLst>
                <a:path w="1598198" h="1598198">
                  <a:moveTo>
                    <a:pt x="0" y="0"/>
                  </a:moveTo>
                  <a:lnTo>
                    <a:pt x="1598198" y="0"/>
                  </a:lnTo>
                  <a:lnTo>
                    <a:pt x="1598198" y="1598197"/>
                  </a:lnTo>
                  <a:lnTo>
                    <a:pt x="0" y="1598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 anchor="ctr" anchorCtr="1"/>
            <a:lstStyle/>
            <a:p>
              <a:endParaRPr lang="uk-U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Прямокутник 3"/>
            <p:cNvSpPr/>
            <p:nvPr/>
          </p:nvSpPr>
          <p:spPr>
            <a:xfrm>
              <a:off x="11353800" y="3461921"/>
              <a:ext cx="5920560" cy="52629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Метою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навчальної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дисципліни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є </a:t>
              </a:r>
              <a:r>
                <a:rPr lang="ru-RU" sz="24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формування</a:t>
              </a:r>
              <a:r>
                <a:rPr lang="ru-RU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мовної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компетенції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необхідної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для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ефективного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професійного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спілкування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у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німецькомовному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культурному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середовищі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опанування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умінь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та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навичок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усного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та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письмового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мовлення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засвоєння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основних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граматичних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та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лексичних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конструкцій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що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забезпечують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професійну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комунікацію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вдосконалення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здатності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використовувати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німецьку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мову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у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професійному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контексті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педагогічного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процесу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у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вищій</a:t>
              </a:r>
              <a:r>
                <a:rPr lang="ru-RU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школі</a:t>
              </a:r>
              <a:endParaRPr lang="uk-UA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609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895600" y="-38100"/>
            <a:ext cx="4631832" cy="549599"/>
          </a:xfrm>
          <a:prstGeom prst="rect">
            <a:avLst/>
          </a:prstGeom>
        </p:spPr>
        <p:txBody>
          <a:bodyPr wrap="none" lIns="163284" tIns="81642" rIns="163284" bIns="81642">
            <a:spAutoFit/>
          </a:bodyPr>
          <a:lstStyle/>
          <a:p>
            <a:r>
              <a:rPr lang="uk-UA" sz="2500" dirty="0">
                <a:latin typeface="Arial" panose="020B0604020202020204" pitchFamily="34" charset="0"/>
                <a:cs typeface="Arial" panose="020B0604020202020204" pitchFamily="34" charset="0"/>
              </a:rPr>
              <a:t>Базовий курс німецької мови</a:t>
            </a:r>
          </a:p>
        </p:txBody>
      </p:sp>
      <p:sp>
        <p:nvSpPr>
          <p:cNvPr id="9" name="Freeform 2"/>
          <p:cNvSpPr>
            <a:spLocks/>
          </p:cNvSpPr>
          <p:nvPr/>
        </p:nvSpPr>
        <p:spPr>
          <a:xfrm rot="5400000" flipH="1">
            <a:off x="360000" y="-384245"/>
            <a:ext cx="2160000" cy="2880000"/>
          </a:xfrm>
          <a:custGeom>
            <a:avLst/>
            <a:gdLst/>
            <a:ahLst/>
            <a:cxnLst/>
            <a:rect l="l" t="t" r="r" b="b"/>
            <a:pathLst>
              <a:path w="7200900" h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63284" tIns="81642" rIns="163284" bIns="81642"/>
          <a:lstStyle/>
          <a:p>
            <a:endParaRPr lang="uk-UA" dirty="0"/>
          </a:p>
        </p:txBody>
      </p:sp>
      <p:sp>
        <p:nvSpPr>
          <p:cNvPr id="5" name="Freeform 21"/>
          <p:cNvSpPr>
            <a:spLocks/>
          </p:cNvSpPr>
          <p:nvPr/>
        </p:nvSpPr>
        <p:spPr>
          <a:xfrm>
            <a:off x="14764200" y="8847000"/>
            <a:ext cx="3600000" cy="1440000"/>
          </a:xfrm>
          <a:custGeom>
            <a:avLst/>
            <a:gdLst/>
            <a:ahLst/>
            <a:cxnLst/>
            <a:rect l="l" t="t" r="r" b="b"/>
            <a:pathLst>
              <a:path w="4769224" h="2384612">
                <a:moveTo>
                  <a:pt x="0" y="0"/>
                </a:moveTo>
                <a:lnTo>
                  <a:pt x="4769224" y="0"/>
                </a:lnTo>
                <a:lnTo>
                  <a:pt x="4769224" y="2384612"/>
                </a:lnTo>
                <a:lnTo>
                  <a:pt x="0" y="238461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" name="Прямокутник 1"/>
          <p:cNvSpPr/>
          <p:nvPr/>
        </p:nvSpPr>
        <p:spPr>
          <a:xfrm>
            <a:off x="2667000" y="1181100"/>
            <a:ext cx="151074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Основними</a:t>
            </a:r>
            <a:r>
              <a:rPr lang="ru-RU" sz="4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завданнями</a:t>
            </a:r>
            <a:r>
              <a:rPr lang="ru-RU" sz="4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вивчення</a:t>
            </a:r>
            <a:r>
              <a:rPr lang="ru-RU" sz="4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дисципліни</a:t>
            </a:r>
            <a:r>
              <a:rPr lang="ru-RU" sz="4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є</a:t>
            </a:r>
            <a:r>
              <a:rPr lang="ru-RU" sz="4800" b="1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uk-UA" sz="48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944315" y="2247900"/>
            <a:ext cx="16657885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сприяння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підвищенню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якості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педагогічної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освіченості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здобувачів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науковців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мовленнєвої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компетентності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ознайомлення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основними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граматичними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правилами та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лексичними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засобами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німецької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відповідають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вимогам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професійного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спілкування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розвиток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умінь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використовувати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німецьку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мову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ефективного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написання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професійних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документів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навичок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усного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спілкування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 тому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числі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обговорення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професійних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тем 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німецькою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мовою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поглиблення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розуміння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культурних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аспектів</a:t>
            </a: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німецькомовних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країнах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забезпечення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навичок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аудіювання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дозволяють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ефективно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сприймати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усне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професійне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мовлення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адаптуватися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темпу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мовлення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носіїв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вдосконалення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вимови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інтонації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забезпечує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правильну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чітку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вимову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вивчення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основних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проблем та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тенденцій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іншомовної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виховання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рівня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виробленні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постійної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мотивації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прагнення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самостійно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здобувати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нові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сучасні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застосовування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отриманих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теоретичних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знань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вирішення</a:t>
            </a:r>
            <a:r>
              <a:rPr lang="en-GB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практичних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 у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професійній</a:t>
            </a:r>
            <a:r>
              <a:rPr lang="en-GB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закріплення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вміння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працювати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науковою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літературою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першоджерелами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вироблення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навичок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самостійного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поглибленого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вивчення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будь-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теми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дисципліни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GB" sz="2500" dirty="0" smtClean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5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послідовно</a:t>
            </a:r>
            <a:r>
              <a:rPr lang="ru-RU" sz="25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логічно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викладати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навчальний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матеріал</a:t>
            </a:r>
            <a:r>
              <a:rPr lang="ru-RU" sz="25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25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46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0"/>
          <p:cNvSpPr>
            <a:spLocks noChangeAspect="1"/>
          </p:cNvSpPr>
          <p:nvPr/>
        </p:nvSpPr>
        <p:spPr>
          <a:xfrm flipH="1">
            <a:off x="-76200" y="8165100"/>
            <a:ext cx="2880000" cy="2160000"/>
          </a:xfrm>
          <a:custGeom>
            <a:avLst/>
            <a:gdLst/>
            <a:ahLst/>
            <a:cxnLst/>
            <a:rect l="l" t="t" r="r" b="b"/>
            <a:pathLst>
              <a:path w="2512109" h="2512109">
                <a:moveTo>
                  <a:pt x="0" y="0"/>
                </a:moveTo>
                <a:lnTo>
                  <a:pt x="2512110" y="0"/>
                </a:lnTo>
                <a:lnTo>
                  <a:pt x="2512110" y="2512110"/>
                </a:lnTo>
                <a:lnTo>
                  <a:pt x="0" y="251211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21"/>
          <p:cNvSpPr>
            <a:spLocks/>
          </p:cNvSpPr>
          <p:nvPr/>
        </p:nvSpPr>
        <p:spPr>
          <a:xfrm rot="10800000">
            <a:off x="14764200" y="-38100"/>
            <a:ext cx="3600000" cy="1440000"/>
          </a:xfrm>
          <a:custGeom>
            <a:avLst/>
            <a:gdLst/>
            <a:ahLst/>
            <a:cxnLst/>
            <a:rect l="l" t="t" r="r" b="b"/>
            <a:pathLst>
              <a:path w="4769224" h="2384612">
                <a:moveTo>
                  <a:pt x="0" y="0"/>
                </a:moveTo>
                <a:lnTo>
                  <a:pt x="4769224" y="0"/>
                </a:lnTo>
                <a:lnTo>
                  <a:pt x="4769224" y="2384612"/>
                </a:lnTo>
                <a:lnTo>
                  <a:pt x="0" y="2384612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Прямокутник 11"/>
          <p:cNvSpPr/>
          <p:nvPr/>
        </p:nvSpPr>
        <p:spPr>
          <a:xfrm>
            <a:off x="0" y="-38100"/>
            <a:ext cx="4631832" cy="549599"/>
          </a:xfrm>
          <a:prstGeom prst="rect">
            <a:avLst/>
          </a:prstGeom>
        </p:spPr>
        <p:txBody>
          <a:bodyPr wrap="none" lIns="163284" tIns="81642" rIns="163284" bIns="81642">
            <a:spAutoFit/>
          </a:bodyPr>
          <a:lstStyle/>
          <a:p>
            <a:r>
              <a:rPr lang="uk-UA" sz="2500" dirty="0">
                <a:latin typeface="Arial" panose="020B0604020202020204" pitchFamily="34" charset="0"/>
                <a:cs typeface="Arial" panose="020B0604020202020204" pitchFamily="34" charset="0"/>
              </a:rPr>
              <a:t>Базовий курс німецької мови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3322537" y="647700"/>
            <a:ext cx="108506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навчальної дисципліни </a:t>
            </a:r>
            <a:endParaRPr lang="uk-UA" sz="48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7816328" y="1797903"/>
            <a:ext cx="19043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Теми:</a:t>
            </a:r>
            <a:endParaRPr lang="uk-UA" sz="48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1447800" y="3067527"/>
            <a:ext cx="11506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1.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ersten Kontakte.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2.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begrüßen uns. Stellen Sie sich vor!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3.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Mein Haus. Ich kaufe die originellen Dinge.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4.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Meine Küche. Ich kaufe die originellen Sachen.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5.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sieht meine Wohnung aus. Mein Arbeitszimmer.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6.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 und Trinken. Essgewohnheiten.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7.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Restaurant. Wir bestellen. Mein Frühstück.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8. 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Mahlzeiten in Deutschland und in der Ukraine.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7162800" y="6530757"/>
            <a:ext cx="97443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9.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Freizeit. Mein Alltag und das Wochenende.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10.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Mein Urlaub und die Ansichtskarte.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11.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Wohnen. Ich miete die Wohnung.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12.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Mein Traumhaus. Im Hotel.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13.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Beim Arzt. Die Gesundheit und die Krankheit.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14.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Erkältung. Ich bin fit und gesund.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15. </a:t>
            </a:r>
            <a:r>
              <a:rPr lang="de-DE" sz="2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 in unserem Leben.</a:t>
            </a:r>
            <a:endParaRPr lang="uk-UA" sz="2800" b="1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25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2895600" y="-38100"/>
            <a:ext cx="4631832" cy="549599"/>
          </a:xfrm>
          <a:prstGeom prst="rect">
            <a:avLst/>
          </a:prstGeom>
        </p:spPr>
        <p:txBody>
          <a:bodyPr wrap="none" lIns="163284" tIns="81642" rIns="163284" bIns="81642">
            <a:spAutoFit/>
          </a:bodyPr>
          <a:lstStyle/>
          <a:p>
            <a:r>
              <a:rPr lang="uk-UA" sz="2500" dirty="0">
                <a:latin typeface="Arial" panose="020B0604020202020204" pitchFamily="34" charset="0"/>
                <a:cs typeface="Arial" panose="020B0604020202020204" pitchFamily="34" charset="0"/>
              </a:rPr>
              <a:t>Базовий курс німецької мови</a:t>
            </a:r>
          </a:p>
        </p:txBody>
      </p:sp>
      <p:sp>
        <p:nvSpPr>
          <p:cNvPr id="6" name="Freeform 10"/>
          <p:cNvSpPr>
            <a:spLocks noChangeAspect="1"/>
          </p:cNvSpPr>
          <p:nvPr/>
        </p:nvSpPr>
        <p:spPr>
          <a:xfrm rot="10800000">
            <a:off x="1" y="-38100"/>
            <a:ext cx="2880000" cy="2160000"/>
          </a:xfrm>
          <a:custGeom>
            <a:avLst/>
            <a:gdLst/>
            <a:ahLst/>
            <a:cxnLst/>
            <a:rect l="l" t="t" r="r" b="b"/>
            <a:pathLst>
              <a:path w="2512109" h="2512109">
                <a:moveTo>
                  <a:pt x="0" y="0"/>
                </a:moveTo>
                <a:lnTo>
                  <a:pt x="2512110" y="0"/>
                </a:lnTo>
                <a:lnTo>
                  <a:pt x="2512110" y="2512110"/>
                </a:lnTo>
                <a:lnTo>
                  <a:pt x="0" y="251211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2"/>
          <p:cNvSpPr>
            <a:spLocks/>
          </p:cNvSpPr>
          <p:nvPr/>
        </p:nvSpPr>
        <p:spPr>
          <a:xfrm rot="16200000" flipH="1">
            <a:off x="15768000" y="7805100"/>
            <a:ext cx="2160000" cy="2880000"/>
          </a:xfrm>
          <a:custGeom>
            <a:avLst/>
            <a:gdLst/>
            <a:ahLst/>
            <a:cxnLst/>
            <a:rect l="l" t="t" r="r" b="b"/>
            <a:pathLst>
              <a:path w="7200900" h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63284" tIns="81642" rIns="163284" bIns="81642"/>
          <a:lstStyle/>
          <a:p>
            <a:endParaRPr lang="uk-UA" dirty="0"/>
          </a:p>
        </p:txBody>
      </p:sp>
      <p:grpSp>
        <p:nvGrpSpPr>
          <p:cNvPr id="14" name="Group 2"/>
          <p:cNvGrpSpPr/>
          <p:nvPr/>
        </p:nvGrpSpPr>
        <p:grpSpPr>
          <a:xfrm>
            <a:off x="1905000" y="2950782"/>
            <a:ext cx="6858000" cy="5164518"/>
            <a:chOff x="0" y="-47625"/>
            <a:chExt cx="1046652" cy="569526"/>
          </a:xfrm>
        </p:grpSpPr>
        <p:sp>
          <p:nvSpPr>
            <p:cNvPr id="15" name="Freeform 3"/>
            <p:cNvSpPr/>
            <p:nvPr/>
          </p:nvSpPr>
          <p:spPr>
            <a:xfrm>
              <a:off x="0" y="0"/>
              <a:ext cx="1046652" cy="521901"/>
            </a:xfrm>
            <a:custGeom>
              <a:avLst/>
              <a:gdLst/>
              <a:ahLst/>
              <a:cxnLst/>
              <a:rect l="l" t="t" r="r" b="b"/>
              <a:pathLst>
                <a:path w="1046652" h="521901">
                  <a:moveTo>
                    <a:pt x="41557" y="0"/>
                  </a:moveTo>
                  <a:lnTo>
                    <a:pt x="1005095" y="0"/>
                  </a:lnTo>
                  <a:cubicBezTo>
                    <a:pt x="1028046" y="0"/>
                    <a:pt x="1046652" y="18606"/>
                    <a:pt x="1046652" y="41557"/>
                  </a:cubicBezTo>
                  <a:lnTo>
                    <a:pt x="1046652" y="480344"/>
                  </a:lnTo>
                  <a:cubicBezTo>
                    <a:pt x="1046652" y="491366"/>
                    <a:pt x="1042274" y="501936"/>
                    <a:pt x="1034480" y="509729"/>
                  </a:cubicBezTo>
                  <a:cubicBezTo>
                    <a:pt x="1026687" y="517523"/>
                    <a:pt x="1016117" y="521901"/>
                    <a:pt x="1005095" y="521901"/>
                  </a:cubicBezTo>
                  <a:lnTo>
                    <a:pt x="41557" y="521901"/>
                  </a:lnTo>
                  <a:cubicBezTo>
                    <a:pt x="18606" y="521901"/>
                    <a:pt x="0" y="503296"/>
                    <a:pt x="0" y="480344"/>
                  </a:cubicBezTo>
                  <a:lnTo>
                    <a:pt x="0" y="41557"/>
                  </a:lnTo>
                  <a:cubicBezTo>
                    <a:pt x="0" y="18606"/>
                    <a:pt x="18606" y="0"/>
                    <a:pt x="4155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47C00"/>
              </a:solidFill>
              <a:prstDash val="solid"/>
              <a:miter/>
            </a:ln>
          </p:spPr>
        </p:sp>
        <p:sp>
          <p:nvSpPr>
            <p:cNvPr id="17" name="TextBox 4"/>
            <p:cNvSpPr txBox="1"/>
            <p:nvPr/>
          </p:nvSpPr>
          <p:spPr>
            <a:xfrm>
              <a:off x="0" y="-47625"/>
              <a:ext cx="1046652" cy="5695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2"/>
                </a:lnSpc>
              </a:pPr>
              <a:endParaRPr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905000" y="3547050"/>
            <a:ext cx="673942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uk-UA" sz="36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нати</a:t>
            </a:r>
            <a:r>
              <a:rPr lang="uk-UA" sz="3600" b="1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GB" sz="3600" b="1" dirty="0" smtClean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4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1</a:t>
            </a:r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базові лексичні та граматичні </a:t>
            </a:r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конструкції.</a:t>
            </a:r>
          </a:p>
          <a:p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</a:t>
            </a:r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основи мовленнєвих стратегій для </a:t>
            </a:r>
            <a:endParaRPr lang="uk-UA" sz="2400" dirty="0" smtClean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професійного спілкування та ділову лексику.</a:t>
            </a:r>
            <a:endParaRPr lang="uk-UA" sz="24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3. методи самоконтролю та корекції </a:t>
            </a:r>
            <a:r>
              <a:rPr lang="uk-UA" sz="24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мовних</a:t>
            </a:r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2400" dirty="0" smtClean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помилок </a:t>
            </a:r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процесі практичної </a:t>
            </a:r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діяльності.</a:t>
            </a:r>
            <a:endParaRPr lang="uk-UA" sz="24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4. мовленнєві структури культурного та </a:t>
            </a:r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соціального </a:t>
            </a:r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контексту  </a:t>
            </a:r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спілкування.</a:t>
            </a:r>
            <a:endParaRPr lang="uk-UA" sz="24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5. основи </a:t>
            </a:r>
            <a:r>
              <a:rPr lang="uk-UA" sz="24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мовної</a:t>
            </a:r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етики </a:t>
            </a:r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спілкування. </a:t>
            </a:r>
          </a:p>
          <a:p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 лексику </a:t>
            </a:r>
            <a:r>
              <a:rPr lang="uk-UA" sz="24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граматику базового курсу</a:t>
            </a:r>
          </a:p>
        </p:txBody>
      </p:sp>
      <p:sp>
        <p:nvSpPr>
          <p:cNvPr id="10" name="Прямокутник 9"/>
          <p:cNvSpPr/>
          <p:nvPr/>
        </p:nvSpPr>
        <p:spPr>
          <a:xfrm>
            <a:off x="4114800" y="1188303"/>
            <a:ext cx="1158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</a:t>
            </a:r>
            <a:r>
              <a:rPr lang="en-GB" sz="4800" b="1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4800" b="1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навчання</a:t>
            </a:r>
            <a:r>
              <a:rPr lang="en-GB" sz="4800" b="1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4800" b="1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дисципліни</a:t>
            </a:r>
            <a:endParaRPr lang="uk-UA" sz="48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Групувати 24"/>
          <p:cNvGrpSpPr/>
          <p:nvPr/>
        </p:nvGrpSpPr>
        <p:grpSpPr>
          <a:xfrm>
            <a:off x="9487080" y="3390899"/>
            <a:ext cx="7124520" cy="4724401"/>
            <a:chOff x="8496480" y="2552700"/>
            <a:chExt cx="7124520" cy="4724401"/>
          </a:xfrm>
        </p:grpSpPr>
        <p:sp>
          <p:nvSpPr>
            <p:cNvPr id="19" name="Freeform 3"/>
            <p:cNvSpPr/>
            <p:nvPr/>
          </p:nvSpPr>
          <p:spPr>
            <a:xfrm>
              <a:off x="8496480" y="2552700"/>
              <a:ext cx="7124520" cy="4724401"/>
            </a:xfrm>
            <a:custGeom>
              <a:avLst/>
              <a:gdLst/>
              <a:ahLst/>
              <a:cxnLst/>
              <a:rect l="l" t="t" r="r" b="b"/>
              <a:pathLst>
                <a:path w="1046652" h="521901">
                  <a:moveTo>
                    <a:pt x="41557" y="0"/>
                  </a:moveTo>
                  <a:lnTo>
                    <a:pt x="1005095" y="0"/>
                  </a:lnTo>
                  <a:cubicBezTo>
                    <a:pt x="1028046" y="0"/>
                    <a:pt x="1046652" y="18606"/>
                    <a:pt x="1046652" y="41557"/>
                  </a:cubicBezTo>
                  <a:lnTo>
                    <a:pt x="1046652" y="480344"/>
                  </a:lnTo>
                  <a:cubicBezTo>
                    <a:pt x="1046652" y="491366"/>
                    <a:pt x="1042274" y="501936"/>
                    <a:pt x="1034480" y="509729"/>
                  </a:cubicBezTo>
                  <a:cubicBezTo>
                    <a:pt x="1026687" y="517523"/>
                    <a:pt x="1016117" y="521901"/>
                    <a:pt x="1005095" y="521901"/>
                  </a:cubicBezTo>
                  <a:lnTo>
                    <a:pt x="41557" y="521901"/>
                  </a:lnTo>
                  <a:cubicBezTo>
                    <a:pt x="18606" y="521901"/>
                    <a:pt x="0" y="503296"/>
                    <a:pt x="0" y="480344"/>
                  </a:cubicBezTo>
                  <a:lnTo>
                    <a:pt x="0" y="41557"/>
                  </a:lnTo>
                  <a:cubicBezTo>
                    <a:pt x="0" y="18606"/>
                    <a:pt x="18606" y="0"/>
                    <a:pt x="4155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47C00"/>
              </a:solidFill>
              <a:prstDash val="solid"/>
              <a:miter/>
            </a:ln>
          </p:spPr>
        </p:sp>
        <p:sp>
          <p:nvSpPr>
            <p:cNvPr id="22" name="Rectangle 1"/>
            <p:cNvSpPr>
              <a:spLocks noChangeArrowheads="1"/>
            </p:cNvSpPr>
            <p:nvPr/>
          </p:nvSpPr>
          <p:spPr bwMode="auto">
            <a:xfrm>
              <a:off x="8610600" y="2773383"/>
              <a:ext cx="6934200" cy="3970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3600" b="1" i="0" u="none" strike="noStrike" cap="none" normalizeH="0" baseline="0" dirty="0" smtClean="0">
                  <a:ln>
                    <a:noFill/>
                  </a:ln>
                  <a:solidFill>
                    <a:srgbClr val="F37221"/>
                  </a:solidFill>
                  <a:effectLst/>
                  <a:latin typeface="Arial" panose="020B0604020202020204" pitchFamily="34" charset="0"/>
                  <a:ea typeface="Times New Roman" pitchFamily="18" charset="0"/>
                  <a:cs typeface="Arial" panose="020B0604020202020204" pitchFamily="34" charset="0"/>
                </a:rPr>
                <a:t>Вміти: </a:t>
              </a:r>
              <a:endParaRPr kumimoji="0" lang="en-GB" altLang="uk-UA" sz="3600" b="1" i="0" u="none" strike="noStrike" cap="none" normalizeH="0" baseline="0" dirty="0" smtClean="0">
                <a:ln>
                  <a:noFill/>
                </a:ln>
                <a:solidFill>
                  <a:srgbClr val="F3722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rgbClr val="F3722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2400" b="0" i="0" u="none" strike="noStrike" cap="none" normalizeH="0" baseline="0" dirty="0" smtClean="0">
                  <a:ln>
                    <a:noFill/>
                  </a:ln>
                  <a:solidFill>
                    <a:srgbClr val="F37221"/>
                  </a:solidFill>
                  <a:effectLst/>
                  <a:latin typeface="Arial" pitchFamily="34" charset="0"/>
                  <a:ea typeface="Times New Roman" pitchFamily="18" charset="0"/>
                  <a:cs typeface="Arial" panose="020B0604020202020204" pitchFamily="34" charset="0"/>
                </a:rPr>
                <a:t>1. здійснювати усний та письмовий переклад.</a:t>
              </a:r>
              <a:endPara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rgbClr val="F3722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2400" b="0" i="0" u="none" strike="noStrike" cap="none" normalizeH="0" baseline="0" dirty="0" smtClean="0">
                  <a:ln>
                    <a:noFill/>
                  </a:ln>
                  <a:solidFill>
                    <a:srgbClr val="F37221"/>
                  </a:solidFill>
                  <a:effectLst/>
                  <a:latin typeface="Arial" pitchFamily="34" charset="0"/>
                  <a:ea typeface="Times New Roman" pitchFamily="18" charset="0"/>
                  <a:cs typeface="Arial" panose="020B0604020202020204" pitchFamily="34" charset="0"/>
                </a:rPr>
                <a:t>2. здійснювати комунікацію з носіями.</a:t>
              </a:r>
              <a:endPara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rgbClr val="F3722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2400" b="0" i="0" u="none" strike="noStrike" cap="none" normalizeH="0" baseline="0" dirty="0" smtClean="0">
                  <a:ln>
                    <a:noFill/>
                  </a:ln>
                  <a:solidFill>
                    <a:srgbClr val="F37221"/>
                  </a:solidFill>
                  <a:effectLst/>
                  <a:latin typeface="Arial" pitchFamily="34" charset="0"/>
                  <a:ea typeface="Times New Roman" pitchFamily="18" charset="0"/>
                  <a:cs typeface="Arial" panose="020B0604020202020204" pitchFamily="34" charset="0"/>
                </a:rPr>
                <a:t>3. формулювати та аргументувати думку. </a:t>
              </a:r>
              <a:endPara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rgbClr val="F3722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2400" b="0" i="0" u="none" strike="noStrike" cap="none" normalizeH="0" baseline="0" dirty="0" smtClean="0">
                  <a:ln>
                    <a:noFill/>
                  </a:ln>
                  <a:solidFill>
                    <a:srgbClr val="F37221"/>
                  </a:solidFill>
                  <a:effectLst/>
                  <a:latin typeface="Arial" pitchFamily="34" charset="0"/>
                  <a:ea typeface="Times New Roman" pitchFamily="18" charset="0"/>
                  <a:cs typeface="Arial" panose="020B0604020202020204" pitchFamily="34" charset="0"/>
                </a:rPr>
                <a:t>4. використання іншомовної лексики у</a:t>
              </a:r>
              <a:r>
                <a:rPr kumimoji="0" lang="uk-UA" altLang="uk-UA" sz="2400" b="0" i="0" u="none" strike="noStrike" cap="none" normalizeH="0" dirty="0" smtClean="0">
                  <a:ln>
                    <a:noFill/>
                  </a:ln>
                  <a:solidFill>
                    <a:srgbClr val="F37221"/>
                  </a:solidFill>
                  <a:effectLst/>
                  <a:latin typeface="Arial" pitchFamily="34" charset="0"/>
                  <a:ea typeface="Times New Roman" pitchFamily="18" charset="0"/>
                  <a:cs typeface="Arial" panose="020B0604020202020204" pitchFamily="34" charset="0"/>
                </a:rPr>
                <a:t> </a:t>
              </a:r>
              <a:r>
                <a:rPr kumimoji="0" lang="uk-UA" altLang="uk-UA" sz="2400" b="0" i="0" u="none" strike="noStrike" cap="none" normalizeH="0" baseline="0" dirty="0" smtClean="0">
                  <a:ln>
                    <a:noFill/>
                  </a:ln>
                  <a:solidFill>
                    <a:srgbClr val="F37221"/>
                  </a:solidFill>
                  <a:effectLst/>
                  <a:latin typeface="Arial" pitchFamily="34" charset="0"/>
                  <a:ea typeface="Times New Roman" pitchFamily="18" charset="0"/>
                  <a:cs typeface="Arial" panose="020B0604020202020204" pitchFamily="34" charset="0"/>
                </a:rPr>
                <a:t>побуті.</a:t>
              </a:r>
              <a:endPara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rgbClr val="F3722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2400" b="0" i="0" u="none" strike="noStrike" cap="none" normalizeH="0" baseline="0" dirty="0" smtClean="0">
                  <a:ln>
                    <a:noFill/>
                  </a:ln>
                  <a:solidFill>
                    <a:srgbClr val="F37221"/>
                  </a:solidFill>
                  <a:effectLst/>
                  <a:latin typeface="Arial" pitchFamily="34" charset="0"/>
                  <a:ea typeface="Times New Roman" pitchFamily="18" charset="0"/>
                  <a:cs typeface="Arial" panose="020B0604020202020204" pitchFamily="34" charset="0"/>
                </a:rPr>
                <a:t>5. здійснювати аналіз німецькомовних джерел</a:t>
              </a:r>
              <a:endPara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rgbClr val="F3722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altLang="uk-UA" sz="2400" b="0" i="0" u="none" strike="noStrike" cap="none" normalizeH="0" baseline="0" dirty="0" smtClean="0">
                  <a:ln>
                    <a:noFill/>
                  </a:ln>
                  <a:solidFill>
                    <a:srgbClr val="F37221"/>
                  </a:solidFill>
                  <a:effectLst/>
                  <a:latin typeface="Arial" pitchFamily="34" charset="0"/>
                  <a:ea typeface="Times New Roman" pitchFamily="18" charset="0"/>
                  <a:cs typeface="Arial" panose="020B0604020202020204" pitchFamily="34" charset="0"/>
                </a:rPr>
                <a:t>6. здійснювати самостійний пошук, обробку та використання додаткових ресурсів для практичного застосування німецької мови.</a:t>
              </a:r>
              <a:endPara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rgbClr val="F3722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Freeform 28"/>
          <p:cNvSpPr/>
          <p:nvPr/>
        </p:nvSpPr>
        <p:spPr>
          <a:xfrm rot="2327565">
            <a:off x="4152546" y="2365913"/>
            <a:ext cx="1567117" cy="428998"/>
          </a:xfrm>
          <a:custGeom>
            <a:avLst/>
            <a:gdLst/>
            <a:ahLst/>
            <a:cxnLst/>
            <a:rect l="l" t="t" r="r" b="b"/>
            <a:pathLst>
              <a:path w="1567117" h="428998">
                <a:moveTo>
                  <a:pt x="0" y="0"/>
                </a:moveTo>
                <a:lnTo>
                  <a:pt x="1567117" y="0"/>
                </a:lnTo>
                <a:lnTo>
                  <a:pt x="1567117" y="428998"/>
                </a:lnTo>
                <a:lnTo>
                  <a:pt x="0" y="42899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8"/>
          <p:cNvSpPr/>
          <p:nvPr/>
        </p:nvSpPr>
        <p:spPr>
          <a:xfrm rot="2327565">
            <a:off x="11696346" y="2442113"/>
            <a:ext cx="1567117" cy="428998"/>
          </a:xfrm>
          <a:custGeom>
            <a:avLst/>
            <a:gdLst/>
            <a:ahLst/>
            <a:cxnLst/>
            <a:rect l="l" t="t" r="r" b="b"/>
            <a:pathLst>
              <a:path w="1567117" h="428998">
                <a:moveTo>
                  <a:pt x="0" y="0"/>
                </a:moveTo>
                <a:lnTo>
                  <a:pt x="1567117" y="0"/>
                </a:lnTo>
                <a:lnTo>
                  <a:pt x="1567117" y="428998"/>
                </a:lnTo>
                <a:lnTo>
                  <a:pt x="0" y="42899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4715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-59832" y="21901"/>
            <a:ext cx="4631832" cy="549599"/>
          </a:xfrm>
          <a:prstGeom prst="rect">
            <a:avLst/>
          </a:prstGeom>
        </p:spPr>
        <p:txBody>
          <a:bodyPr wrap="none" lIns="163284" tIns="81642" rIns="163284" bIns="81642">
            <a:spAutoFit/>
          </a:bodyPr>
          <a:lstStyle/>
          <a:p>
            <a:r>
              <a:rPr lang="uk-UA" sz="2500" dirty="0">
                <a:latin typeface="Arial" panose="020B0604020202020204" pitchFamily="34" charset="0"/>
                <a:cs typeface="Arial" panose="020B0604020202020204" pitchFamily="34" charset="0"/>
              </a:rPr>
              <a:t>Базовий курс німецької мови</a:t>
            </a:r>
          </a:p>
        </p:txBody>
      </p:sp>
      <p:sp>
        <p:nvSpPr>
          <p:cNvPr id="9" name="Freeform 2"/>
          <p:cNvSpPr>
            <a:spLocks/>
          </p:cNvSpPr>
          <p:nvPr/>
        </p:nvSpPr>
        <p:spPr>
          <a:xfrm rot="16200000">
            <a:off x="15768000" y="-398100"/>
            <a:ext cx="2160000" cy="2880000"/>
          </a:xfrm>
          <a:custGeom>
            <a:avLst/>
            <a:gdLst/>
            <a:ahLst/>
            <a:cxnLst/>
            <a:rect l="l" t="t" r="r" b="b"/>
            <a:pathLst>
              <a:path w="7200900" h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63284" tIns="81642" rIns="163284" bIns="81642"/>
          <a:lstStyle/>
          <a:p>
            <a:endParaRPr lang="uk-UA" dirty="0"/>
          </a:p>
        </p:txBody>
      </p:sp>
      <p:sp>
        <p:nvSpPr>
          <p:cNvPr id="5" name="Freeform 21"/>
          <p:cNvSpPr>
            <a:spLocks/>
          </p:cNvSpPr>
          <p:nvPr/>
        </p:nvSpPr>
        <p:spPr>
          <a:xfrm>
            <a:off x="-76200" y="8847000"/>
            <a:ext cx="3600000" cy="1440000"/>
          </a:xfrm>
          <a:custGeom>
            <a:avLst/>
            <a:gdLst/>
            <a:ahLst/>
            <a:cxnLst/>
            <a:rect l="l" t="t" r="r" b="b"/>
            <a:pathLst>
              <a:path w="4769224" h="2384612">
                <a:moveTo>
                  <a:pt x="0" y="0"/>
                </a:moveTo>
                <a:lnTo>
                  <a:pt x="4769224" y="0"/>
                </a:lnTo>
                <a:lnTo>
                  <a:pt x="4769224" y="2384612"/>
                </a:lnTo>
                <a:lnTo>
                  <a:pt x="0" y="238461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" name="Прямокутник 3"/>
          <p:cNvSpPr/>
          <p:nvPr/>
        </p:nvSpPr>
        <p:spPr>
          <a:xfrm>
            <a:off x="5029200" y="1181100"/>
            <a:ext cx="77022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Загальні </a:t>
            </a:r>
            <a:r>
              <a:rPr lang="uk-UA" sz="4800" b="1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компетентності</a:t>
            </a:r>
            <a:endParaRPr lang="uk-UA" sz="48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1371600" y="2652772"/>
            <a:ext cx="153162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ЗК  2.  Здатність  зберігати  та  примножувати  моральні,  культурні, наукові  цінності  та 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примножувати 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досягнення  суспільства  на  основі розуміння  історії  та 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закономірностей 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розвитку  предметної  сфери,  її місця  у  загальній  системі  знань  про  природу  і  суспільство  та  у розвитку  суспільства,  техніки  і  технологій,  використовувати  різні види  та  форми  рухової  активності 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ведення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здорового способу життя. 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ЗК 3. Здатність до абстрактного мислення, аналізу, синтезу. 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ЗК 4. Здатність застосовувати знання у практичних ситуаціях. 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ЗК 5. Знання та розуміння предметної сфери та розуміння професійної діяльності. 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ЗК 7. Здатність спілкуватися іноземною мовою. 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ЗК  8.  Навички  використання  інформаційних  і  комунікаційних технологій.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ЗК 9. Здатність вчитися і оволодівати сучасними знаннями. 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ЗК 10. Здатність до проведення досліджень на відповідному рівні.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ЗК 11. Здатність до адаптації та дії в новій ситуації.  </a:t>
            </a:r>
          </a:p>
          <a:p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ЗК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 Здатність генерувати нові ідеї (креативність).  </a:t>
            </a:r>
          </a:p>
          <a:p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ЗК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 Цінування та повага різноманітності та мультикультурності.  </a:t>
            </a:r>
          </a:p>
          <a:p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ЗК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 Здатність працювати в міжнародному контексті.  </a:t>
            </a:r>
          </a:p>
        </p:txBody>
      </p:sp>
    </p:spTree>
    <p:extLst>
      <p:ext uri="{BB962C8B-B14F-4D97-AF65-F5344CB8AC3E}">
        <p14:creationId xmlns:p14="http://schemas.microsoft.com/office/powerpoint/2010/main" val="221622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0"/>
          <p:cNvSpPr>
            <a:spLocks noChangeAspect="1"/>
          </p:cNvSpPr>
          <p:nvPr/>
        </p:nvSpPr>
        <p:spPr>
          <a:xfrm>
            <a:off x="15468600" y="8165100"/>
            <a:ext cx="2880000" cy="2160000"/>
          </a:xfrm>
          <a:custGeom>
            <a:avLst/>
            <a:gdLst/>
            <a:ahLst/>
            <a:cxnLst/>
            <a:rect l="l" t="t" r="r" b="b"/>
            <a:pathLst>
              <a:path w="2512109" h="2512109">
                <a:moveTo>
                  <a:pt x="0" y="0"/>
                </a:moveTo>
                <a:lnTo>
                  <a:pt x="2512110" y="0"/>
                </a:lnTo>
                <a:lnTo>
                  <a:pt x="2512110" y="2512110"/>
                </a:lnTo>
                <a:lnTo>
                  <a:pt x="0" y="251211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21"/>
          <p:cNvSpPr>
            <a:spLocks/>
          </p:cNvSpPr>
          <p:nvPr/>
        </p:nvSpPr>
        <p:spPr>
          <a:xfrm rot="10800000">
            <a:off x="-18600" y="-38099"/>
            <a:ext cx="3600000" cy="1440000"/>
          </a:xfrm>
          <a:custGeom>
            <a:avLst/>
            <a:gdLst/>
            <a:ahLst/>
            <a:cxnLst/>
            <a:rect l="l" t="t" r="r" b="b"/>
            <a:pathLst>
              <a:path w="4769224" h="2384612">
                <a:moveTo>
                  <a:pt x="0" y="0"/>
                </a:moveTo>
                <a:lnTo>
                  <a:pt x="4769224" y="0"/>
                </a:lnTo>
                <a:lnTo>
                  <a:pt x="4769224" y="2384612"/>
                </a:lnTo>
                <a:lnTo>
                  <a:pt x="0" y="2384612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Прямокутник 11"/>
          <p:cNvSpPr/>
          <p:nvPr/>
        </p:nvSpPr>
        <p:spPr>
          <a:xfrm>
            <a:off x="3597768" y="-38100"/>
            <a:ext cx="4631832" cy="549599"/>
          </a:xfrm>
          <a:prstGeom prst="rect">
            <a:avLst/>
          </a:prstGeom>
        </p:spPr>
        <p:txBody>
          <a:bodyPr wrap="none" lIns="163284" tIns="81642" rIns="163284" bIns="81642">
            <a:spAutoFit/>
          </a:bodyPr>
          <a:lstStyle/>
          <a:p>
            <a:r>
              <a:rPr lang="uk-UA" sz="2500" dirty="0">
                <a:latin typeface="Arial" panose="020B0604020202020204" pitchFamily="34" charset="0"/>
                <a:cs typeface="Arial" panose="020B0604020202020204" pitchFamily="34" charset="0"/>
              </a:rPr>
              <a:t>Базовий курс німецької мови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5257800" y="1112103"/>
            <a:ext cx="84251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Спеціальні компетентності</a:t>
            </a:r>
            <a:endParaRPr lang="uk-UA" sz="48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905000" y="2739390"/>
            <a:ext cx="144018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Здатність 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аналізувати  результати  діяльності  організації, зіставляти  їх 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із 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факторами  впливу  зовнішнього  та  внутрішнього середовища. 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 3. Здатність визначати перспективи розвитку організації. 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 6. Здатність діяти соціально, </a:t>
            </a:r>
            <a:r>
              <a:rPr lang="uk-UA" sz="28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відповідально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свідомо. 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 7. Здатність обирати та використовувати сучасний інструментарій менеджменту. 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Здатність 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працювати  в  команді  та  налагоджувати міжособистісну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взаємодію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вирішенні професійних завдань.  </a:t>
            </a:r>
          </a:p>
          <a:p>
            <a:pPr>
              <a:lnSpc>
                <a:spcPct val="150000"/>
              </a:lnSpc>
            </a:pP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 11. Здатність створювати та організовувати ефективні комунікації в процесі </a:t>
            </a:r>
            <a:endParaRPr lang="uk-UA" sz="2800" dirty="0" smtClean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управління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81916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0" y="21901"/>
            <a:ext cx="4631832" cy="549599"/>
          </a:xfrm>
          <a:prstGeom prst="rect">
            <a:avLst/>
          </a:prstGeom>
        </p:spPr>
        <p:txBody>
          <a:bodyPr wrap="none" lIns="163284" tIns="81642" rIns="163284" bIns="81642">
            <a:spAutoFit/>
          </a:bodyPr>
          <a:lstStyle/>
          <a:p>
            <a:r>
              <a:rPr lang="uk-UA" sz="2500" dirty="0">
                <a:latin typeface="Arial" panose="020B0604020202020204" pitchFamily="34" charset="0"/>
                <a:cs typeface="Arial" panose="020B0604020202020204" pitchFamily="34" charset="0"/>
              </a:rPr>
              <a:t>Базовий курс німецької мови</a:t>
            </a:r>
          </a:p>
        </p:txBody>
      </p:sp>
      <p:sp>
        <p:nvSpPr>
          <p:cNvPr id="6" name="Freeform 10"/>
          <p:cNvSpPr>
            <a:spLocks noChangeAspect="1"/>
          </p:cNvSpPr>
          <p:nvPr/>
        </p:nvSpPr>
        <p:spPr>
          <a:xfrm rot="10800000" flipH="1">
            <a:off x="15408000" y="-38100"/>
            <a:ext cx="2880000" cy="2160000"/>
          </a:xfrm>
          <a:custGeom>
            <a:avLst/>
            <a:gdLst/>
            <a:ahLst/>
            <a:cxnLst/>
            <a:rect l="l" t="t" r="r" b="b"/>
            <a:pathLst>
              <a:path w="2512109" h="2512109">
                <a:moveTo>
                  <a:pt x="0" y="0"/>
                </a:moveTo>
                <a:lnTo>
                  <a:pt x="2512110" y="0"/>
                </a:lnTo>
                <a:lnTo>
                  <a:pt x="2512110" y="2512110"/>
                </a:lnTo>
                <a:lnTo>
                  <a:pt x="0" y="251211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2"/>
          <p:cNvSpPr>
            <a:spLocks/>
          </p:cNvSpPr>
          <p:nvPr/>
        </p:nvSpPr>
        <p:spPr>
          <a:xfrm rot="5400000">
            <a:off x="360000" y="7805100"/>
            <a:ext cx="2160000" cy="2880000"/>
          </a:xfrm>
          <a:custGeom>
            <a:avLst/>
            <a:gdLst/>
            <a:ahLst/>
            <a:cxnLst/>
            <a:rect l="l" t="t" r="r" b="b"/>
            <a:pathLst>
              <a:path w="7200900" h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163284" tIns="81642" rIns="163284" bIns="81642"/>
          <a:lstStyle/>
          <a:p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2880000" y="876300"/>
            <a:ext cx="96872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800" b="1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Інтегративні кінцеві програмні </a:t>
            </a:r>
            <a:endParaRPr lang="uk-UA" sz="4800" b="1" dirty="0" smtClean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4800" b="1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 навчання</a:t>
            </a:r>
            <a:endParaRPr lang="uk-UA" sz="48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2049600" y="3086100"/>
            <a:ext cx="15019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 2. Зберігати моральні, культурні, наукові цінності та примножувати досягнення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суспільства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використовувати різні види та форми рухової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активності</a:t>
            </a:r>
            <a:r>
              <a:rPr lang="ru-RU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 </a:t>
            </a:r>
          </a:p>
          <a:p>
            <a:r>
              <a:rPr lang="ru-RU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ведення </a:t>
            </a:r>
            <a:r>
              <a:rPr lang="ru-RU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здорового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способу життя.  </a:t>
            </a:r>
          </a:p>
          <a:p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Виявляти навички пошуку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збирання та аналізу інформації, розрахунку  </a:t>
            </a:r>
          </a:p>
          <a:p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показників для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обґрунтування управлінських рішень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2800" dirty="0">
              <a:solidFill>
                <a:srgbClr val="F372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Демонструвати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навички аналізу ситуації та здійснення комунікації у різних   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сферах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діяльності організації.  </a:t>
            </a:r>
          </a:p>
          <a:p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 Спілкуватись в усній та письмовій формі державною та іноземною мовами. 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 15. Демонструвати здатність діяти соціально </a:t>
            </a:r>
            <a:r>
              <a:rPr lang="uk-UA" sz="2800" dirty="0" err="1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відповідально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громадсько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свідомо на    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основі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етичних міркувань (мотивів), повагу до різноманітності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uk-UA" sz="2800" dirty="0" err="1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міжкультурності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 16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Демонструвати 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навички  самостійної  роботи,  гнучкого  мислення, 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dirty="0" smtClean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відкритості  </a:t>
            </a:r>
            <a:r>
              <a:rPr lang="uk-UA" sz="2800" dirty="0">
                <a:solidFill>
                  <a:srgbClr val="F37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 нових знань, бути критичним і самокритичним.</a:t>
            </a:r>
          </a:p>
        </p:txBody>
      </p:sp>
    </p:spTree>
    <p:extLst>
      <p:ext uri="{BB962C8B-B14F-4D97-AF65-F5344CB8AC3E}">
        <p14:creationId xmlns:p14="http://schemas.microsoft.com/office/powerpoint/2010/main" val="296092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/>
          <p:cNvSpPr>
            <a:spLocks noChangeAspect="1"/>
          </p:cNvSpPr>
          <p:nvPr/>
        </p:nvSpPr>
        <p:spPr>
          <a:xfrm>
            <a:off x="14041024" y="7088076"/>
            <a:ext cx="4320000" cy="3240000"/>
          </a:xfrm>
          <a:custGeom>
            <a:avLst/>
            <a:gdLst/>
            <a:ahLst/>
            <a:cxnLst/>
            <a:rect l="l" t="t" r="r" b="b"/>
            <a:pathLst>
              <a:path w="7200900" h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2"/>
          <p:cNvSpPr>
            <a:spLocks noChangeAspect="1"/>
          </p:cNvSpPr>
          <p:nvPr/>
        </p:nvSpPr>
        <p:spPr>
          <a:xfrm rot="10800000">
            <a:off x="-73022" y="-41076"/>
            <a:ext cx="4320000" cy="3240000"/>
          </a:xfrm>
          <a:custGeom>
            <a:avLst/>
            <a:gdLst/>
            <a:ahLst/>
            <a:cxnLst/>
            <a:rect l="l" t="t" r="r" b="b"/>
            <a:pathLst>
              <a:path w="7200900" h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17"/>
          <p:cNvSpPr txBox="1"/>
          <p:nvPr/>
        </p:nvSpPr>
        <p:spPr>
          <a:xfrm>
            <a:off x="4724400" y="8867626"/>
            <a:ext cx="70866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uk-UA" sz="2400" dirty="0" smtClean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Підготовлено викладачем кафедри філології, </a:t>
            </a:r>
            <a:r>
              <a:rPr lang="uk-UA" sz="2400" noProof="1" smtClean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канд. пед. наук</a:t>
            </a:r>
            <a:r>
              <a:rPr lang="uk-UA" sz="2400" dirty="0" smtClean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 Катериною Полянською</a:t>
            </a:r>
            <a:r>
              <a:rPr lang="uk-UA" sz="2400" dirty="0" smtClean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 Bold"/>
              </a:rPr>
              <a:t> </a:t>
            </a:r>
            <a:endParaRPr lang="uk-UA" sz="2400" dirty="0">
              <a:solidFill>
                <a:srgbClr val="F37221"/>
              </a:solidFill>
              <a:latin typeface="Arial" pitchFamily="34" charset="0"/>
              <a:cs typeface="Arial" pitchFamily="34" charset="0"/>
              <a:sym typeface="Arimo Bold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6629400" y="613708"/>
            <a:ext cx="9144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4000" dirty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Вінницький національний медичний </a:t>
            </a:r>
          </a:p>
          <a:p>
            <a:pPr algn="ctr"/>
            <a:r>
              <a:rPr lang="uk-UA" sz="4000" dirty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університет ім. М.І. Пирогова</a:t>
            </a:r>
          </a:p>
          <a:p>
            <a:pPr algn="ctr"/>
            <a:r>
              <a:rPr lang="uk-UA" sz="4000" dirty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mo"/>
              </a:rPr>
              <a:t>кафедра філології</a:t>
            </a:r>
          </a:p>
        </p:txBody>
      </p:sp>
      <p:sp>
        <p:nvSpPr>
          <p:cNvPr id="8" name="Прямоугольник 82"/>
          <p:cNvSpPr/>
          <p:nvPr/>
        </p:nvSpPr>
        <p:spPr>
          <a:xfrm>
            <a:off x="4800600" y="3550503"/>
            <a:ext cx="13030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noProof="1" smtClean="0">
                <a:solidFill>
                  <a:srgbClr val="F37221"/>
                </a:solidFill>
                <a:latin typeface="Arial" pitchFamily="34" charset="0"/>
                <a:cs typeface="Arial" pitchFamily="34" charset="0"/>
                <a:sym typeface="Arial MT Pro Bold"/>
              </a:rPr>
              <a:t>ПРЕЗЕНТАЦІЯ  ВИБІРКОВОЇ ДИСЦИПЛІНИ</a:t>
            </a:r>
            <a:endParaRPr lang="uk-UA" sz="4800" dirty="0">
              <a:solidFill>
                <a:srgbClr val="F3722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5539425" y="5728037"/>
            <a:ext cx="115293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 smtClean="0">
                <a:solidFill>
                  <a:srgbClr val="F37221"/>
                </a:solidFill>
              </a:rPr>
              <a:t>БАЗОВИЙ </a:t>
            </a:r>
            <a:r>
              <a:rPr lang="uk-UA" sz="6000" b="1" dirty="0">
                <a:solidFill>
                  <a:srgbClr val="F37221"/>
                </a:solidFill>
              </a:rPr>
              <a:t>КУРС НІМЕЦЬКОЇ </a:t>
            </a:r>
            <a:r>
              <a:rPr lang="uk-UA" sz="6000" b="1" dirty="0" smtClean="0">
                <a:solidFill>
                  <a:srgbClr val="F37221"/>
                </a:solidFill>
              </a:rPr>
              <a:t>МОВИ</a:t>
            </a:r>
            <a:endParaRPr lang="uk-UA" sz="6000" b="1" dirty="0">
              <a:solidFill>
                <a:srgbClr val="F37221"/>
              </a:solidFill>
            </a:endParaRPr>
          </a:p>
        </p:txBody>
      </p:sp>
      <p:pic>
        <p:nvPicPr>
          <p:cNvPr id="5123" name="Picture 3"/>
          <p:cNvPicPr preferRelativeResize="0"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8" y="3543300"/>
            <a:ext cx="3940492" cy="6355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67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1136</Words>
  <Application>Microsoft Office PowerPoint</Application>
  <PresentationFormat>Довільний</PresentationFormat>
  <Paragraphs>131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20" baseType="lpstr">
      <vt:lpstr>Arial</vt:lpstr>
      <vt:lpstr>Arial MT Pro Bold</vt:lpstr>
      <vt:lpstr>Arimo</vt:lpstr>
      <vt:lpstr>Canva Sans</vt:lpstr>
      <vt:lpstr>Times New Roman</vt:lpstr>
      <vt:lpstr>Wingdings</vt:lpstr>
      <vt:lpstr>Calibri</vt:lpstr>
      <vt:lpstr>Arimo 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Andy</dc:creator>
  <cp:lastModifiedBy>Andy</cp:lastModifiedBy>
  <cp:revision>41</cp:revision>
  <dcterms:created xsi:type="dcterms:W3CDTF">2006-08-16T00:00:00Z</dcterms:created>
  <dcterms:modified xsi:type="dcterms:W3CDTF">2026-02-02T12:46:06Z</dcterms:modified>
  <dc:identifier>DAG98-cZQyo</dc:identifier>
</cp:coreProperties>
</file>