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58" y="244611"/>
            <a:ext cx="1798146" cy="171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І2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МЕДИЦИНА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ОХОРОНА ЗДОРОВ’Я 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ОСВІТНЬО-ПРОФЕСІЙНА ПРОГРАМА: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«МЕДИЦИНА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ДРУГИЙ (МАГІСТЕРСЬКИЙ)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155371"/>
            <a:ext cx="7772400" cy="2286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</a:t>
            </a: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4.12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uk-UA" b="1" u="sng" dirty="0" smtClean="0">
                <a:solidFill>
                  <a:srgbClr val="C00000"/>
                </a:solidFill>
              </a:rPr>
              <a:t>Інтерактивний курс-тренінг «</a:t>
            </a:r>
            <a:r>
              <a:rPr lang="en-US" b="1" u="sng" dirty="0" smtClean="0">
                <a:solidFill>
                  <a:srgbClr val="C00000"/>
                </a:solidFill>
              </a:rPr>
              <a:t>Communicative Skills in English for Medical Practitioners</a:t>
            </a:r>
            <a:r>
              <a:rPr lang="uk-UA" b="1" u="sng" dirty="0" smtClean="0">
                <a:solidFill>
                  <a:srgbClr val="C00000"/>
                </a:solidFill>
              </a:rPr>
              <a:t>»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ОСВІТНЬОГО </a:t>
            </a:r>
            <a:r>
              <a:rPr lang="uk-UA"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4.12 </a:t>
            </a: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uk-UA" sz="3200" b="1" u="sng" dirty="0" smtClean="0">
                <a:solidFill>
                  <a:srgbClr val="C00000"/>
                </a:solidFill>
              </a:rPr>
              <a:t>Інтерактивний курс-тренінг «</a:t>
            </a:r>
            <a:r>
              <a:rPr lang="en-US" sz="3200" b="1" u="sng" dirty="0" smtClean="0">
                <a:solidFill>
                  <a:srgbClr val="C00000"/>
                </a:solidFill>
              </a:rPr>
              <a:t>Communicative Skills in English for Medical Practitioners</a:t>
            </a:r>
            <a:r>
              <a:rPr lang="uk-UA" sz="3200" b="1" u="sng" dirty="0" smtClean="0">
                <a:solidFill>
                  <a:srgbClr val="C00000"/>
                </a:solidFill>
              </a:rPr>
              <a:t>»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222 Медицина</a:t>
            </a: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4-й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2,0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pPr algn="just"/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Пререквізити: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 smtClean="0"/>
              <a:t>Вивчення дисципліни «Інтерактивний курс-тренінг “</a:t>
            </a:r>
            <a:r>
              <a:rPr lang="ru-RU" dirty="0" err="1" smtClean="0"/>
              <a:t>Communicative</a:t>
            </a:r>
            <a:r>
              <a:rPr lang="ru-RU" dirty="0" smtClean="0"/>
              <a:t> </a:t>
            </a:r>
            <a:r>
              <a:rPr lang="ru-RU" dirty="0" err="1" smtClean="0"/>
              <a:t>Skills</a:t>
            </a:r>
            <a:r>
              <a:rPr lang="ru-RU" dirty="0" smtClean="0"/>
              <a:t> </a:t>
            </a:r>
            <a:r>
              <a:rPr lang="ru-RU" dirty="0" err="1" smtClean="0"/>
              <a:t>in</a:t>
            </a:r>
            <a:r>
              <a:rPr lang="ru-RU" dirty="0" smtClean="0"/>
              <a:t> </a:t>
            </a:r>
            <a:r>
              <a:rPr lang="ru-RU" dirty="0" err="1" smtClean="0"/>
              <a:t>English</a:t>
            </a:r>
            <a:r>
              <a:rPr lang="ru-RU" dirty="0" smtClean="0"/>
              <a:t> </a:t>
            </a:r>
            <a:r>
              <a:rPr lang="ru-RU" dirty="0" err="1" smtClean="0"/>
              <a:t>for</a:t>
            </a:r>
            <a:r>
              <a:rPr lang="ru-RU" dirty="0" smtClean="0"/>
              <a:t> </a:t>
            </a:r>
            <a:r>
              <a:rPr lang="ru-RU" dirty="0" err="1" smtClean="0"/>
              <a:t>Medical</a:t>
            </a:r>
            <a:r>
              <a:rPr lang="ru-RU" dirty="0" smtClean="0"/>
              <a:t> </a:t>
            </a:r>
            <a:r>
              <a:rPr lang="ru-RU" dirty="0" err="1" smtClean="0"/>
              <a:t>Practitioners</a:t>
            </a:r>
            <a:r>
              <a:rPr lang="uk-UA" dirty="0" smtClean="0"/>
              <a:t>”» передбачає </a:t>
            </a:r>
            <a:r>
              <a:rPr lang="uk-UA" dirty="0" smtClean="0"/>
              <a:t>наявність у здобувачів рівня володіння англійською мовою не нижче </a:t>
            </a:r>
            <a:r>
              <a:rPr lang="ru-RU" dirty="0" smtClean="0"/>
              <a:t>B</a:t>
            </a:r>
            <a:r>
              <a:rPr lang="uk-UA" dirty="0" smtClean="0"/>
              <a:t>1 відповідно до Загальноєвропейських рекомендацій з мовної освіти (</a:t>
            </a:r>
            <a:r>
              <a:rPr lang="ru-RU" dirty="0" smtClean="0"/>
              <a:t>CEFR</a:t>
            </a:r>
            <a:r>
              <a:rPr lang="uk-UA" dirty="0" smtClean="0"/>
              <a:t>)</a:t>
            </a:r>
            <a:r>
              <a:rPr lang="uk-UA" dirty="0" err="1" smtClean="0"/>
              <a:t>.Студенти</a:t>
            </a:r>
            <a:r>
              <a:rPr lang="uk-UA" dirty="0" smtClean="0"/>
              <a:t> </a:t>
            </a:r>
            <a:r>
              <a:rPr lang="uk-UA" dirty="0" smtClean="0"/>
              <a:t>повинні володіти базовою та професійно орієнтованою медичною лексикою, мати сформовані навички усного та письмового мовлення, а також досвід роботи з англомовними фаховими матеріалами.</a:t>
            </a:r>
            <a:endParaRPr lang="uk-UA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608372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2664" y="2650439"/>
            <a:ext cx="5355825" cy="18439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ПЕРЕВАГА:</a:t>
            </a:r>
          </a:p>
          <a:p>
            <a:pPr marL="0" indent="0" algn="just">
              <a:buNone/>
            </a:pPr>
            <a:r>
              <a:rPr lang="ru-RU" sz="2400" b="1" dirty="0" err="1" smtClean="0"/>
              <a:t>впевнена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англомовна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комунікація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пацієнтом</a:t>
            </a:r>
            <a:r>
              <a:rPr lang="ru-RU" sz="2400" b="1" dirty="0" smtClean="0"/>
              <a:t> → </a:t>
            </a:r>
            <a:r>
              <a:rPr lang="ru-RU" sz="2400" b="1" dirty="0" err="1" smtClean="0"/>
              <a:t>ефективна</a:t>
            </a:r>
            <a:r>
              <a:rPr lang="ru-RU" sz="2400" b="1" dirty="0" smtClean="0"/>
              <a:t> клінічна практика та </a:t>
            </a:r>
            <a:r>
              <a:rPr lang="ru-RU" sz="2400" b="1" dirty="0" err="1" smtClean="0"/>
              <a:t>конкурентоспроможність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лікаря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міжнародному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середовищі</a:t>
            </a:r>
            <a:endParaRPr lang="uk-UA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642341" y="804672"/>
            <a:ext cx="4856671" cy="4765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uk-UA" dirty="0" smtClean="0"/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реальна клінічна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комунікація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англійською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навчитесь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говорити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пацієнтом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, а не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лише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знати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терміни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практичні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сценарії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“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лікар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пацієнт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готовність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реальних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професійних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ситуацій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пацієнт-орієнтований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підхід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ефективна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етична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взаємодія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міжнародний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вимір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медицини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стажування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професійного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розвитку</a:t>
            </a:r>
            <a:endParaRPr lang="uk-UA" sz="30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85" y="804672"/>
            <a:ext cx="5279366" cy="524865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/>
              <a:t>REAL CLINICAL COMMUNICATION</a:t>
            </a:r>
            <a:r>
              <a:rPr lang="en-US" sz="2000" dirty="0" smtClean="0"/>
              <a:t> → </a:t>
            </a:r>
            <a:r>
              <a:rPr lang="ru-RU" sz="2000" dirty="0" err="1" smtClean="0"/>
              <a:t>спілкування</a:t>
            </a:r>
            <a:r>
              <a:rPr lang="ru-RU" sz="2000" dirty="0" smtClean="0"/>
              <a:t> «</a:t>
            </a:r>
            <a:r>
              <a:rPr lang="ru-RU" sz="2000" dirty="0" err="1" smtClean="0"/>
              <a:t>лікар</a:t>
            </a:r>
            <a:r>
              <a:rPr lang="ru-RU" sz="2000" dirty="0" smtClean="0"/>
              <a:t>–</a:t>
            </a:r>
            <a:r>
              <a:rPr lang="ru-RU" sz="2000" dirty="0" err="1" smtClean="0"/>
              <a:t>пацієнт</a:t>
            </a:r>
            <a:r>
              <a:rPr lang="ru-RU" sz="2000" dirty="0" smtClean="0"/>
              <a:t>» у </a:t>
            </a:r>
            <a:r>
              <a:rPr lang="ru-RU" sz="2000" dirty="0" err="1" smtClean="0"/>
              <a:t>реальних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ситуаціях</a:t>
            </a: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/>
              <a:t>HISTORY </a:t>
            </a:r>
            <a:r>
              <a:rPr lang="en-US" sz="2000" b="1" dirty="0" smtClean="0"/>
              <a:t>TAKING &amp; SYMPTOMS</a:t>
            </a:r>
            <a:r>
              <a:rPr lang="en-US" sz="2000" dirty="0" smtClean="0"/>
              <a:t> → </a:t>
            </a:r>
            <a:r>
              <a:rPr lang="ru-RU" sz="2000" dirty="0" err="1" smtClean="0"/>
              <a:t>збір</a:t>
            </a:r>
            <a:r>
              <a:rPr lang="ru-RU" sz="2000" dirty="0" smtClean="0"/>
              <a:t> анамнезу та </a:t>
            </a:r>
            <a:r>
              <a:rPr lang="ru-RU" sz="2000" dirty="0" err="1" smtClean="0"/>
              <a:t>аналіз</a:t>
            </a:r>
            <a:r>
              <a:rPr lang="ru-RU" sz="2000" dirty="0" smtClean="0"/>
              <a:t> </a:t>
            </a:r>
            <a:r>
              <a:rPr lang="ru-RU" sz="2000" dirty="0" err="1" smtClean="0"/>
              <a:t>симптомів</a:t>
            </a: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/>
              <a:t>DIAGNOSIS </a:t>
            </a:r>
            <a:r>
              <a:rPr lang="en-US" sz="2000" b="1" dirty="0" smtClean="0"/>
              <a:t>&amp; TREATMENT</a:t>
            </a:r>
            <a:r>
              <a:rPr lang="en-US" sz="2000" dirty="0" smtClean="0"/>
              <a:t> → </a:t>
            </a:r>
            <a:r>
              <a:rPr lang="ru-RU" sz="2000" dirty="0" err="1" smtClean="0"/>
              <a:t>пояснення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діагнозу</a:t>
            </a:r>
            <a:r>
              <a:rPr lang="ru-RU" sz="2000" dirty="0" smtClean="0"/>
              <a:t>, процедур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рекомендацій</a:t>
            </a: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/>
              <a:t>EMPATHY </a:t>
            </a:r>
            <a:r>
              <a:rPr lang="en-US" sz="2000" b="1" dirty="0" smtClean="0"/>
              <a:t>&amp; PATIENT-CENTRED CARE</a:t>
            </a:r>
            <a:r>
              <a:rPr lang="en-US" sz="2000" dirty="0" smtClean="0"/>
              <a:t> → </a:t>
            </a:r>
            <a:r>
              <a:rPr lang="ru-RU" sz="2000" dirty="0" err="1" smtClean="0"/>
              <a:t>довіра</a:t>
            </a:r>
            <a:r>
              <a:rPr lang="ru-RU" sz="2000" dirty="0" smtClean="0"/>
              <a:t>, </a:t>
            </a:r>
            <a:r>
              <a:rPr lang="ru-RU" sz="2000" dirty="0" err="1" smtClean="0"/>
              <a:t>етика</a:t>
            </a:r>
            <a:r>
              <a:rPr lang="ru-RU" sz="2000" dirty="0" smtClean="0"/>
              <a:t> та </a:t>
            </a:r>
            <a:r>
              <a:rPr lang="ru-RU" sz="2000" dirty="0" err="1" smtClean="0"/>
              <a:t>ефективна</a:t>
            </a:r>
            <a:r>
              <a:rPr lang="ru-RU" sz="2000" dirty="0" smtClean="0"/>
              <a:t> </a:t>
            </a:r>
            <a:r>
              <a:rPr lang="ru-RU" sz="2000" dirty="0" err="1" smtClean="0"/>
              <a:t>взаємодія</a:t>
            </a: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/>
              <a:t>CHALLENGING </a:t>
            </a:r>
            <a:r>
              <a:rPr lang="en-US" sz="2000" b="1" dirty="0" smtClean="0"/>
              <a:t>SITUATIONS</a:t>
            </a:r>
            <a:r>
              <a:rPr lang="en-US" sz="2000" dirty="0" smtClean="0"/>
              <a:t> → </a:t>
            </a:r>
            <a:r>
              <a:rPr lang="ru-RU" sz="2000" dirty="0" err="1" smtClean="0"/>
              <a:t>комунікація</a:t>
            </a:r>
            <a:r>
              <a:rPr lang="ru-RU" sz="2000" dirty="0" smtClean="0"/>
              <a:t> у </a:t>
            </a:r>
            <a:r>
              <a:rPr lang="ru-RU" sz="2000" dirty="0" err="1" smtClean="0"/>
              <a:t>складних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випадках</a:t>
            </a:r>
            <a:r>
              <a:rPr lang="ru-RU" sz="2000" dirty="0" smtClean="0"/>
              <a:t> (</a:t>
            </a:r>
            <a:r>
              <a:rPr lang="en-US" sz="2000" dirty="0" smtClean="0"/>
              <a:t>bad news, sensitive topics)</a:t>
            </a:r>
            <a:endParaRPr sz="24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 smtClean="0">
                <a:solidFill>
                  <a:srgbClr val="002060"/>
                </a:solidFill>
              </a:rPr>
            </a:br>
            <a:r>
              <a:rPr lang="uk-UA" sz="3600" b="1" dirty="0" smtClean="0">
                <a:solidFill>
                  <a:srgbClr val="002060"/>
                </a:solidFill>
              </a:rPr>
              <a:t>за умови опанування 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 fontScale="92500"/>
          </a:bodyPr>
          <a:lstStyle/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COMMUNICATE WITH PATIENTS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впевнено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вести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діалог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«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лікар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пацієнт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EXPLAIN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CLEARLY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доступно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пояснювати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діагноз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лікування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HANDLE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REAL CASES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діяти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типових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складних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клінічних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ситуаціях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SHOW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EMPATHY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будувати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довіру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ефективну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взаємодію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WORK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INTERNATIONALLY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використовувати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англійську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сучасній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медичній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практиці</a:t>
            </a:r>
            <a:endParaRPr lang="uk-UA" sz="36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Лекції</a:t>
            </a:r>
          </a:p>
          <a:p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  <a:endParaRPr lang="uk-UA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Доцент ЗВО </a:t>
            </a:r>
          </a:p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Алла Кондратюк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329</TotalTime>
  <Words>370</Words>
  <Application>Microsoft Office PowerPoint</Application>
  <PresentationFormat>Произвольный</PresentationFormat>
  <Paragraphs>52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Parcel</vt:lpstr>
      <vt:lpstr>ВК 4.12 «Інтерактивний курс-тренінг «Communicative Skills in English for Medical Practitioners»</vt:lpstr>
      <vt:lpstr>Паспорт ОСВІТНЬОГО КОМПОНЕнТА  ВК 4.12 «Інтерактивний курс-тренінг «Communicative Skills in English for Medical Practitioners»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31</cp:revision>
  <dcterms:created xsi:type="dcterms:W3CDTF">2026-04-08T10:22:59Z</dcterms:created>
  <dcterms:modified xsi:type="dcterms:W3CDTF">2026-04-19T19:59:29Z</dcterms:modified>
</cp:coreProperties>
</file>