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30.06.2026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87824" y="404664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uk-UA" dirty="0" smtClean="0"/>
              <a:t>Тема лекції: </a:t>
            </a:r>
            <a:r>
              <a:rPr lang="uk-UA" dirty="0"/>
              <a:t>Мова лікування: ефекти, взаємодії та ризики</a:t>
            </a:r>
            <a:endParaRPr lang="uk-UA" dirty="0" smtClean="0"/>
          </a:p>
          <a:p>
            <a:pPr algn="just"/>
            <a:endParaRPr lang="uk-UA" dirty="0" smtClean="0"/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/>
              <a:t>Understand Mechanisms:</a:t>
            </a:r>
            <a:r>
              <a:rPr lang="en-US" dirty="0"/>
              <a:t> Classify how medications achieve therapeutic targets and trigger adverse drug reactions (ADRs</a:t>
            </a:r>
            <a:r>
              <a:rPr lang="en-US" dirty="0" smtClean="0"/>
              <a:t>).</a:t>
            </a:r>
          </a:p>
          <a:p>
            <a:r>
              <a:rPr lang="en-US" b="1" dirty="0" smtClean="0"/>
              <a:t>Identify </a:t>
            </a:r>
            <a:r>
              <a:rPr lang="en-US" b="1" dirty="0"/>
              <a:t>Interactions:</a:t>
            </a:r>
            <a:r>
              <a:rPr lang="en-US" dirty="0"/>
              <a:t> Analyze the clinical impact of drug-drug, drug-food, and drug-disease interactions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Evaluate </a:t>
            </a:r>
            <a:r>
              <a:rPr lang="en-US" b="1" dirty="0"/>
              <a:t>High-Risk Groups:</a:t>
            </a:r>
            <a:r>
              <a:rPr lang="en-US" dirty="0"/>
              <a:t> Recognize the unique pharmacological challenges in pediatric, geriatric, and </a:t>
            </a:r>
            <a:r>
              <a:rPr lang="en-US" dirty="0" err="1"/>
              <a:t>polypharmacy</a:t>
            </a:r>
            <a:r>
              <a:rPr lang="en-US" dirty="0"/>
              <a:t> patients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Implement </a:t>
            </a:r>
            <a:r>
              <a:rPr lang="en-US" b="1" dirty="0"/>
              <a:t>Mitigation:</a:t>
            </a:r>
            <a:r>
              <a:rPr lang="en-US" dirty="0"/>
              <a:t> Apply risk-reduction strategies, including clinical decision tools and therapeutic monitoring.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Mechanisms of Therapeutic </a:t>
            </a:r>
            <a:r>
              <a:rPr lang="en-US" dirty="0" smtClean="0"/>
              <a:t>Effects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Desired </a:t>
            </a:r>
            <a:r>
              <a:rPr lang="en-US" b="1" dirty="0"/>
              <a:t>Effects:</a:t>
            </a:r>
            <a:r>
              <a:rPr lang="en-US" dirty="0"/>
              <a:t> Achieving primary clinical goals (e.g., reducing inflammation).</a:t>
            </a:r>
          </a:p>
          <a:p>
            <a:r>
              <a:rPr lang="en-US" b="1" dirty="0"/>
              <a:t>Pharmacodynamics:</a:t>
            </a:r>
            <a:r>
              <a:rPr lang="en-US" dirty="0"/>
              <a:t> How medication alters physiological processes at the cellular level.</a:t>
            </a:r>
          </a:p>
          <a:p>
            <a:r>
              <a:rPr lang="en-US" b="1" dirty="0"/>
              <a:t>Dose-Response:</a:t>
            </a:r>
            <a:r>
              <a:rPr lang="en-US" dirty="0"/>
              <a:t> The direct correlation between dosage and therapeutic magnitude.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Mechanisms of Drug </a:t>
            </a:r>
            <a:r>
              <a:rPr lang="en-US" dirty="0" smtClean="0"/>
              <a:t>Interactions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Drug-Drug </a:t>
            </a:r>
            <a:r>
              <a:rPr lang="en-US" b="1" dirty="0"/>
              <a:t>Interactions (DDIs):</a:t>
            </a:r>
            <a:r>
              <a:rPr lang="en-US" dirty="0"/>
              <a:t> One medication altering the activity of another.</a:t>
            </a:r>
          </a:p>
          <a:p>
            <a:r>
              <a:rPr lang="en-US" b="1" dirty="0"/>
              <a:t>Pharmacokinetic Shifts:</a:t>
            </a:r>
            <a:r>
              <a:rPr lang="en-US" dirty="0"/>
              <a:t> Alterations in drug absorption, distribution, metabolism, and excretion.</a:t>
            </a:r>
          </a:p>
          <a:p>
            <a:r>
              <a:rPr lang="en-US" b="1" dirty="0" err="1"/>
              <a:t>Pharmacodynamic</a:t>
            </a:r>
            <a:r>
              <a:rPr lang="en-US" b="1" dirty="0"/>
              <a:t> Shifts:</a:t>
            </a:r>
            <a:r>
              <a:rPr lang="en-US" dirty="0"/>
              <a:t> Synergistic or antagonistic drug effects on the same receptors.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Polypharmacy</a:t>
            </a:r>
            <a:r>
              <a:rPr lang="en-US" dirty="0"/>
              <a:t> and High-Risk </a:t>
            </a:r>
            <a:r>
              <a:rPr lang="en-US" dirty="0" smtClean="0"/>
              <a:t>Groups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Polypharmacy</a:t>
            </a:r>
            <a:r>
              <a:rPr lang="en-US" b="1" dirty="0" smtClean="0"/>
              <a:t> </a:t>
            </a:r>
            <a:r>
              <a:rPr lang="en-US" b="1" dirty="0"/>
              <a:t>Threat:</a:t>
            </a:r>
            <a:r>
              <a:rPr lang="en-US" dirty="0"/>
              <a:t> Exponentially increased risk of adverse events with multiple drugs.</a:t>
            </a:r>
          </a:p>
          <a:p>
            <a:r>
              <a:rPr lang="en-US" b="1" dirty="0"/>
              <a:t>Geriatric Patients:</a:t>
            </a:r>
            <a:r>
              <a:rPr lang="en-US" dirty="0"/>
              <a:t> Age-related changes in drug metabolism and renal function.</a:t>
            </a:r>
          </a:p>
          <a:p>
            <a:r>
              <a:rPr lang="en-US" b="1" dirty="0"/>
              <a:t>Pediatric Patients:</a:t>
            </a:r>
            <a:r>
              <a:rPr lang="en-US" dirty="0"/>
              <a:t> Strict requirements for weight-based dosing and safety.</a:t>
            </a:r>
          </a:p>
          <a:p>
            <a:r>
              <a:rPr lang="en-US" b="1" dirty="0"/>
              <a:t>Comorbidities:</a:t>
            </a:r>
            <a:r>
              <a:rPr lang="en-US" dirty="0"/>
              <a:t> Damaged target organs causing impaired liver or renal clearance.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Adverse Drug Reactions (ADRs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Severity </a:t>
            </a:r>
            <a:r>
              <a:rPr lang="en-US" b="1" dirty="0"/>
              <a:t>Spectrum:</a:t>
            </a:r>
            <a:r>
              <a:rPr lang="en-US" dirty="0"/>
              <a:t> Ranging from minor side effects to fatal anaphylaxis.</a:t>
            </a:r>
          </a:p>
          <a:p>
            <a:r>
              <a:rPr lang="en-US" b="1" dirty="0"/>
              <a:t>Idiosyncratic Reactions:</a:t>
            </a:r>
            <a:r>
              <a:rPr lang="en-US" dirty="0"/>
              <a:t> Unpredictable, genetically determined individual patient responses.</a:t>
            </a:r>
          </a:p>
          <a:p>
            <a:r>
              <a:rPr lang="en-US" b="1" dirty="0"/>
              <a:t>Black Box Warnings:</a:t>
            </a:r>
            <a:r>
              <a:rPr lang="en-US" dirty="0"/>
              <a:t> The strictest regulatory warnings highlighting life-threatening risks.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High-Risk Groups – </a:t>
            </a:r>
            <a:r>
              <a:rPr lang="en-US" dirty="0" smtClean="0"/>
              <a:t>Antibiotics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Therapeutic </a:t>
            </a:r>
            <a:r>
              <a:rPr lang="en-US" b="1" dirty="0"/>
              <a:t>Goal:</a:t>
            </a:r>
            <a:r>
              <a:rPr lang="en-US" dirty="0"/>
              <a:t> Eradication of bacterial infections via cellular disruption.</a:t>
            </a:r>
          </a:p>
          <a:p>
            <a:r>
              <a:rPr lang="en-US" b="1" dirty="0"/>
              <a:t>Antacids &amp; Dairy:</a:t>
            </a:r>
            <a:r>
              <a:rPr lang="en-US" dirty="0"/>
              <a:t> Calcium and magnesium bind drugs, reducing absorption.</a:t>
            </a:r>
          </a:p>
          <a:p>
            <a:r>
              <a:rPr lang="en-US" b="1" dirty="0"/>
              <a:t>Oral Contraceptives:</a:t>
            </a:r>
            <a:r>
              <a:rPr lang="en-US" dirty="0"/>
              <a:t> Broad-spectrum antibiotics may decrease birth control efficacy.</a:t>
            </a:r>
          </a:p>
          <a:p>
            <a:r>
              <a:rPr lang="en-US" b="1" dirty="0"/>
              <a:t>Major Risks:</a:t>
            </a:r>
            <a:r>
              <a:rPr lang="en-US" dirty="0"/>
              <a:t> Antibiotic resistance, </a:t>
            </a:r>
            <a:r>
              <a:rPr lang="en-US" dirty="0" err="1"/>
              <a:t>microbiome</a:t>
            </a:r>
            <a:r>
              <a:rPr lang="en-US" dirty="0"/>
              <a:t> disruption (</a:t>
            </a:r>
            <a:r>
              <a:rPr lang="en-US" i="1" dirty="0"/>
              <a:t>C. diff</a:t>
            </a:r>
            <a:r>
              <a:rPr lang="en-US" dirty="0"/>
              <a:t>), and organ toxicity.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High-Risk Groups – </a:t>
            </a:r>
            <a:r>
              <a:rPr lang="en-US" dirty="0" smtClean="0"/>
              <a:t>Anticoagulants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Therapeutic </a:t>
            </a:r>
            <a:r>
              <a:rPr lang="en-US" b="1" dirty="0"/>
              <a:t>Goal:</a:t>
            </a:r>
            <a:r>
              <a:rPr lang="en-US" dirty="0"/>
              <a:t> Prevention and treatment of thromboembolism and stroke.</a:t>
            </a:r>
          </a:p>
          <a:p>
            <a:r>
              <a:rPr lang="en-US" b="1" dirty="0"/>
              <a:t>NSAIDs Co-administration:</a:t>
            </a:r>
            <a:r>
              <a:rPr lang="en-US" dirty="0"/>
              <a:t> Combined use exponentially increases severe GI bleeding risks.</a:t>
            </a:r>
          </a:p>
          <a:p>
            <a:r>
              <a:rPr lang="en-US" b="1" dirty="0"/>
              <a:t>Dietary Interactions:</a:t>
            </a:r>
            <a:r>
              <a:rPr lang="en-US" dirty="0"/>
              <a:t> Vitamin K-rich foods neutralize Warfarin efficacy.</a:t>
            </a:r>
          </a:p>
          <a:p>
            <a:r>
              <a:rPr lang="en-US" b="1" dirty="0"/>
              <a:t>Major Risks:</a:t>
            </a:r>
            <a:r>
              <a:rPr lang="en-US" dirty="0"/>
              <a:t> Uncontrolled internal hemorrhage and dangerous narrow therapeutic index.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High-Risk Groups – Insulin</a:t>
            </a:r>
            <a:br>
              <a:rPr lang="en-US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Therapeutic </a:t>
            </a:r>
            <a:r>
              <a:rPr lang="en-US" b="1" dirty="0"/>
              <a:t>Goal:</a:t>
            </a:r>
            <a:r>
              <a:rPr lang="en-US" dirty="0"/>
              <a:t> Regulation of blood glucose and diabetes complication prevention.</a:t>
            </a:r>
          </a:p>
          <a:p>
            <a:r>
              <a:rPr lang="en-US" b="1" dirty="0"/>
              <a:t>Beta-Blockers:</a:t>
            </a:r>
            <a:r>
              <a:rPr lang="en-US" dirty="0"/>
              <a:t> Mask autonomic warning signs of hypoglycemia (tremors/tachycardia).</a:t>
            </a:r>
          </a:p>
          <a:p>
            <a:r>
              <a:rPr lang="en-US" b="1" dirty="0"/>
              <a:t>Corticosteroids:</a:t>
            </a:r>
            <a:r>
              <a:rPr lang="en-US" dirty="0"/>
              <a:t> Significantly elevate blood sugar, neutralizing insulin effects.</a:t>
            </a:r>
          </a:p>
          <a:p>
            <a:r>
              <a:rPr lang="en-US" b="1" dirty="0"/>
              <a:t>Major Risks:</a:t>
            </a:r>
            <a:r>
              <a:rPr lang="en-US" dirty="0"/>
              <a:t> Severe hypoglycemia, diabetic coma, and localized </a:t>
            </a:r>
            <a:r>
              <a:rPr lang="en-US" dirty="0" err="1"/>
              <a:t>lipodystrophy</a:t>
            </a:r>
            <a:r>
              <a:rPr lang="en-US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High-Risk Groups – Cardiovascular </a:t>
            </a:r>
            <a:r>
              <a:rPr lang="en-US" dirty="0" smtClean="0"/>
              <a:t>Drugs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Therapeutic </a:t>
            </a:r>
            <a:r>
              <a:rPr lang="en-US" b="1" dirty="0"/>
              <a:t>Goal:</a:t>
            </a:r>
            <a:r>
              <a:rPr lang="en-US" dirty="0"/>
              <a:t> Managing hypertension, heart failure, and cardiac arrhythmias.</a:t>
            </a:r>
          </a:p>
          <a:p>
            <a:r>
              <a:rPr lang="en-US" b="1" dirty="0"/>
              <a:t>ACE Inhibitors + Potassium:</a:t>
            </a:r>
            <a:r>
              <a:rPr lang="en-US" dirty="0"/>
              <a:t> High risk of developing severe hyperkalemia.</a:t>
            </a:r>
          </a:p>
          <a:p>
            <a:r>
              <a:rPr lang="en-US" b="1" dirty="0"/>
              <a:t>CCBs + Grapefruit Juice:</a:t>
            </a:r>
            <a:r>
              <a:rPr lang="en-US" dirty="0"/>
              <a:t> Inhibits liver enzymes, causing toxic drug accumulation.</a:t>
            </a:r>
          </a:p>
          <a:p>
            <a:r>
              <a:rPr lang="en-US" b="1" dirty="0"/>
              <a:t>Major Risks:</a:t>
            </a:r>
            <a:r>
              <a:rPr lang="en-US" dirty="0"/>
              <a:t> </a:t>
            </a:r>
            <a:r>
              <a:rPr lang="en-US" dirty="0" err="1"/>
              <a:t>Proarrhythmia</a:t>
            </a:r>
            <a:r>
              <a:rPr lang="en-US" dirty="0"/>
              <a:t> and orthostatic hypotension leading to patient falls.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Risk Mitigation &amp; Clinical </a:t>
            </a:r>
            <a:r>
              <a:rPr lang="en-US" dirty="0" smtClean="0"/>
              <a:t>Management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Medication </a:t>
            </a:r>
            <a:r>
              <a:rPr lang="en-US" b="1" dirty="0"/>
              <a:t>Reconciliation:</a:t>
            </a:r>
            <a:r>
              <a:rPr lang="en-US" dirty="0"/>
              <a:t> Maintaining an accurate, complete list of patient medications.</a:t>
            </a:r>
          </a:p>
          <a:p>
            <a:r>
              <a:rPr lang="en-US" b="1" dirty="0"/>
              <a:t>Clinical Safety Tools:</a:t>
            </a:r>
            <a:r>
              <a:rPr lang="en-US" dirty="0"/>
              <a:t> Utilizing live databases (</a:t>
            </a:r>
            <a:r>
              <a:rPr lang="en-US" dirty="0" err="1"/>
              <a:t>UpToDate</a:t>
            </a:r>
            <a:r>
              <a:rPr lang="en-US" dirty="0"/>
              <a:t>, </a:t>
            </a:r>
            <a:r>
              <a:rPr lang="en-US" dirty="0" err="1"/>
              <a:t>Epocrates</a:t>
            </a:r>
            <a:r>
              <a:rPr lang="en-US" dirty="0"/>
              <a:t>) for interaction checks.</a:t>
            </a:r>
          </a:p>
          <a:p>
            <a:r>
              <a:rPr lang="en-US" b="1" dirty="0"/>
              <a:t>Therapeutic Monitoring:</a:t>
            </a:r>
            <a:r>
              <a:rPr lang="en-US" dirty="0"/>
              <a:t> Regular blood testing (INR, </a:t>
            </a:r>
            <a:r>
              <a:rPr lang="en-US" dirty="0" err="1"/>
              <a:t>aPTT</a:t>
            </a:r>
            <a:r>
              <a:rPr lang="en-US" dirty="0"/>
              <a:t>, glucose) and patient counseling.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818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Література: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Brunton</a:t>
            </a:r>
            <a:r>
              <a:rPr lang="en-US" dirty="0"/>
              <a:t> LL, ed. </a:t>
            </a:r>
            <a:r>
              <a:rPr lang="en-US" i="1" dirty="0"/>
              <a:t>Goodman &amp; Gilman's The Pharmacological Basis of Therapeutics</a:t>
            </a:r>
            <a:r>
              <a:rPr lang="en-US" dirty="0"/>
              <a:t>. 14th </a:t>
            </a:r>
            <a:r>
              <a:rPr lang="en-US" dirty="0" err="1"/>
              <a:t>ed</a:t>
            </a:r>
            <a:r>
              <a:rPr lang="en-US" dirty="0"/>
              <a:t>; 2023.</a:t>
            </a:r>
          </a:p>
          <a:p>
            <a:r>
              <a:rPr lang="en-US" dirty="0" err="1"/>
              <a:t>UpToDate</a:t>
            </a:r>
            <a:r>
              <a:rPr lang="en-US" dirty="0"/>
              <a:t>. </a:t>
            </a:r>
            <a:r>
              <a:rPr lang="en-US" dirty="0" err="1"/>
              <a:t>Wolters</a:t>
            </a:r>
            <a:r>
              <a:rPr lang="en-US" dirty="0"/>
              <a:t> Kluwer. Accessed June 2026. uptodate.com</a:t>
            </a:r>
          </a:p>
          <a:p>
            <a:r>
              <a:rPr lang="en-US" dirty="0"/>
              <a:t>American Geriatrics Society 2023 Updated AGS Beers Criteria®. </a:t>
            </a:r>
            <a:r>
              <a:rPr lang="en-US" i="1" dirty="0"/>
              <a:t>J Am </a:t>
            </a:r>
            <a:r>
              <a:rPr lang="en-US" i="1" dirty="0" err="1"/>
              <a:t>Geriatr</a:t>
            </a:r>
            <a:r>
              <a:rPr lang="en-US" i="1" dirty="0"/>
              <a:t> Soc</a:t>
            </a:r>
            <a:r>
              <a:rPr lang="en-US" dirty="0"/>
              <a:t>. 2023;71(7).</a:t>
            </a:r>
          </a:p>
          <a:p>
            <a:r>
              <a:rPr lang="en-US" dirty="0"/>
              <a:t>World Health Organization. </a:t>
            </a:r>
            <a:r>
              <a:rPr lang="en-US" i="1" dirty="0"/>
              <a:t>The WHO </a:t>
            </a:r>
            <a:r>
              <a:rPr lang="en-US" i="1" dirty="0" err="1"/>
              <a:t>AWaRe</a:t>
            </a:r>
            <a:r>
              <a:rPr lang="en-US" i="1" dirty="0"/>
              <a:t> Antibiotic Book</a:t>
            </a:r>
            <a:r>
              <a:rPr lang="en-US" dirty="0"/>
              <a:t>. </a:t>
            </a:r>
            <a:r>
              <a:rPr lang="en-US"/>
              <a:t>WHO; 2022.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Words>582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   Вінницький національний медичний університет ім.М.І.пирогова  кафедра філології</vt:lpstr>
      <vt:lpstr>Learning Objectives</vt:lpstr>
      <vt:lpstr>Mechanisms of Therapeutic Effects</vt:lpstr>
      <vt:lpstr>Mechanisms of Drug Interactions</vt:lpstr>
      <vt:lpstr>Polypharmacy and High-Risk Groups</vt:lpstr>
      <vt:lpstr>Adverse Drug Reactions (ADRs)</vt:lpstr>
      <vt:lpstr>High-Risk Groups – Antibiotics</vt:lpstr>
      <vt:lpstr>High-Risk Groups – Anticoagulants</vt:lpstr>
      <vt:lpstr>High-Risk Groups – Insulin </vt:lpstr>
      <vt:lpstr>High-Risk Groups – Cardiovascular Drugs</vt:lpstr>
      <vt:lpstr>Risk Mitigation &amp; Clinical Management</vt:lpstr>
      <vt:lpstr>Література: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User</cp:lastModifiedBy>
  <cp:revision>8</cp:revision>
  <dcterms:created xsi:type="dcterms:W3CDTF">2026-06-25T21:12:49Z</dcterms:created>
  <dcterms:modified xsi:type="dcterms:W3CDTF">2026-06-30T19:37:00Z</dcterms:modified>
</cp:coreProperties>
</file>