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04.07.2026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СПЕЦІАЛЬНІСТЬ і2 </a:t>
            </a:r>
            <a:r>
              <a:rPr lang="uk-UA" sz="2000" dirty="0" err="1" smtClean="0">
                <a:latin typeface="Arial Narrow" pitchFamily="34" charset="0"/>
              </a:rPr>
              <a:t>“мЕДИЦИНА”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3501008"/>
            <a:ext cx="5328592" cy="252028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uk-UA" sz="7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Тема лекції №1</a:t>
            </a:r>
          </a:p>
          <a:p>
            <a:pPr algn="ctr"/>
            <a:r>
              <a:rPr lang="uk-UA" sz="123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Bahnschrift Light" pitchFamily="34" charset="0"/>
              </a:rPr>
              <a:t> </a:t>
            </a:r>
            <a:r>
              <a:rPr lang="en-US" sz="5100" dirty="0" smtClean="0">
                <a:latin typeface="Bahnschrift" pitchFamily="34" charset="0"/>
              </a:rPr>
              <a:t>Introduction to Academic and Scientific Communication in English</a:t>
            </a:r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Objectives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By the end of this lecture, you will be able to: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🎯 </a:t>
            </a:r>
            <a:r>
              <a:rPr lang="en-US" b="1" dirty="0" smtClean="0"/>
              <a:t>Understand</a:t>
            </a:r>
            <a:r>
              <a:rPr lang="en-US" dirty="0" smtClean="0"/>
              <a:t> the role of English as the global language of science, medicine, and international collaboration.</a:t>
            </a:r>
          </a:p>
          <a:p>
            <a:pPr>
              <a:buNone/>
            </a:pPr>
            <a:r>
              <a:rPr lang="en-US" dirty="0" smtClean="0"/>
              <a:t>🎯 </a:t>
            </a:r>
            <a:r>
              <a:rPr lang="en-US" b="1" dirty="0" smtClean="0"/>
              <a:t>Explain</a:t>
            </a:r>
            <a:r>
              <a:rPr lang="en-US" dirty="0" smtClean="0"/>
              <a:t> the difference between everyday English, professional English, and academic English.</a:t>
            </a:r>
          </a:p>
          <a:p>
            <a:pPr>
              <a:buNone/>
            </a:pPr>
            <a:r>
              <a:rPr lang="en-US" dirty="0" smtClean="0"/>
              <a:t>🎯 </a:t>
            </a:r>
            <a:r>
              <a:rPr lang="en-US" b="1" dirty="0" smtClean="0"/>
              <a:t>Recognize</a:t>
            </a:r>
            <a:r>
              <a:rPr lang="en-US" dirty="0" smtClean="0"/>
              <a:t> the main forms of academic and scientific communication used by healthcare professionals and researchers.</a:t>
            </a:r>
          </a:p>
          <a:p>
            <a:pPr>
              <a:buNone/>
            </a:pPr>
            <a:r>
              <a:rPr lang="en-US" dirty="0" smtClean="0"/>
              <a:t>🎯 </a:t>
            </a:r>
            <a:r>
              <a:rPr lang="en-US" b="1" dirty="0" smtClean="0"/>
              <a:t>Identify</a:t>
            </a:r>
            <a:r>
              <a:rPr lang="en-US" dirty="0" smtClean="0"/>
              <a:t> the key skills required for successful participation in the international scientific community.</a:t>
            </a:r>
          </a:p>
          <a:p>
            <a:pPr>
              <a:buNone/>
            </a:pPr>
            <a:r>
              <a:rPr lang="en-US" dirty="0" smtClean="0"/>
              <a:t>🎯 </a:t>
            </a:r>
            <a:r>
              <a:rPr lang="en-US" b="1" dirty="0" smtClean="0"/>
              <a:t>Appreciate</a:t>
            </a:r>
            <a:r>
              <a:rPr lang="en-US" dirty="0" smtClean="0"/>
              <a:t> how academic English supports research, evidence-based medicine, publication, conferences, and career development.</a:t>
            </a:r>
          </a:p>
          <a:p>
            <a:pPr>
              <a:buNone/>
            </a:pPr>
            <a:r>
              <a:rPr lang="en-US" dirty="0" smtClean="0"/>
              <a:t>🎯 </a:t>
            </a:r>
            <a:r>
              <a:rPr lang="en-US" b="1" dirty="0" smtClean="0"/>
              <a:t>Set personal learning goals</a:t>
            </a:r>
            <a:r>
              <a:rPr lang="en-US" dirty="0" smtClean="0"/>
              <a:t> for becoming a confident participant in international academic communication.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Does Academic English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Academic English allows healthcare professionals to: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read the latest scientific evidence;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publish research internationally;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participate in conferences;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communicate with colleagues worldwide;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improve patient care through evidence-based medicine. </a:t>
            </a:r>
          </a:p>
          <a:p>
            <a:pPr>
              <a:buNone/>
            </a:pPr>
            <a:r>
              <a:rPr lang="en-US" b="1" dirty="0" smtClean="0"/>
              <a:t>English is no longer just a language subject—it is a professional skill.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"</a:t>
            </a:r>
            <a:r>
              <a:rPr lang="en-US" dirty="0" smtClean="0"/>
              <a:t>Did You Know?"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Did </a:t>
            </a:r>
            <a:r>
              <a:rPr lang="en-US" b="1" dirty="0" smtClean="0"/>
              <a:t>You Know?</a:t>
            </a:r>
          </a:p>
          <a:p>
            <a:pPr>
              <a:buNone/>
            </a:pPr>
            <a:r>
              <a:rPr lang="en-US" dirty="0" smtClean="0"/>
              <a:t>🔬 More than </a:t>
            </a:r>
            <a:r>
              <a:rPr lang="en-US" b="1" dirty="0" smtClean="0"/>
              <a:t>90% of scientific articles</a:t>
            </a:r>
            <a:r>
              <a:rPr lang="en-US" dirty="0" smtClean="0"/>
              <a:t> are published in English.</a:t>
            </a:r>
          </a:p>
          <a:p>
            <a:pPr>
              <a:buNone/>
            </a:pPr>
            <a:r>
              <a:rPr lang="en-US" dirty="0" smtClean="0"/>
              <a:t>🌍 Researchers from over </a:t>
            </a:r>
            <a:r>
              <a:rPr lang="en-US" b="1" dirty="0" smtClean="0"/>
              <a:t>190 countries</a:t>
            </a:r>
            <a:r>
              <a:rPr lang="en-US" dirty="0" smtClean="0"/>
              <a:t> use English to communicate their findings.</a:t>
            </a:r>
          </a:p>
          <a:p>
            <a:pPr>
              <a:buNone/>
            </a:pPr>
            <a:r>
              <a:rPr lang="en-US" dirty="0" smtClean="0"/>
              <a:t>📈 Every day, thousands of new biomedical articles are added to international databases.</a:t>
            </a:r>
          </a:p>
          <a:p>
            <a:pPr>
              <a:buNone/>
            </a:pPr>
            <a:r>
              <a:rPr lang="en-US" b="1" dirty="0" smtClean="0"/>
              <a:t>English connects scientists across the world.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Is Academic Communication?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Academic communication is the exchange of knowledge within the scientific community.</a:t>
            </a:r>
          </a:p>
          <a:p>
            <a:pPr>
              <a:buNone/>
            </a:pPr>
            <a:r>
              <a:rPr lang="en-US" dirty="0" smtClean="0"/>
              <a:t>It includes:</a:t>
            </a:r>
          </a:p>
          <a:p>
            <a:pPr>
              <a:buNone/>
            </a:pPr>
            <a:r>
              <a:rPr lang="en-US" dirty="0" smtClean="0"/>
              <a:t>📚 reading research articles</a:t>
            </a:r>
          </a:p>
          <a:p>
            <a:pPr>
              <a:buNone/>
            </a:pPr>
            <a:r>
              <a:rPr lang="en-US" dirty="0" smtClean="0"/>
              <a:t>✍ writing scientific papers</a:t>
            </a:r>
          </a:p>
          <a:p>
            <a:pPr>
              <a:buNone/>
            </a:pPr>
            <a:r>
              <a:rPr lang="en-US" dirty="0" smtClean="0"/>
              <a:t>🎤 giving conference presentations</a:t>
            </a:r>
          </a:p>
          <a:p>
            <a:pPr>
              <a:buNone/>
            </a:pPr>
            <a:r>
              <a:rPr lang="en-US" dirty="0" smtClean="0"/>
              <a:t>💬 participating in discussions</a:t>
            </a:r>
          </a:p>
          <a:p>
            <a:pPr>
              <a:buNone/>
            </a:pPr>
            <a:r>
              <a:rPr lang="en-US" dirty="0" smtClean="0"/>
              <a:t>📧 writing professional emails</a:t>
            </a:r>
          </a:p>
          <a:p>
            <a:pPr>
              <a:buNone/>
            </a:pPr>
            <a:r>
              <a:rPr lang="en-US" dirty="0" smtClean="0"/>
              <a:t>🤝 collaborating with international researchers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Introduction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7239000" cy="4846320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Academic English is...</a:t>
            </a:r>
          </a:p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Formal</a:t>
            </a:r>
          </a:p>
          <a:p>
            <a:pPr algn="just">
              <a:buNone/>
            </a:pPr>
            <a:r>
              <a:rPr lang="en-US" sz="2900" dirty="0" smtClean="0">
                <a:latin typeface="Arial Narrow" pitchFamily="34" charset="0"/>
              </a:rPr>
              <a:t>Uses professional vocabulary and avoids slang, contractions, and informal expressions.</a:t>
            </a:r>
          </a:p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Objective</a:t>
            </a:r>
          </a:p>
          <a:p>
            <a:pPr algn="just">
              <a:buNone/>
            </a:pPr>
            <a:r>
              <a:rPr lang="en-US" sz="2900" dirty="0" smtClean="0">
                <a:latin typeface="Arial Narrow" pitchFamily="34" charset="0"/>
              </a:rPr>
              <a:t>Focuses on facts, evidence, and research rather than personal opinions or emotions.</a:t>
            </a:r>
          </a:p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Precise</a:t>
            </a:r>
          </a:p>
          <a:p>
            <a:pPr algn="just">
              <a:buNone/>
            </a:pPr>
            <a:r>
              <a:rPr lang="en-US" sz="2900" dirty="0" smtClean="0">
                <a:latin typeface="Arial Narrow" pitchFamily="34" charset="0"/>
              </a:rPr>
              <a:t>Uses accurate terminology and clearly explains ideas to avoid misunderstanding.</a:t>
            </a:r>
          </a:p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Evidence-based</a:t>
            </a:r>
          </a:p>
          <a:p>
            <a:pPr algn="just">
              <a:buNone/>
            </a:pPr>
            <a:r>
              <a:rPr lang="en-US" sz="2900" dirty="0" smtClean="0">
                <a:latin typeface="Arial Narrow" pitchFamily="34" charset="0"/>
              </a:rPr>
              <a:t>Supports every claim with reliable data, scientific studies, references, or clinical evidence.</a:t>
            </a:r>
          </a:p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Logical</a:t>
            </a:r>
          </a:p>
          <a:p>
            <a:pPr algn="just">
              <a:buNone/>
            </a:pPr>
            <a:r>
              <a:rPr lang="en-US" sz="2900" dirty="0" smtClean="0">
                <a:latin typeface="Arial Narrow" pitchFamily="34" charset="0"/>
              </a:rPr>
              <a:t>Presents information in a clear, well-organized structure with smooth connections between ideas.</a:t>
            </a:r>
          </a:p>
          <a:p>
            <a:pPr algn="just">
              <a:buNone/>
            </a:pPr>
            <a:r>
              <a:rPr lang="en-US" sz="2900" b="1" dirty="0" smtClean="0">
                <a:latin typeface="Arial Narrow" pitchFamily="34" charset="0"/>
              </a:rPr>
              <a:t>Clear and Concise</a:t>
            </a:r>
          </a:p>
          <a:p>
            <a:pPr algn="just">
              <a:buNone/>
            </a:pPr>
            <a:r>
              <a:rPr lang="en-US" sz="2900" dirty="0" smtClean="0">
                <a:latin typeface="Arial Narrow" pitchFamily="34" charset="0"/>
              </a:rPr>
              <a:t>Communicates complex information in a straightforward and efficient way without unnecessary words.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Medical Students Need Academic English?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Medical students use English to:</a:t>
            </a:r>
          </a:p>
          <a:p>
            <a:pPr>
              <a:buNone/>
            </a:pPr>
            <a:r>
              <a:rPr lang="en-US" sz="2800" dirty="0" smtClean="0"/>
              <a:t>🩺 understand international clinical guidelines;</a:t>
            </a:r>
          </a:p>
          <a:p>
            <a:pPr>
              <a:buNone/>
            </a:pPr>
            <a:r>
              <a:rPr lang="en-US" sz="2800" dirty="0" smtClean="0"/>
              <a:t>📖 read articles from leading medical journals;</a:t>
            </a:r>
          </a:p>
          <a:p>
            <a:pPr>
              <a:buNone/>
            </a:pPr>
            <a:r>
              <a:rPr lang="en-US" sz="2800" dirty="0" smtClean="0"/>
              <a:t>🧬 learn new treatment approaches;</a:t>
            </a:r>
          </a:p>
          <a:p>
            <a:pPr>
              <a:buNone/>
            </a:pPr>
            <a:r>
              <a:rPr lang="en-US" sz="2800" dirty="0" smtClean="0"/>
              <a:t>🌍 participate in exchange </a:t>
            </a:r>
            <a:r>
              <a:rPr lang="en-US" sz="2800" dirty="0" err="1" smtClean="0"/>
              <a:t>programmes</a:t>
            </a:r>
            <a:r>
              <a:rPr lang="en-US" sz="2800" dirty="0" smtClean="0"/>
              <a:t>;</a:t>
            </a:r>
          </a:p>
          <a:p>
            <a:pPr>
              <a:buNone/>
            </a:pPr>
            <a:r>
              <a:rPr lang="en-US" sz="2800" dirty="0" smtClean="0"/>
              <a:t>🎓 continue education abroad;</a:t>
            </a:r>
          </a:p>
          <a:p>
            <a:pPr>
              <a:buNone/>
            </a:pPr>
            <a:r>
              <a:rPr lang="en-US" sz="2800" dirty="0" smtClean="0"/>
              <a:t>📝 prepare research projects and theses.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Types of Scientific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47500" lnSpcReduction="20000"/>
          </a:bodyPr>
          <a:lstStyle/>
          <a:p>
            <a:pPr>
              <a:buNone/>
            </a:pPr>
            <a:r>
              <a:rPr lang="en-US" sz="6000" b="1" u="sng" dirty="0" smtClean="0"/>
              <a:t>Written Communication</a:t>
            </a:r>
          </a:p>
          <a:p>
            <a:r>
              <a:rPr lang="en-US" sz="6000" dirty="0" smtClean="0"/>
              <a:t>research articles </a:t>
            </a:r>
          </a:p>
          <a:p>
            <a:r>
              <a:rPr lang="en-US" sz="6000" dirty="0" smtClean="0"/>
              <a:t>abstracts </a:t>
            </a:r>
          </a:p>
          <a:p>
            <a:r>
              <a:rPr lang="en-US" sz="6000" dirty="0" smtClean="0"/>
              <a:t>literature reviews </a:t>
            </a:r>
          </a:p>
          <a:p>
            <a:r>
              <a:rPr lang="en-US" sz="6000" dirty="0" smtClean="0"/>
              <a:t>case reports </a:t>
            </a:r>
          </a:p>
          <a:p>
            <a:r>
              <a:rPr lang="en-US" sz="6000" dirty="0" smtClean="0"/>
              <a:t>dissertations </a:t>
            </a:r>
          </a:p>
          <a:p>
            <a:r>
              <a:rPr lang="en-US" sz="6000" dirty="0" smtClean="0"/>
              <a:t>grant applications </a:t>
            </a:r>
          </a:p>
          <a:p>
            <a:endParaRPr lang="uk-UA" sz="6000" b="1" dirty="0" smtClean="0"/>
          </a:p>
          <a:p>
            <a:endParaRPr lang="uk-UA" sz="6000" b="1" dirty="0" smtClean="0"/>
          </a:p>
          <a:p>
            <a:endParaRPr lang="uk-UA" sz="6000" b="1" dirty="0" smtClean="0"/>
          </a:p>
          <a:p>
            <a:pPr>
              <a:buNone/>
            </a:pPr>
            <a:r>
              <a:rPr lang="en-US" sz="6000" b="1" u="sng" dirty="0" smtClean="0"/>
              <a:t>Oral Communication</a:t>
            </a:r>
          </a:p>
          <a:p>
            <a:r>
              <a:rPr lang="en-US" sz="6000" dirty="0" smtClean="0"/>
              <a:t>conference presentations </a:t>
            </a:r>
          </a:p>
          <a:p>
            <a:r>
              <a:rPr lang="en-US" sz="6000" dirty="0" smtClean="0"/>
              <a:t>seminars </a:t>
            </a:r>
          </a:p>
          <a:p>
            <a:r>
              <a:rPr lang="en-US" sz="6000" dirty="0" smtClean="0"/>
              <a:t>poster sessions </a:t>
            </a:r>
          </a:p>
          <a:p>
            <a:r>
              <a:rPr lang="en-US" sz="6000" dirty="0" smtClean="0"/>
              <a:t>scientific discussions </a:t>
            </a:r>
          </a:p>
          <a:p>
            <a:r>
              <a:rPr lang="en-US" sz="6000" dirty="0" smtClean="0"/>
              <a:t>research meetings</a:t>
            </a:r>
          </a:p>
          <a:p>
            <a:pPr>
              <a:buNone/>
            </a:pPr>
            <a:endParaRPr lang="en-US" sz="5600" dirty="0" smtClean="0">
              <a:latin typeface="Bahnschrift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Skills of a Successful Researcher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 modern researcher should be able to:</a:t>
            </a:r>
          </a:p>
          <a:p>
            <a:pPr>
              <a:buNone/>
            </a:pPr>
            <a:r>
              <a:rPr lang="en-US" dirty="0" smtClean="0"/>
              <a:t>✔ search scientific databases</a:t>
            </a:r>
          </a:p>
          <a:p>
            <a:pPr>
              <a:buNone/>
            </a:pPr>
            <a:r>
              <a:rPr lang="en-US" dirty="0" smtClean="0"/>
              <a:t>✔ evaluate reliable evidence</a:t>
            </a:r>
          </a:p>
          <a:p>
            <a:pPr>
              <a:buNone/>
            </a:pPr>
            <a:r>
              <a:rPr lang="en-US" dirty="0" smtClean="0"/>
              <a:t>✔ write clearly and logically</a:t>
            </a:r>
          </a:p>
          <a:p>
            <a:pPr>
              <a:buNone/>
            </a:pPr>
            <a:r>
              <a:rPr lang="en-US" dirty="0" smtClean="0"/>
              <a:t>✔ communicate research findings</a:t>
            </a:r>
          </a:p>
          <a:p>
            <a:pPr>
              <a:buNone/>
            </a:pPr>
            <a:r>
              <a:rPr lang="en-US" dirty="0" smtClean="0"/>
              <a:t>✔ answer questions confidently</a:t>
            </a:r>
          </a:p>
          <a:p>
            <a:pPr>
              <a:buNone/>
            </a:pPr>
            <a:r>
              <a:rPr lang="en-US" dirty="0" smtClean="0"/>
              <a:t>✔ collaborate internationally</a:t>
            </a:r>
          </a:p>
          <a:p>
            <a:pPr>
              <a:buNone/>
            </a:pPr>
            <a:r>
              <a:rPr lang="en-US" dirty="0" smtClean="0"/>
              <a:t>✔ follow academic ethics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English in Global Medicine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Most influential medical organizations communicate in English:</a:t>
            </a:r>
          </a:p>
          <a:p>
            <a:r>
              <a:rPr lang="en-US" dirty="0" smtClean="0"/>
              <a:t>• World Health Organization (WHO)</a:t>
            </a:r>
          </a:p>
          <a:p>
            <a:r>
              <a:rPr lang="en-US" dirty="0" smtClean="0"/>
              <a:t>• The Lancet</a:t>
            </a:r>
          </a:p>
          <a:p>
            <a:r>
              <a:rPr lang="en-US" dirty="0" smtClean="0"/>
              <a:t>• New England Journal of Medicine</a:t>
            </a:r>
          </a:p>
          <a:p>
            <a:r>
              <a:rPr lang="en-US" dirty="0" smtClean="0"/>
              <a:t>• Nature Medicine</a:t>
            </a:r>
          </a:p>
          <a:p>
            <a:r>
              <a:rPr lang="en-US" dirty="0" smtClean="0"/>
              <a:t>• </a:t>
            </a:r>
            <a:r>
              <a:rPr lang="en-US" dirty="0" err="1" smtClean="0"/>
              <a:t>PubMed</a:t>
            </a:r>
            <a:endParaRPr lang="en-US" dirty="0" smtClean="0"/>
          </a:p>
          <a:p>
            <a:r>
              <a:rPr lang="en-US" dirty="0" smtClean="0"/>
              <a:t>• Cochrane Library</a:t>
            </a:r>
          </a:p>
          <a:p>
            <a:pPr algn="ctr">
              <a:buNone/>
            </a:pPr>
            <a:r>
              <a:rPr lang="en-US" b="1" dirty="0" smtClean="0"/>
              <a:t>Being able to use these resources means having direct access to the newest medical knowledge.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Future Starts Here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During this course you will learn to:</a:t>
            </a:r>
          </a:p>
          <a:p>
            <a:pPr>
              <a:buNone/>
            </a:pPr>
            <a:r>
              <a:rPr lang="en-US" dirty="0" smtClean="0"/>
              <a:t>✅ understand scientific articles;</a:t>
            </a:r>
          </a:p>
          <a:p>
            <a:pPr>
              <a:buNone/>
            </a:pPr>
            <a:r>
              <a:rPr lang="en-US" dirty="0" smtClean="0"/>
              <a:t>✅ </a:t>
            </a:r>
            <a:r>
              <a:rPr lang="en-US" dirty="0" err="1" smtClean="0"/>
              <a:t>analyse</a:t>
            </a:r>
            <a:r>
              <a:rPr lang="en-US" dirty="0" smtClean="0"/>
              <a:t> research papers;</a:t>
            </a:r>
          </a:p>
          <a:p>
            <a:pPr>
              <a:buNone/>
            </a:pPr>
            <a:r>
              <a:rPr lang="en-US" dirty="0" smtClean="0"/>
              <a:t>✅ write abstracts and summaries;</a:t>
            </a:r>
          </a:p>
          <a:p>
            <a:pPr>
              <a:buNone/>
            </a:pPr>
            <a:r>
              <a:rPr lang="en-US" dirty="0" smtClean="0"/>
              <a:t>✅ prepare academic presentations;</a:t>
            </a:r>
          </a:p>
          <a:p>
            <a:pPr>
              <a:buNone/>
            </a:pPr>
            <a:r>
              <a:rPr lang="en-US" dirty="0" smtClean="0"/>
              <a:t>✅ describe graphs and tables;</a:t>
            </a:r>
          </a:p>
          <a:p>
            <a:pPr>
              <a:buNone/>
            </a:pPr>
            <a:r>
              <a:rPr lang="en-US" dirty="0" smtClean="0"/>
              <a:t>✅ participate in scientific discussions;</a:t>
            </a:r>
          </a:p>
          <a:p>
            <a:pPr>
              <a:buNone/>
            </a:pPr>
            <a:r>
              <a:rPr lang="en-US" dirty="0" smtClean="0"/>
              <a:t>✅ communicate confidently in international academic settings.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Final Thought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"Medicine saves lives. Research changes medicine. Communication spreads research."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Think about it:</a:t>
            </a:r>
          </a:p>
          <a:p>
            <a:pPr>
              <a:buNone/>
            </a:pPr>
            <a:r>
              <a:rPr lang="en-US" b="1" dirty="0" smtClean="0"/>
              <a:t>Where do you see yourself in five years?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presenting research at an international conference?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publishing your first scientific article?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studying abroad?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working in an international medical team? </a:t>
            </a:r>
          </a:p>
          <a:p>
            <a:pPr>
              <a:buNone/>
            </a:pPr>
            <a:r>
              <a:rPr lang="en-US" b="1" dirty="0" smtClean="0"/>
              <a:t>Everything starts with one skill — Academic English.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Imagine it is 2032.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You are speaking at an international medical conference.</a:t>
            </a:r>
          </a:p>
          <a:p>
            <a:pPr algn="just">
              <a:buNone/>
            </a:pPr>
            <a:r>
              <a:rPr lang="en-US" dirty="0" smtClean="0"/>
              <a:t>Answer these questions:</a:t>
            </a:r>
          </a:p>
          <a:p>
            <a:pPr algn="just">
              <a:buNone/>
            </a:pPr>
            <a:r>
              <a:rPr lang="en-US" dirty="0" smtClean="0"/>
              <a:t>What is your specialty? </a:t>
            </a:r>
          </a:p>
          <a:p>
            <a:pPr algn="just">
              <a:buNone/>
            </a:pPr>
            <a:r>
              <a:rPr lang="en-US" dirty="0" smtClean="0"/>
              <a:t>What is your research about? </a:t>
            </a:r>
          </a:p>
          <a:p>
            <a:pPr algn="just">
              <a:buNone/>
            </a:pPr>
            <a:r>
              <a:rPr lang="en-US" dirty="0" smtClean="0"/>
              <a:t>Which country are you presenting in? </a:t>
            </a:r>
          </a:p>
          <a:p>
            <a:pPr algn="just">
              <a:buNone/>
            </a:pPr>
            <a:r>
              <a:rPr lang="en-US" dirty="0" smtClean="0"/>
              <a:t>Why is your research important? </a:t>
            </a:r>
          </a:p>
          <a:p>
            <a:pPr algn="just">
              <a:buNone/>
            </a:pPr>
            <a:r>
              <a:rPr lang="en-US" dirty="0" smtClean="0"/>
              <a:t>Who is listening to your presentation? </a:t>
            </a:r>
          </a:p>
          <a:p>
            <a:pPr algn="just">
              <a:buNone/>
            </a:pPr>
            <a:r>
              <a:rPr lang="en-US" i="1" dirty="0" smtClean="0"/>
              <a:t>Take one minute to imagine your future.</a:t>
            </a:r>
            <a:endParaRPr lang="en-US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Literature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Bailey, S. (2021). </a:t>
            </a:r>
            <a:r>
              <a:rPr lang="en-US" i="1" dirty="0" smtClean="0"/>
              <a:t>Academic Writing for International Students of Medicine and Health Sciences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err="1" smtClean="0"/>
              <a:t>Routledge</a:t>
            </a:r>
            <a:r>
              <a:rPr lang="en-US" dirty="0" smtClean="0"/>
              <a:t>. </a:t>
            </a:r>
            <a:r>
              <a:rPr lang="en-US" dirty="0" err="1" smtClean="0"/>
              <a:t>Wallwork</a:t>
            </a:r>
            <a:r>
              <a:rPr lang="en-US" dirty="0" smtClean="0"/>
              <a:t>, A. (2022). </a:t>
            </a:r>
            <a:r>
              <a:rPr lang="en-US" i="1" dirty="0" smtClean="0"/>
              <a:t>English for Writing Research Papers</a:t>
            </a:r>
            <a:r>
              <a:rPr lang="en-US" dirty="0" smtClean="0"/>
              <a:t>. Springer. McCarthy, M., &amp; O'Dell, F. (2022). </a:t>
            </a:r>
          </a:p>
          <a:p>
            <a:pPr>
              <a:buNone/>
            </a:pPr>
            <a:r>
              <a:rPr lang="en-US" i="1" dirty="0" smtClean="0"/>
              <a:t>Academic Vocabulary in Use</a:t>
            </a:r>
            <a:r>
              <a:rPr lang="en-US" dirty="0" smtClean="0"/>
              <a:t>. Cambridge University Press. </a:t>
            </a:r>
            <a:r>
              <a:rPr lang="en-US" dirty="0" err="1" smtClean="0"/>
              <a:t>Hewings</a:t>
            </a:r>
            <a:r>
              <a:rPr lang="en-US" dirty="0" smtClean="0"/>
              <a:t>, M. (2022). </a:t>
            </a:r>
          </a:p>
          <a:p>
            <a:pPr>
              <a:buNone/>
            </a:pPr>
            <a:r>
              <a:rPr lang="en-US" i="1" dirty="0" smtClean="0"/>
              <a:t>Cambridge Academic English: An Integrated Skills Course for EAP</a:t>
            </a:r>
            <a:r>
              <a:rPr lang="en-US" dirty="0" smtClean="0"/>
              <a:t>. Cambridge University Press. </a:t>
            </a:r>
            <a:r>
              <a:rPr lang="en-US" dirty="0" err="1" smtClean="0"/>
              <a:t>Thaine</a:t>
            </a:r>
            <a:r>
              <a:rPr lang="en-US" dirty="0" smtClean="0"/>
              <a:t>, C. (2022).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i="1" dirty="0" smtClean="0"/>
              <a:t>Cambridge Academic English B2 Upper-Intermediate</a:t>
            </a:r>
            <a:r>
              <a:rPr lang="en-US" dirty="0" smtClean="0"/>
              <a:t>. Cambridge University Press.</a:t>
            </a:r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uk-UA" sz="2400" dirty="0" smtClean="0">
              <a:latin typeface="Bahnschrift Light" pitchFamily="34" charset="0"/>
            </a:endParaRPr>
          </a:p>
          <a:p>
            <a:endParaRPr lang="en-US" sz="2400" dirty="0" smtClean="0">
              <a:latin typeface="Bahnschrift Light" pitchFamily="34" charset="0"/>
            </a:endParaRP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Additional Literature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World Health Organization (WHO)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</a:t>
            </a:r>
            <a:r>
              <a:rPr lang="en-US" dirty="0" err="1" smtClean="0"/>
              <a:t>PubMed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New England Journal of Medicine (NEJM) British Council Learn  English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Cambridge Dictionary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846</Words>
  <Application>Microsoft Office PowerPoint</Application>
  <PresentationFormat>Экран (4:3)</PresentationFormat>
  <Paragraphs>140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    Вінницький національний медичний університет ім.М.І.пирогова  кафедра філології  ДИСЦИПЛІНА “ АНЛІЙСЬКА МОВА В НАУКОВІЙ  КОМУНІКАЦІЇ” СПЕЦІАЛЬНІСТЬ і2 “мЕДИЦИНА”</vt:lpstr>
      <vt:lpstr>Learning Objectives:</vt:lpstr>
      <vt:lpstr>Why Does Academic English Matter?</vt:lpstr>
      <vt:lpstr>"Did You Know?" </vt:lpstr>
      <vt:lpstr>What Is Academic Communication?</vt:lpstr>
      <vt:lpstr>1. Introduction</vt:lpstr>
      <vt:lpstr>Why Do Medical Students Need Academic English?</vt:lpstr>
      <vt:lpstr>Types of Scientific Communication</vt:lpstr>
      <vt:lpstr>Skills of a Successful Researcher</vt:lpstr>
      <vt:lpstr>English in Global Medicine</vt:lpstr>
      <vt:lpstr>The Future Starts Here</vt:lpstr>
      <vt:lpstr>Final Thought</vt:lpstr>
      <vt:lpstr>Imagine it is 2032.</vt:lpstr>
      <vt:lpstr>Recommended Literature</vt:lpstr>
      <vt:lpstr>Additional Literature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медичний університет ім.М.І.пирогова  кафедра філології</dc:title>
  <dc:creator>Alla</dc:creator>
  <cp:lastModifiedBy>Alla</cp:lastModifiedBy>
  <cp:revision>14</cp:revision>
  <dcterms:created xsi:type="dcterms:W3CDTF">2026-06-25T21:12:49Z</dcterms:created>
  <dcterms:modified xsi:type="dcterms:W3CDTF">2026-07-04T12:45:35Z</dcterms:modified>
</cp:coreProperties>
</file>