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8" r:id="rId13"/>
    <p:sldId id="269" r:id="rId14"/>
    <p:sldId id="267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5" d="100"/>
          <a:sy n="55" d="100"/>
        </p:scale>
        <p:origin x="300" y="4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25" name="Подзаголовок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  <p:sp>
        <p:nvSpPr>
          <p:cNvPr id="31" name="Дата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613B09F3-9DA0-441F-8A8E-ABC5116151AD}" type="datetimeFigureOut">
              <a:rPr lang="ru-RU" smtClean="0"/>
              <a:pPr/>
              <a:t>29.06.2026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4598194D-C202-4F0A-89ED-E239BA51923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3B09F3-9DA0-441F-8A8E-ABC5116151AD}" type="datetimeFigureOut">
              <a:rPr lang="ru-RU" smtClean="0"/>
              <a:pPr/>
              <a:t>29.06.2026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8194D-C202-4F0A-89ED-E239BA51923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613B09F3-9DA0-441F-8A8E-ABC5116151AD}" type="datetimeFigureOut">
              <a:rPr lang="ru-RU" smtClean="0"/>
              <a:pPr/>
              <a:t>29.06.2026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/>
          <a:p>
            <a:fld id="{4598194D-C202-4F0A-89ED-E239BA51923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3B09F3-9DA0-441F-8A8E-ABC5116151AD}" type="datetimeFigureOut">
              <a:rPr lang="ru-RU" smtClean="0"/>
              <a:pPr/>
              <a:t>29.06.2026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8194D-C202-4F0A-89ED-E239BA51923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3B09F3-9DA0-441F-8A8E-ABC5116151AD}" type="datetimeFigureOut">
              <a:rPr lang="ru-RU" smtClean="0"/>
              <a:pPr/>
              <a:t>29.06.2026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8194D-C202-4F0A-89ED-E239BA51923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3B09F3-9DA0-441F-8A8E-ABC5116151AD}" type="datetimeFigureOut">
              <a:rPr lang="ru-RU" smtClean="0"/>
              <a:pPr/>
              <a:t>29.06.2026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8194D-C202-4F0A-89ED-E239BA51923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613B09F3-9DA0-441F-8A8E-ABC5116151AD}" type="datetimeFigureOut">
              <a:rPr lang="ru-RU" smtClean="0"/>
              <a:pPr/>
              <a:t>29.06.2026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8194D-C202-4F0A-89ED-E239BA51923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3B09F3-9DA0-441F-8A8E-ABC5116151AD}" type="datetimeFigureOut">
              <a:rPr lang="ru-RU" smtClean="0"/>
              <a:pPr/>
              <a:t>29.06.2026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8194D-C202-4F0A-89ED-E239BA51923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3B09F3-9DA0-441F-8A8E-ABC5116151AD}" type="datetimeFigureOut">
              <a:rPr lang="ru-RU" smtClean="0"/>
              <a:pPr/>
              <a:t>29.06.2026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8194D-C202-4F0A-89ED-E239BA51923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Рисунок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/>
              <a:t>Вставка рисунка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3B09F3-9DA0-441F-8A8E-ABC5116151AD}" type="datetimeFigureOut">
              <a:rPr lang="ru-RU" smtClean="0"/>
              <a:pPr/>
              <a:t>29.06.2026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8194D-C202-4F0A-89ED-E239BA51923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/>
          <a:p>
            <a:fld id="{613B09F3-9DA0-441F-8A8E-ABC5116151AD}" type="datetimeFigureOut">
              <a:rPr lang="ru-RU" smtClean="0"/>
              <a:pPr/>
              <a:t>29.06.2026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4598194D-C202-4F0A-89ED-E239BA51923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1" name="Текст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27" name="Дата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613B09F3-9DA0-441F-8A8E-ABC5116151AD}" type="datetimeFigureOut">
              <a:rPr lang="ru-RU" smtClean="0"/>
              <a:pPr/>
              <a:t>29.06.2026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4598194D-C202-4F0A-89ED-E239BA519239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987824" y="404664"/>
            <a:ext cx="5616624" cy="2808312"/>
          </a:xfrm>
        </p:spPr>
        <p:txBody>
          <a:bodyPr/>
          <a:lstStyle/>
          <a:p>
            <a:pPr algn="ctr"/>
            <a:br>
              <a:rPr lang="uk-UA" dirty="0"/>
            </a:br>
            <a:br>
              <a:rPr lang="uk-UA" dirty="0"/>
            </a:br>
            <a:br>
              <a:rPr lang="uk-UA" dirty="0"/>
            </a:br>
            <a:br>
              <a:rPr lang="uk-UA" dirty="0"/>
            </a:br>
            <a:r>
              <a:rPr lang="uk-UA" sz="2000" dirty="0">
                <a:latin typeface="Arial Narrow" pitchFamily="34" charset="0"/>
              </a:rPr>
              <a:t>Вінницький національний медичний університет </a:t>
            </a:r>
            <a:r>
              <a:rPr lang="uk-UA" sz="2000" dirty="0" err="1">
                <a:latin typeface="Arial Narrow" pitchFamily="34" charset="0"/>
              </a:rPr>
              <a:t>ім.М.І.пирогова</a:t>
            </a:r>
            <a:br>
              <a:rPr lang="uk-UA" sz="2000" dirty="0">
                <a:latin typeface="Arial Narrow" pitchFamily="34" charset="0"/>
              </a:rPr>
            </a:br>
            <a:br>
              <a:rPr lang="uk-UA" sz="2000" dirty="0">
                <a:latin typeface="Arial Narrow" pitchFamily="34" charset="0"/>
              </a:rPr>
            </a:br>
            <a:r>
              <a:rPr lang="uk-UA" sz="2000" dirty="0">
                <a:latin typeface="Arial Narrow" pitchFamily="34" charset="0"/>
              </a:rPr>
              <a:t>кафедра філології</a:t>
            </a:r>
            <a:br>
              <a:rPr lang="en-US" sz="2000" dirty="0">
                <a:latin typeface="Arial Narrow" pitchFamily="34" charset="0"/>
              </a:rPr>
            </a:br>
            <a:r>
              <a:rPr lang="uk-UA" sz="2000" dirty="0">
                <a:latin typeface="Arial Narrow" pitchFamily="34" charset="0"/>
              </a:rPr>
              <a:t>ДИСЦИПЛІНА “ АНЛІЙСЬКА МОВА В НАУКОВІЙ  КОМУНІКАЦІЇ”</a:t>
            </a:r>
            <a:br>
              <a:rPr lang="uk-UA" sz="2000" dirty="0">
                <a:latin typeface="Arial Narrow" pitchFamily="34" charset="0"/>
              </a:rPr>
            </a:br>
            <a:r>
              <a:rPr lang="uk-UA" sz="2000" dirty="0">
                <a:latin typeface="Arial Narrow" pitchFamily="34" charset="0"/>
              </a:rPr>
              <a:t>СПЕЦІАЛЬНІСТЬ і2 “</a:t>
            </a:r>
            <a:r>
              <a:rPr lang="uk-UA" sz="2000" dirty="0" err="1">
                <a:latin typeface="Arial Narrow" pitchFamily="34" charset="0"/>
              </a:rPr>
              <a:t>мЕДИЦИНА</a:t>
            </a:r>
            <a:r>
              <a:rPr lang="uk-UA" sz="2000" dirty="0">
                <a:latin typeface="Arial Narrow" pitchFamily="34" charset="0"/>
              </a:rPr>
              <a:t>”</a:t>
            </a:r>
            <a:endParaRPr lang="ru-RU" sz="2000" dirty="0">
              <a:latin typeface="Arial Narrow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2337408"/>
          </a:xfrm>
        </p:spPr>
        <p:txBody>
          <a:bodyPr>
            <a:normAutofit fontScale="25000" lnSpcReduction="20000"/>
          </a:bodyPr>
          <a:lstStyle/>
          <a:p>
            <a:pPr algn="ctr"/>
            <a:r>
              <a:rPr lang="uk-UA" sz="11200" dirty="0">
                <a:latin typeface="Bahnschrift Light" panose="020B0502040204020203" pitchFamily="34" charset="0"/>
              </a:rPr>
              <a:t>Тема лекції</a:t>
            </a:r>
            <a:r>
              <a:rPr lang="en-US" sz="11200" dirty="0">
                <a:latin typeface="Bahnschrift Light" panose="020B0502040204020203" pitchFamily="34" charset="0"/>
              </a:rPr>
              <a:t> </a:t>
            </a:r>
            <a:r>
              <a:rPr lang="ru-RU" sz="11200" dirty="0">
                <a:latin typeface="Bahnschrift Light" panose="020B0502040204020203" pitchFamily="34" charset="0"/>
              </a:rPr>
              <a:t>№</a:t>
            </a:r>
            <a:r>
              <a:rPr lang="en-US" sz="11200" dirty="0">
                <a:latin typeface="Bahnschrift Light" panose="020B0502040204020203" pitchFamily="34" charset="0"/>
              </a:rPr>
              <a:t> 6</a:t>
            </a:r>
            <a:r>
              <a:rPr lang="uk-UA" sz="11200" dirty="0">
                <a:latin typeface="Bahnschrift Light" panose="020B0502040204020203" pitchFamily="34" charset="0"/>
              </a:rPr>
              <a:t>:</a:t>
            </a:r>
            <a:r>
              <a:rPr lang="en-US" sz="11200" dirty="0">
                <a:latin typeface="Bahnschrift Light" panose="020B0502040204020203" pitchFamily="34" charset="0"/>
              </a:rPr>
              <a:t> </a:t>
            </a:r>
          </a:p>
          <a:p>
            <a:pPr algn="ctr"/>
            <a:r>
              <a:rPr lang="en-US" sz="11200" dirty="0">
                <a:effectLst/>
                <a:latin typeface="Bahnschrift Ligh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LANGUAGE OF RECOMMENDATIONS, ADVICE AND SHARED DECISION-MAKING IN TREATMENT PLANNING </a:t>
            </a:r>
            <a:endParaRPr lang="ru-RU" sz="11200" dirty="0">
              <a:effectLst/>
              <a:latin typeface="Bahnschrift Light" panose="020B050204020402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uk-UA" dirty="0"/>
              <a:t> </a:t>
            </a:r>
          </a:p>
          <a:p>
            <a:pPr algn="just"/>
            <a:endParaRPr lang="uk-UA" dirty="0"/>
          </a:p>
          <a:p>
            <a:r>
              <a:rPr lang="uk-UA" dirty="0"/>
              <a:t> 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Learning Objectives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US" sz="2800" dirty="0">
                <a:latin typeface="Bahnschrift Light" panose="020B0502040204020203" pitchFamily="34" charset="0"/>
              </a:rPr>
              <a:t>By the end of this lecture, students will be able to: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800" dirty="0">
                <a:latin typeface="Bahnschrift Light" panose="020B0502040204020203" pitchFamily="34" charset="0"/>
              </a:rPr>
              <a:t>understand the linguistic features of medical recommendations and advice;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800" dirty="0">
                <a:latin typeface="Bahnschrift Light" panose="020B0502040204020203" pitchFamily="34" charset="0"/>
              </a:rPr>
              <a:t>distinguish between </a:t>
            </a:r>
            <a:r>
              <a:rPr lang="en-US" sz="2800" b="1" dirty="0">
                <a:latin typeface="Bahnschrift Light" panose="020B0502040204020203" pitchFamily="34" charset="0"/>
              </a:rPr>
              <a:t>directives, recommendations, and suggestions</a:t>
            </a:r>
            <a:r>
              <a:rPr lang="en-US" sz="2800" dirty="0">
                <a:latin typeface="Bahnschrift Light" panose="020B0502040204020203" pitchFamily="34" charset="0"/>
              </a:rPr>
              <a:t> in clinical communication;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800" dirty="0">
                <a:latin typeface="Bahnschrift Light" panose="020B0502040204020203" pitchFamily="34" charset="0"/>
              </a:rPr>
              <a:t>use appropriate language for </a:t>
            </a:r>
            <a:r>
              <a:rPr lang="en-US" sz="2800" b="1" dirty="0">
                <a:latin typeface="Bahnschrift Light" panose="020B0502040204020203" pitchFamily="34" charset="0"/>
              </a:rPr>
              <a:t>patient-centered advice-giving</a:t>
            </a:r>
            <a:r>
              <a:rPr lang="en-US" sz="2800" dirty="0">
                <a:latin typeface="Bahnschrift Light" panose="020B0502040204020203" pitchFamily="34" charset="0"/>
              </a:rPr>
              <a:t>;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800" dirty="0">
                <a:latin typeface="Bahnschrift Light" panose="020B0502040204020203" pitchFamily="34" charset="0"/>
              </a:rPr>
              <a:t>apply principles of </a:t>
            </a:r>
            <a:r>
              <a:rPr lang="en-US" sz="2800" b="1" dirty="0">
                <a:latin typeface="Bahnschrift Light" panose="020B0502040204020203" pitchFamily="34" charset="0"/>
              </a:rPr>
              <a:t>shared decision-making (SDM)</a:t>
            </a:r>
            <a:r>
              <a:rPr lang="en-US" sz="2800" dirty="0">
                <a:latin typeface="Bahnschrift Light" panose="020B0502040204020203" pitchFamily="34" charset="0"/>
              </a:rPr>
              <a:t> in treatment planning;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800" dirty="0">
                <a:latin typeface="Bahnschrift Light" panose="020B0502040204020203" pitchFamily="34" charset="0"/>
              </a:rPr>
              <a:t>formulate treatment options using </a:t>
            </a:r>
            <a:r>
              <a:rPr lang="en-US" sz="2800" b="1" dirty="0">
                <a:latin typeface="Bahnschrift Light" panose="020B0502040204020203" pitchFamily="34" charset="0"/>
              </a:rPr>
              <a:t>clear, empathetic, and non-directive language</a:t>
            </a:r>
            <a:r>
              <a:rPr lang="en-US" sz="2800" dirty="0">
                <a:latin typeface="Bahnschrift Light" panose="020B0502040204020203" pitchFamily="34" charset="0"/>
              </a:rPr>
              <a:t>;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800" dirty="0">
                <a:latin typeface="Bahnschrift Light" panose="020B0502040204020203" pitchFamily="34" charset="0"/>
              </a:rPr>
              <a:t>demonstrate communication strategies that support patient autonomy and informed consent;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800" dirty="0">
                <a:latin typeface="Bahnschrift Light" panose="020B0502040204020203" pitchFamily="34" charset="0"/>
              </a:rPr>
              <a:t>practice structuring consultations using SDM frameworks.</a:t>
            </a:r>
          </a:p>
          <a:p>
            <a:pPr marL="0" indent="0"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Why Does Structure Matter in Medical Communication?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sz="2800" dirty="0">
                <a:latin typeface="Bahnschrift Light" panose="020B0502040204020203" pitchFamily="34" charset="0"/>
              </a:rPr>
              <a:t>Structured communication: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800" dirty="0">
                <a:latin typeface="Bahnschrift Light" panose="020B0502040204020203" pitchFamily="34" charset="0"/>
              </a:rPr>
              <a:t>improves </a:t>
            </a:r>
            <a:r>
              <a:rPr lang="en-US" sz="2800" b="1" dirty="0">
                <a:latin typeface="Bahnschrift Light" panose="020B0502040204020203" pitchFamily="34" charset="0"/>
              </a:rPr>
              <a:t>patient understanding</a:t>
            </a:r>
            <a:r>
              <a:rPr lang="en-US" sz="2800" dirty="0">
                <a:latin typeface="Bahnschrift Light" panose="020B0502040204020203" pitchFamily="34" charset="0"/>
              </a:rPr>
              <a:t>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800" dirty="0">
                <a:latin typeface="Bahnschrift Light" panose="020B0502040204020203" pitchFamily="34" charset="0"/>
              </a:rPr>
              <a:t>reduces </a:t>
            </a:r>
            <a:r>
              <a:rPr lang="en-US" sz="2800" b="1" dirty="0">
                <a:latin typeface="Bahnschrift Light" panose="020B0502040204020203" pitchFamily="34" charset="0"/>
              </a:rPr>
              <a:t>misinterpretation and medical errors</a:t>
            </a:r>
            <a:r>
              <a:rPr lang="en-US" sz="2800" dirty="0">
                <a:latin typeface="Bahnschrift Light" panose="020B0502040204020203" pitchFamily="34" charset="0"/>
              </a:rPr>
              <a:t>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800" dirty="0">
                <a:latin typeface="Bahnschrift Light" panose="020B0502040204020203" pitchFamily="34" charset="0"/>
              </a:rPr>
              <a:t>increases </a:t>
            </a:r>
            <a:r>
              <a:rPr lang="en-US" sz="2800" b="1" dirty="0">
                <a:latin typeface="Bahnschrift Light" panose="020B0502040204020203" pitchFamily="34" charset="0"/>
              </a:rPr>
              <a:t>treatment adherence</a:t>
            </a:r>
            <a:r>
              <a:rPr lang="en-US" sz="2800" dirty="0">
                <a:latin typeface="Bahnschrift Light" panose="020B0502040204020203" pitchFamily="34" charset="0"/>
              </a:rPr>
              <a:t>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800" dirty="0">
                <a:latin typeface="Bahnschrift Light" panose="020B0502040204020203" pitchFamily="34" charset="0"/>
              </a:rPr>
              <a:t>supports </a:t>
            </a:r>
            <a:r>
              <a:rPr lang="en-US" sz="2800" b="1" dirty="0">
                <a:latin typeface="Bahnschrift Light" panose="020B0502040204020203" pitchFamily="34" charset="0"/>
              </a:rPr>
              <a:t>ethical informed consent</a:t>
            </a:r>
            <a:r>
              <a:rPr lang="en-US" sz="2800" dirty="0">
                <a:latin typeface="Bahnschrift Light" panose="020B0502040204020203" pitchFamily="34" charset="0"/>
              </a:rPr>
              <a:t>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800" dirty="0">
                <a:latin typeface="Bahnschrift Light" panose="020B0502040204020203" pitchFamily="34" charset="0"/>
              </a:rPr>
              <a:t>helps organize complex treatment information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800" dirty="0">
                <a:latin typeface="Bahnschrift Light" panose="020B0502040204020203" pitchFamily="34" charset="0"/>
              </a:rPr>
              <a:t>builds </a:t>
            </a:r>
            <a:r>
              <a:rPr lang="en-US" sz="2800" b="1" dirty="0">
                <a:latin typeface="Bahnschrift Light" panose="020B0502040204020203" pitchFamily="34" charset="0"/>
              </a:rPr>
              <a:t>trust between doctor and patient</a:t>
            </a:r>
            <a:r>
              <a:rPr lang="en-US" sz="2800" dirty="0">
                <a:latin typeface="Bahnschrift Light" panose="020B0502040204020203" pitchFamily="34" charset="0"/>
              </a:rPr>
              <a:t> </a:t>
            </a:r>
          </a:p>
          <a:p>
            <a:pPr marL="0" indent="0">
              <a:buNone/>
            </a:pPr>
            <a:r>
              <a:rPr lang="ru-RU" sz="2800" dirty="0">
                <a:latin typeface="Bahnschrift Light" panose="020B0502040204020203" pitchFamily="34" charset="0"/>
              </a:rPr>
              <a:t> </a:t>
            </a:r>
            <a:r>
              <a:rPr lang="en-US" sz="2800" dirty="0">
                <a:latin typeface="Bahnschrift Light" panose="020B0502040204020203" pitchFamily="34" charset="0"/>
              </a:rPr>
              <a:t>Structured language = safer clinical decisions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What is Medical Recommendation Language?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b="1" dirty="0">
                <a:latin typeface="Bahnschrift Light" panose="020B0502040204020203" pitchFamily="34" charset="0"/>
              </a:rPr>
              <a:t>Medical recommendations</a:t>
            </a:r>
            <a:r>
              <a:rPr lang="en-US" dirty="0">
                <a:latin typeface="Bahnschrift Light" panose="020B0502040204020203" pitchFamily="34" charset="0"/>
              </a:rPr>
              <a:t> are evidence-based suggestions given by clinicians.</a:t>
            </a:r>
          </a:p>
          <a:p>
            <a:pPr marL="0" indent="0">
              <a:buNone/>
            </a:pPr>
            <a:r>
              <a:rPr lang="en-US" b="1" dirty="0">
                <a:latin typeface="Bahnschrift Light" panose="020B0502040204020203" pitchFamily="34" charset="0"/>
              </a:rPr>
              <a:t>Key features: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>
                <a:latin typeface="Bahnschrift Light" panose="020B0502040204020203" pitchFamily="34" charset="0"/>
              </a:rPr>
              <a:t>based on clinical guidelines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>
                <a:latin typeface="Bahnschrift Light" panose="020B0502040204020203" pitchFamily="34" charset="0"/>
              </a:rPr>
              <a:t>neutral or directive tone depending on urgency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>
                <a:latin typeface="Bahnschrift Light" panose="020B0502040204020203" pitchFamily="34" charset="0"/>
              </a:rPr>
              <a:t>linked to patient safety and outcomes </a:t>
            </a:r>
          </a:p>
          <a:p>
            <a:pPr marL="0" indent="0">
              <a:buNone/>
            </a:pPr>
            <a:r>
              <a:rPr lang="en-US" b="1" dirty="0">
                <a:latin typeface="Bahnschrift Light" panose="020B0502040204020203" pitchFamily="34" charset="0"/>
              </a:rPr>
              <a:t>Examples:</a:t>
            </a:r>
          </a:p>
          <a:p>
            <a:pPr marL="0" indent="0">
              <a:buNone/>
            </a:pPr>
            <a:r>
              <a:rPr lang="en-US" i="1" dirty="0">
                <a:latin typeface="Bahnschrift Light" panose="020B0502040204020203" pitchFamily="34" charset="0"/>
              </a:rPr>
              <a:t>-It is recommended that you start treatment…</a:t>
            </a:r>
            <a:r>
              <a:rPr lang="en-US" dirty="0">
                <a:latin typeface="Bahnschrift Light" panose="020B0502040204020203" pitchFamily="34" charset="0"/>
              </a:rPr>
              <a:t> </a:t>
            </a:r>
          </a:p>
          <a:p>
            <a:pPr marL="0" indent="0">
              <a:buNone/>
            </a:pPr>
            <a:r>
              <a:rPr lang="en-US" i="1" dirty="0">
                <a:latin typeface="Bahnschrift Light" panose="020B0502040204020203" pitchFamily="34" charset="0"/>
              </a:rPr>
              <a:t>-You should take this medication daily…</a:t>
            </a:r>
            <a:r>
              <a:rPr lang="en-US" dirty="0">
                <a:latin typeface="Bahnschrift Light" panose="020B0502040204020203" pitchFamily="34" charset="0"/>
              </a:rPr>
              <a:t> </a:t>
            </a:r>
          </a:p>
          <a:p>
            <a:pPr marL="0" indent="0">
              <a:buNone/>
            </a:pPr>
            <a:r>
              <a:rPr lang="en-US" i="1" dirty="0">
                <a:latin typeface="Bahnschrift Light" panose="020B0502040204020203" pitchFamily="34" charset="0"/>
              </a:rPr>
              <a:t>-The best option would be…</a:t>
            </a:r>
            <a:endParaRPr lang="en-US" dirty="0">
              <a:latin typeface="Bahnschrift Light" panose="020B0502040204020203" pitchFamily="34" charset="0"/>
            </a:endParaRPr>
          </a:p>
          <a:p>
            <a:pPr marL="0" indent="0"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Language of Advice vs Recommendations</a:t>
            </a:r>
            <a:endParaRPr lang="ru-RU" dirty="0"/>
          </a:p>
        </p:txBody>
      </p:sp>
      <p:graphicFrame>
        <p:nvGraphicFramePr>
          <p:cNvPr id="4" name="Таблица 4">
            <a:extLst>
              <a:ext uri="{FF2B5EF4-FFF2-40B4-BE49-F238E27FC236}">
                <a16:creationId xmlns:a16="http://schemas.microsoft.com/office/drawing/2014/main" id="{31970FB8-0EBD-44E8-AC75-E1F1F61D773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20257219"/>
              </p:ext>
            </p:extLst>
          </p:nvPr>
        </p:nvGraphicFramePr>
        <p:xfrm>
          <a:off x="457200" y="1609725"/>
          <a:ext cx="7239000" cy="4419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19500">
                  <a:extLst>
                    <a:ext uri="{9D8B030D-6E8A-4147-A177-3AD203B41FA5}">
                      <a16:colId xmlns:a16="http://schemas.microsoft.com/office/drawing/2014/main" val="1762295673"/>
                    </a:ext>
                  </a:extLst>
                </a:gridCol>
                <a:gridCol w="3619500">
                  <a:extLst>
                    <a:ext uri="{9D8B030D-6E8A-4147-A177-3AD203B41FA5}">
                      <a16:colId xmlns:a16="http://schemas.microsoft.com/office/drawing/2014/main" val="35461757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Bahnschrift Light" panose="020B0502040204020203" pitchFamily="34" charset="0"/>
                        </a:rPr>
                        <a:t>Advice</a:t>
                      </a:r>
                      <a:endParaRPr lang="ru-RU" sz="2000" dirty="0">
                        <a:latin typeface="Bahnschrift Light" panose="020B0502040204020203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Bahnschrift Light" panose="020B0502040204020203" pitchFamily="34" charset="0"/>
                        </a:rPr>
                        <a:t>Recommendation</a:t>
                      </a:r>
                      <a:endParaRPr lang="ru-RU" sz="2000" dirty="0">
                        <a:latin typeface="Bahnschrift Light" panose="020B050204020402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55896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Bahnschrift Light" panose="020B0502040204020203" pitchFamily="34" charset="0"/>
                        </a:rPr>
                        <a:t>personal</a:t>
                      </a:r>
                      <a:endParaRPr lang="ru-RU" sz="2000" dirty="0">
                        <a:latin typeface="Bahnschrift Light" panose="020B0502040204020203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Bahnschrift Light" panose="020B0502040204020203" pitchFamily="34" charset="0"/>
                        </a:rPr>
                        <a:t>professional</a:t>
                      </a:r>
                      <a:endParaRPr lang="ru-RU" sz="2000" dirty="0">
                        <a:latin typeface="Bahnschrift Light" panose="020B050204020402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39802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Bahnschrift Light" panose="020B0502040204020203" pitchFamily="34" charset="0"/>
                        </a:rPr>
                        <a:t>flexible</a:t>
                      </a:r>
                      <a:endParaRPr lang="ru-RU" sz="2000" dirty="0">
                        <a:latin typeface="Bahnschrift Light" panose="020B0502040204020203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Bahnschrift Light" panose="020B0502040204020203" pitchFamily="34" charset="0"/>
                        </a:rPr>
                        <a:t>evidence-based</a:t>
                      </a:r>
                      <a:endParaRPr lang="ru-RU" sz="2000" dirty="0">
                        <a:latin typeface="Bahnschrift Light" panose="020B050204020402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90657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Bahnschrift Light" panose="020B0502040204020203" pitchFamily="34" charset="0"/>
                        </a:rPr>
                        <a:t>supportive</a:t>
                      </a:r>
                      <a:endParaRPr lang="ru-RU" sz="2000" dirty="0">
                        <a:latin typeface="Bahnschrift Light" panose="020B0502040204020203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Bahnschrift Light" panose="020B0502040204020203" pitchFamily="34" charset="0"/>
                        </a:rPr>
                        <a:t>directive/clinical</a:t>
                      </a:r>
                      <a:endParaRPr lang="ru-RU" sz="2000" dirty="0">
                        <a:latin typeface="Bahnschrift Light" panose="020B050204020402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8959193"/>
                  </a:ext>
                </a:extLst>
              </a:tr>
              <a:tr h="741680">
                <a:tc gridSpan="2">
                  <a:txBody>
                    <a:bodyPr/>
                    <a:lstStyle/>
                    <a:p>
                      <a:r>
                        <a:rPr lang="en-US" sz="2000" b="1" dirty="0">
                          <a:latin typeface="Bahnschrift Light" panose="020B0502040204020203" pitchFamily="34" charset="0"/>
                        </a:rPr>
                        <a:t>Examples:</a:t>
                      </a:r>
                    </a:p>
                    <a:p>
                      <a:r>
                        <a:rPr lang="en-US" sz="2000" b="1" dirty="0">
                          <a:latin typeface="Bahnschrift Light" panose="020B0502040204020203" pitchFamily="34" charset="0"/>
                        </a:rPr>
                        <a:t>Advice:</a:t>
                      </a:r>
                      <a:endParaRPr lang="en-US" sz="2000" dirty="0">
                        <a:latin typeface="Bahnschrift Light" panose="020B0502040204020203" pitchFamily="34" charset="0"/>
                      </a:endParaRPr>
                    </a:p>
                    <a:p>
                      <a:r>
                        <a:rPr lang="en-US" sz="2000" i="1" dirty="0">
                          <a:latin typeface="Bahnschrift Light" panose="020B0502040204020203" pitchFamily="34" charset="0"/>
                        </a:rPr>
                        <a:t>You could try resting more.</a:t>
                      </a:r>
                      <a:r>
                        <a:rPr lang="en-US" sz="2000" dirty="0">
                          <a:latin typeface="Bahnschrift Light" panose="020B0502040204020203" pitchFamily="34" charset="0"/>
                        </a:rPr>
                        <a:t> </a:t>
                      </a:r>
                    </a:p>
                    <a:p>
                      <a:r>
                        <a:rPr lang="en-US" sz="2000" i="1" dirty="0">
                          <a:latin typeface="Bahnschrift Light" panose="020B0502040204020203" pitchFamily="34" charset="0"/>
                        </a:rPr>
                        <a:t>It might help to reduce stress.</a:t>
                      </a:r>
                      <a:endParaRPr lang="en-US" sz="2000" dirty="0">
                        <a:latin typeface="Bahnschrift Light" panose="020B0502040204020203" pitchFamily="34" charset="0"/>
                      </a:endParaRPr>
                    </a:p>
                    <a:p>
                      <a:endParaRPr lang="ru-RU" sz="2000" dirty="0">
                        <a:latin typeface="Bahnschrift Light" panose="020B0502040204020203" pitchFamily="34" charset="0"/>
                      </a:endParaRPr>
                    </a:p>
                    <a:p>
                      <a:r>
                        <a:rPr lang="en-US" sz="2000" b="1" dirty="0">
                          <a:latin typeface="Bahnschrift Light" panose="020B0502040204020203" pitchFamily="34" charset="0"/>
                        </a:rPr>
                        <a:t>Recommendation:</a:t>
                      </a:r>
                      <a:endParaRPr lang="en-US" sz="2000" dirty="0">
                        <a:latin typeface="Bahnschrift Light" panose="020B0502040204020203" pitchFamily="34" charset="0"/>
                      </a:endParaRPr>
                    </a:p>
                    <a:p>
                      <a:r>
                        <a:rPr lang="en-US" sz="2000" i="1" dirty="0">
                          <a:latin typeface="Bahnschrift Light" panose="020B0502040204020203" pitchFamily="34" charset="0"/>
                        </a:rPr>
                        <a:t>You are advised to follow this treatment plan.</a:t>
                      </a:r>
                      <a:r>
                        <a:rPr lang="en-US" sz="2000" dirty="0">
                          <a:latin typeface="Bahnschrift Light" panose="020B0502040204020203" pitchFamily="34" charset="0"/>
                        </a:rPr>
                        <a:t> </a:t>
                      </a:r>
                    </a:p>
                    <a:p>
                      <a:r>
                        <a:rPr lang="en-US" sz="2000" i="1" dirty="0">
                          <a:latin typeface="Bahnschrift Light" panose="020B0502040204020203" pitchFamily="34" charset="0"/>
                        </a:rPr>
                        <a:t>Clinical guidelines suggest this therapy.</a:t>
                      </a:r>
                      <a:endParaRPr lang="en-US" sz="2000" dirty="0">
                        <a:latin typeface="Bahnschrift Light" panose="020B0502040204020203" pitchFamily="34" charset="0"/>
                      </a:endParaRPr>
                    </a:p>
                    <a:p>
                      <a:endParaRPr lang="ru-RU" sz="2000" dirty="0">
                        <a:latin typeface="Bahnschrift Light" panose="020B0502040204020203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0533038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Levels of Directness in Clinical Language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🔴 Strong: </a:t>
            </a:r>
            <a:r>
              <a:rPr lang="en-US" i="1" dirty="0"/>
              <a:t>You must stop smoking immediately.</a:t>
            </a:r>
            <a:r>
              <a:rPr lang="en-US" dirty="0"/>
              <a:t> </a:t>
            </a:r>
          </a:p>
          <a:p>
            <a:pPr marL="0" indent="0">
              <a:buNone/>
            </a:pPr>
            <a:r>
              <a:rPr lang="en-US" dirty="0"/>
              <a:t>🟠 Moderate: </a:t>
            </a:r>
            <a:r>
              <a:rPr lang="en-US" i="1" dirty="0"/>
              <a:t>You should consider quitting smoking.</a:t>
            </a:r>
            <a:r>
              <a:rPr lang="en-US" dirty="0"/>
              <a:t> </a:t>
            </a:r>
          </a:p>
          <a:p>
            <a:pPr marL="0" indent="0">
              <a:buNone/>
            </a:pPr>
            <a:r>
              <a:rPr lang="en-US" dirty="0"/>
              <a:t>🟡 Soft: </a:t>
            </a:r>
            <a:r>
              <a:rPr lang="en-US" i="1" dirty="0"/>
              <a:t>It might be helpful to reduce smoking.</a:t>
            </a:r>
            <a:r>
              <a:rPr lang="en-US" dirty="0"/>
              <a:t> </a:t>
            </a:r>
          </a:p>
          <a:p>
            <a:pPr marL="0" indent="0">
              <a:buNone/>
            </a:pPr>
            <a:r>
              <a:rPr lang="en-US" dirty="0"/>
              <a:t>🟢 Collaborative: </a:t>
            </a:r>
            <a:r>
              <a:rPr lang="en-US" i="1" dirty="0"/>
              <a:t>Would you be open to discussing smoking cessation?</a:t>
            </a:r>
            <a:r>
              <a:rPr lang="en-US" dirty="0"/>
              <a:t> </a:t>
            </a:r>
          </a:p>
          <a:p>
            <a:pPr marL="0" indent="0">
              <a:buNone/>
            </a:pPr>
            <a:r>
              <a:rPr lang="en-US" dirty="0"/>
              <a:t> Choice of level depends on clinical urgency and patient context</a:t>
            </a:r>
          </a:p>
          <a:p>
            <a:pPr marL="0" indent="0"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What is Shared Decision-Making (SDM)?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>
                <a:latin typeface="Bahnschrift Light" panose="020B0502040204020203" pitchFamily="34" charset="0"/>
              </a:rPr>
              <a:t>Definition:</a:t>
            </a:r>
            <a:endParaRPr lang="en-US" dirty="0">
              <a:latin typeface="Bahnschrift Light" panose="020B0502040204020203" pitchFamily="34" charset="0"/>
            </a:endParaRPr>
          </a:p>
          <a:p>
            <a:pPr marL="0" indent="0">
              <a:buNone/>
            </a:pPr>
            <a:r>
              <a:rPr lang="en-US" dirty="0">
                <a:latin typeface="Bahnschrift Light" panose="020B0502040204020203" pitchFamily="34" charset="0"/>
              </a:rPr>
              <a:t>Shared Decision-Making is a </a:t>
            </a:r>
            <a:r>
              <a:rPr lang="en-US" b="1" dirty="0">
                <a:latin typeface="Bahnschrift Light" panose="020B0502040204020203" pitchFamily="34" charset="0"/>
              </a:rPr>
              <a:t>collaborative process</a:t>
            </a:r>
            <a:r>
              <a:rPr lang="en-US" dirty="0">
                <a:latin typeface="Bahnschrift Light" panose="020B0502040204020203" pitchFamily="34" charset="0"/>
              </a:rPr>
              <a:t> where clinician and patient work together to choose treatment based on: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>
                <a:latin typeface="Bahnschrift Light" panose="020B0502040204020203" pitchFamily="34" charset="0"/>
              </a:rPr>
              <a:t>best clinical evidence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>
                <a:latin typeface="Bahnschrift Light" panose="020B0502040204020203" pitchFamily="34" charset="0"/>
              </a:rPr>
              <a:t>patient values and preferences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>
                <a:latin typeface="Bahnschrift Light" panose="020B0502040204020203" pitchFamily="34" charset="0"/>
              </a:rPr>
              <a:t>available treatment options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Key Principles of SDM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US" dirty="0">
                <a:latin typeface="Bahnschrift Light" panose="020B0502040204020203" pitchFamily="34" charset="0"/>
              </a:rPr>
              <a:t>patient autonomy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>
                <a:latin typeface="Bahnschrift Light" panose="020B0502040204020203" pitchFamily="34" charset="0"/>
              </a:rPr>
              <a:t>mutual respect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>
                <a:latin typeface="Bahnschrift Light" panose="020B0502040204020203" pitchFamily="34" charset="0"/>
              </a:rPr>
              <a:t>two-way communication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>
                <a:latin typeface="Bahnschrift Light" panose="020B0502040204020203" pitchFamily="34" charset="0"/>
              </a:rPr>
              <a:t>transparency of risks and benefits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>
                <a:latin typeface="Bahnschrift Light" panose="020B0502040204020203" pitchFamily="34" charset="0"/>
              </a:rPr>
              <a:t>informed consent </a:t>
            </a:r>
          </a:p>
          <a:p>
            <a:pPr marL="0" indent="0">
              <a:buNone/>
            </a:pPr>
            <a:r>
              <a:rPr lang="en-US" dirty="0">
                <a:latin typeface="Bahnschrift Light" panose="020B0502040204020203" pitchFamily="34" charset="0"/>
              </a:rPr>
              <a:t> SDM = “no decision about me without me”</a:t>
            </a:r>
          </a:p>
          <a:p>
            <a:pPr marL="0" indent="0"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SDM Process (Three-Talk Model)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>
                <a:latin typeface="Bahnschrift Light" panose="020B0502040204020203" pitchFamily="34" charset="0"/>
              </a:rPr>
              <a:t>1. Team Talk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>
                <a:latin typeface="Bahnschrift Light" panose="020B0502040204020203" pitchFamily="34" charset="0"/>
              </a:rPr>
              <a:t>establish partnership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>
                <a:latin typeface="Bahnschrift Light" panose="020B0502040204020203" pitchFamily="34" charset="0"/>
              </a:rPr>
              <a:t>introduce choice </a:t>
            </a:r>
          </a:p>
          <a:p>
            <a:pPr marL="0" indent="0">
              <a:buNone/>
            </a:pPr>
            <a:r>
              <a:rPr lang="en-US" b="1" dirty="0">
                <a:latin typeface="Bahnschrift Light" panose="020B0502040204020203" pitchFamily="34" charset="0"/>
              </a:rPr>
              <a:t>2. Option Talk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>
                <a:latin typeface="Bahnschrift Light" panose="020B0502040204020203" pitchFamily="34" charset="0"/>
              </a:rPr>
              <a:t>present alternatives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>
                <a:latin typeface="Bahnschrift Light" panose="020B0502040204020203" pitchFamily="34" charset="0"/>
              </a:rPr>
              <a:t>explain risks and benefits </a:t>
            </a:r>
          </a:p>
          <a:p>
            <a:pPr marL="0" indent="0">
              <a:buNone/>
            </a:pPr>
            <a:r>
              <a:rPr lang="en-US" b="1" dirty="0">
                <a:latin typeface="Bahnschrift Light" panose="020B0502040204020203" pitchFamily="34" charset="0"/>
              </a:rPr>
              <a:t>3. Decision Talk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>
                <a:latin typeface="Bahnschrift Light" panose="020B0502040204020203" pitchFamily="34" charset="0"/>
              </a:rPr>
              <a:t>make a joint decision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>
                <a:latin typeface="Bahnschrift Light" panose="020B0502040204020203" pitchFamily="34" charset="0"/>
              </a:rPr>
              <a:t>confirm next steps</a:t>
            </a:r>
          </a:p>
          <a:p>
            <a:pPr marL="0" indent="0"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Language for Presenting Options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b="1" dirty="0">
                <a:latin typeface="Bahnschrift Light" panose="020B0502040204020203" pitchFamily="34" charset="0"/>
              </a:rPr>
              <a:t>Neutral presentation: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i="1" dirty="0">
                <a:latin typeface="Bahnschrift Light" panose="020B0502040204020203" pitchFamily="34" charset="0"/>
              </a:rPr>
              <a:t>There are several options available…</a:t>
            </a:r>
            <a:r>
              <a:rPr lang="en-US" dirty="0">
                <a:latin typeface="Bahnschrift Light" panose="020B0502040204020203" pitchFamily="34" charset="0"/>
              </a:rPr>
              <a:t>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i="1" dirty="0">
                <a:latin typeface="Bahnschrift Light" panose="020B0502040204020203" pitchFamily="34" charset="0"/>
              </a:rPr>
              <a:t>We can consider medication or physiotherapy…</a:t>
            </a:r>
            <a:r>
              <a:rPr lang="en-US" dirty="0">
                <a:latin typeface="Bahnschrift Light" panose="020B0502040204020203" pitchFamily="34" charset="0"/>
              </a:rPr>
              <a:t> </a:t>
            </a:r>
          </a:p>
          <a:p>
            <a:pPr marL="0" indent="0">
              <a:buNone/>
            </a:pPr>
            <a:r>
              <a:rPr lang="en-US" b="1" dirty="0">
                <a:latin typeface="Bahnschrift Light" panose="020B0502040204020203" pitchFamily="34" charset="0"/>
              </a:rPr>
              <a:t>Comparative language: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i="1" dirty="0">
                <a:latin typeface="Bahnschrift Light" panose="020B0502040204020203" pitchFamily="34" charset="0"/>
              </a:rPr>
              <a:t>Option A has fewer side effects, but slower effect…</a:t>
            </a:r>
            <a:r>
              <a:rPr lang="en-US" dirty="0">
                <a:latin typeface="Bahnschrift Light" panose="020B0502040204020203" pitchFamily="34" charset="0"/>
              </a:rPr>
              <a:t>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i="1" dirty="0">
                <a:latin typeface="Bahnschrift Light" panose="020B0502040204020203" pitchFamily="34" charset="0"/>
              </a:rPr>
              <a:t>Option B works faster but may cause nausea…</a:t>
            </a:r>
            <a:r>
              <a:rPr lang="en-US" dirty="0">
                <a:latin typeface="Bahnschrift Light" panose="020B0502040204020203" pitchFamily="34" charset="0"/>
              </a:rPr>
              <a:t> </a:t>
            </a:r>
          </a:p>
          <a:p>
            <a:pPr marL="0" indent="0">
              <a:buNone/>
            </a:pPr>
            <a:r>
              <a:rPr lang="en-US" b="1" dirty="0">
                <a:latin typeface="Bahnschrift Light" panose="020B0502040204020203" pitchFamily="34" charset="0"/>
              </a:rPr>
              <a:t>Inclusive language: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i="1" dirty="0">
                <a:latin typeface="Bahnschrift Light" panose="020B0502040204020203" pitchFamily="34" charset="0"/>
              </a:rPr>
              <a:t>Let’s look at these together…</a:t>
            </a:r>
            <a:endParaRPr lang="en-US" dirty="0">
              <a:latin typeface="Bahnschrift Light" panose="020B0502040204020203" pitchFamily="34" charset="0"/>
            </a:endParaRPr>
          </a:p>
          <a:p>
            <a:pPr marL="0" indent="0"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Language for Risk Communication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US" i="1" dirty="0">
                <a:latin typeface="Bahnschrift Light" panose="020B0502040204020203" pitchFamily="34" charset="0"/>
              </a:rPr>
              <a:t>10 out of 100 patients may experience this side effect</a:t>
            </a:r>
            <a:r>
              <a:rPr lang="en-US" dirty="0">
                <a:latin typeface="Bahnschrift Light" panose="020B0502040204020203" pitchFamily="34" charset="0"/>
              </a:rPr>
              <a:t>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i="1" dirty="0">
                <a:latin typeface="Bahnschrift Light" panose="020B0502040204020203" pitchFamily="34" charset="0"/>
              </a:rPr>
              <a:t>The treatment is effective in most cases</a:t>
            </a:r>
            <a:r>
              <a:rPr lang="en-US" dirty="0">
                <a:latin typeface="Bahnschrift Light" panose="020B0502040204020203" pitchFamily="34" charset="0"/>
              </a:rPr>
              <a:t>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i="1" dirty="0">
                <a:latin typeface="Bahnschrift Light" panose="020B0502040204020203" pitchFamily="34" charset="0"/>
              </a:rPr>
              <a:t>There is a small but important risk of…</a:t>
            </a:r>
            <a:r>
              <a:rPr lang="en-US" dirty="0">
                <a:latin typeface="Bahnschrift Light" panose="020B0502040204020203" pitchFamily="34" charset="0"/>
              </a:rPr>
              <a:t> </a:t>
            </a:r>
          </a:p>
          <a:p>
            <a:pPr marL="0" indent="0">
              <a:buNone/>
            </a:pPr>
            <a:r>
              <a:rPr lang="en-US" b="1" dirty="0">
                <a:latin typeface="Bahnschrift Light" panose="020B0502040204020203" pitchFamily="34" charset="0"/>
              </a:rPr>
              <a:t>Best practices: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>
                <a:latin typeface="Bahnschrift Light" panose="020B0502040204020203" pitchFamily="34" charset="0"/>
              </a:rPr>
              <a:t>use natural frequencies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>
                <a:latin typeface="Bahnschrift Light" panose="020B0502040204020203" pitchFamily="34" charset="0"/>
              </a:rPr>
              <a:t>avoid vague terms (“rare”, “common”)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>
                <a:latin typeface="Bahnschrift Light" panose="020B0502040204020203" pitchFamily="34" charset="0"/>
              </a:rPr>
              <a:t>balance positive and negative framing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F8576AD-1125-4B95-98FC-273BC9D146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Language of Patient Values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33B98BE-5815-4BB9-A467-B699EBD874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US" i="1" dirty="0"/>
              <a:t>What matters most to you in this treatment?</a:t>
            </a:r>
            <a:r>
              <a:rPr lang="en-US" dirty="0"/>
              <a:t>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i="1" dirty="0"/>
              <a:t>How do you feel about these options?</a:t>
            </a:r>
            <a:r>
              <a:rPr lang="en-US" dirty="0"/>
              <a:t>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i="1" dirty="0"/>
              <a:t>Are there any concerns you would like to discuss?</a:t>
            </a:r>
            <a:r>
              <a:rPr lang="en-US" dirty="0"/>
              <a:t> </a:t>
            </a:r>
          </a:p>
          <a:p>
            <a:pPr marL="0" indent="0">
              <a:buNone/>
            </a:pPr>
            <a:r>
              <a:rPr lang="en-US" dirty="0"/>
              <a:t> This step ensures personalized care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5557327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8FA1C1E-C6BD-416C-A5A6-6C33B13CB7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Ethical Dimension of SDM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4DAC567-76B1-495F-905A-B18E027EE8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Shared decision-making ensures: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informed consent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respect for autonomy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transparency in care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reduction of paternalism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patient empowerment </a:t>
            </a:r>
          </a:p>
          <a:p>
            <a:pPr marL="0" indent="0">
              <a:buNone/>
            </a:pPr>
            <a:r>
              <a:rPr lang="en-US" dirty="0"/>
              <a:t>Ethical shift: from “doctor decides” → “we decide together”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1742082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From Paternalism to Collaboration</a:t>
            </a:r>
            <a:endParaRPr lang="ru-RU" dirty="0"/>
          </a:p>
        </p:txBody>
      </p:sp>
      <p:graphicFrame>
        <p:nvGraphicFramePr>
          <p:cNvPr id="4" name="Таблица 4">
            <a:extLst>
              <a:ext uri="{FF2B5EF4-FFF2-40B4-BE49-F238E27FC236}">
                <a16:creationId xmlns:a16="http://schemas.microsoft.com/office/drawing/2014/main" id="{3A9EB3FB-7E1F-4BF2-818C-486579DC980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12281996"/>
              </p:ext>
            </p:extLst>
          </p:nvPr>
        </p:nvGraphicFramePr>
        <p:xfrm>
          <a:off x="457200" y="1609724"/>
          <a:ext cx="7239000" cy="375678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13000">
                  <a:extLst>
                    <a:ext uri="{9D8B030D-6E8A-4147-A177-3AD203B41FA5}">
                      <a16:colId xmlns:a16="http://schemas.microsoft.com/office/drawing/2014/main" val="1612351382"/>
                    </a:ext>
                  </a:extLst>
                </a:gridCol>
                <a:gridCol w="2413000">
                  <a:extLst>
                    <a:ext uri="{9D8B030D-6E8A-4147-A177-3AD203B41FA5}">
                      <a16:colId xmlns:a16="http://schemas.microsoft.com/office/drawing/2014/main" val="1940658397"/>
                    </a:ext>
                  </a:extLst>
                </a:gridCol>
                <a:gridCol w="2413000">
                  <a:extLst>
                    <a:ext uri="{9D8B030D-6E8A-4147-A177-3AD203B41FA5}">
                      <a16:colId xmlns:a16="http://schemas.microsoft.com/office/drawing/2014/main" val="2043475454"/>
                    </a:ext>
                  </a:extLst>
                </a:gridCol>
              </a:tblGrid>
              <a:tr h="720151">
                <a:tc>
                  <a:txBody>
                    <a:bodyPr/>
                    <a:lstStyle/>
                    <a:p>
                      <a:r>
                        <a:rPr lang="en-US" sz="2800" dirty="0">
                          <a:latin typeface="Bahnschrift Light" panose="020B0502040204020203" pitchFamily="34" charset="0"/>
                        </a:rPr>
                        <a:t>Model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800" dirty="0">
                          <a:latin typeface="Bahnschrift Light" panose="020B0502040204020203" pitchFamily="34" charset="0"/>
                        </a:rPr>
                        <a:t>Role of Doctor</a:t>
                      </a:r>
                      <a:endParaRPr lang="ru-RU" sz="2800" dirty="0">
                        <a:latin typeface="Bahnschrift Light" panose="020B0502040204020203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>
                          <a:latin typeface="Bahnschrift Light" panose="020B0502040204020203" pitchFamily="34" charset="0"/>
                        </a:rPr>
                        <a:t>Role of Patient</a:t>
                      </a:r>
                      <a:endParaRPr lang="ru-RU" sz="2800" dirty="0">
                        <a:latin typeface="Bahnschrift Light" panose="020B050204020402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287187"/>
                  </a:ext>
                </a:extLst>
              </a:tr>
              <a:tr h="720151">
                <a:tc>
                  <a:txBody>
                    <a:bodyPr/>
                    <a:lstStyle/>
                    <a:p>
                      <a:r>
                        <a:rPr lang="en-US" sz="2800" dirty="0">
                          <a:latin typeface="Bahnschrift Light" panose="020B0502040204020203" pitchFamily="34" charset="0"/>
                        </a:rPr>
                        <a:t>Paternalistic</a:t>
                      </a:r>
                      <a:endParaRPr lang="ru-RU" sz="2800" dirty="0">
                        <a:latin typeface="Bahnschrift Light" panose="020B0502040204020203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>
                          <a:latin typeface="Bahnschrift Light" panose="020B0502040204020203" pitchFamily="34" charset="0"/>
                        </a:rPr>
                        <a:t>decides</a:t>
                      </a:r>
                      <a:endParaRPr lang="ru-RU" sz="2800" dirty="0">
                        <a:latin typeface="Bahnschrift Light" panose="020B0502040204020203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>
                          <a:latin typeface="Bahnschrift Light" panose="020B0502040204020203" pitchFamily="34" charset="0"/>
                        </a:rPr>
                        <a:t>passive</a:t>
                      </a:r>
                      <a:endParaRPr lang="ru-RU" sz="2800" dirty="0">
                        <a:latin typeface="Bahnschrift Light" panose="020B050204020402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0559905"/>
                  </a:ext>
                </a:extLst>
              </a:tr>
              <a:tr h="720151">
                <a:tc>
                  <a:txBody>
                    <a:bodyPr/>
                    <a:lstStyle/>
                    <a:p>
                      <a:r>
                        <a:rPr lang="en-US" sz="2800" dirty="0">
                          <a:latin typeface="Bahnschrift Light" panose="020B0502040204020203" pitchFamily="34" charset="0"/>
                        </a:rPr>
                        <a:t>Informative</a:t>
                      </a:r>
                      <a:endParaRPr lang="ru-RU" sz="2800" dirty="0">
                        <a:latin typeface="Bahnschrift Light" panose="020B0502040204020203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>
                          <a:latin typeface="Bahnschrift Light" panose="020B0502040204020203" pitchFamily="34" charset="0"/>
                        </a:rPr>
                        <a:t>informs</a:t>
                      </a:r>
                      <a:endParaRPr lang="ru-RU" sz="2800" dirty="0">
                        <a:latin typeface="Bahnschrift Light" panose="020B0502040204020203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>
                          <a:latin typeface="Bahnschrift Light" panose="020B0502040204020203" pitchFamily="34" charset="0"/>
                        </a:rPr>
                        <a:t>decides alone</a:t>
                      </a:r>
                      <a:endParaRPr lang="ru-RU" sz="2800" dirty="0">
                        <a:latin typeface="Bahnschrift Light" panose="020B050204020402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4629013"/>
                  </a:ext>
                </a:extLst>
              </a:tr>
              <a:tr h="1242999">
                <a:tc>
                  <a:txBody>
                    <a:bodyPr/>
                    <a:lstStyle/>
                    <a:p>
                      <a:r>
                        <a:rPr lang="en-US" sz="2800" dirty="0">
                          <a:latin typeface="Bahnschrift Light" panose="020B0502040204020203" pitchFamily="34" charset="0"/>
                        </a:rPr>
                        <a:t>Shared Decision-Making</a:t>
                      </a:r>
                      <a:endParaRPr lang="ru-RU" sz="2800" dirty="0">
                        <a:latin typeface="Bahnschrift Light" panose="020B0502040204020203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>
                          <a:latin typeface="Bahnschrift Light" panose="020B0502040204020203" pitchFamily="34" charset="0"/>
                        </a:rPr>
                        <a:t>collaborates</a:t>
                      </a:r>
                      <a:endParaRPr lang="ru-RU" sz="2800" dirty="0">
                        <a:latin typeface="Bahnschrift Light" panose="020B0502040204020203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>
                          <a:latin typeface="Bahnschrift Light" panose="020B0502040204020203" pitchFamily="34" charset="0"/>
                        </a:rPr>
                        <a:t>active partner</a:t>
                      </a:r>
                      <a:endParaRPr lang="ru-RU" sz="2800" dirty="0">
                        <a:latin typeface="Bahnschrift Light" panose="020B050204020402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0577898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9886E3A-839A-4382-ADD4-1B7649D6A6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Communication Strategies in SDM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E57526E-CC54-4359-B118-5128C441BE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US" sz="3200" dirty="0">
                <a:latin typeface="Bahnschrift Light" panose="020B0502040204020203" pitchFamily="34" charset="0"/>
              </a:rPr>
              <a:t>open-ended questions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3200" dirty="0">
                <a:latin typeface="Bahnschrift Light" panose="020B0502040204020203" pitchFamily="34" charset="0"/>
              </a:rPr>
              <a:t>reflective listening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3200" dirty="0" err="1">
                <a:latin typeface="Bahnschrift Light" panose="020B0502040204020203" pitchFamily="34" charset="0"/>
              </a:rPr>
              <a:t>summarising</a:t>
            </a:r>
            <a:r>
              <a:rPr lang="en-US" sz="3200" dirty="0">
                <a:latin typeface="Bahnschrift Light" panose="020B0502040204020203" pitchFamily="34" charset="0"/>
              </a:rPr>
              <a:t> patient concerns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3200" dirty="0">
                <a:latin typeface="Bahnschrift Light" panose="020B0502040204020203" pitchFamily="34" charset="0"/>
              </a:rPr>
              <a:t>teach-back technique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3200" dirty="0">
                <a:latin typeface="Bahnschrift Light" panose="020B0502040204020203" pitchFamily="34" charset="0"/>
              </a:rPr>
              <a:t>chunk-and-check method </a:t>
            </a:r>
          </a:p>
          <a:p>
            <a:pPr marL="0" indent="0">
              <a:buNone/>
            </a:pPr>
            <a:r>
              <a:rPr lang="en-US" sz="3200" dirty="0">
                <a:latin typeface="Bahnschrift Light" panose="020B0502040204020203" pitchFamily="34" charset="0"/>
              </a:rPr>
              <a:t> Goal: ensure understanding and participation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1871375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3A4AD8C-F5FE-4C2C-8B78-82218BEF00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Part 1. Practical Task 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8162C28-EDDC-4980-973D-FB931B959A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b="1" dirty="0"/>
              <a:t>(Role-play) Scenario:</a:t>
            </a:r>
          </a:p>
          <a:p>
            <a:pPr marL="0" indent="0">
              <a:buNone/>
            </a:pPr>
            <a:r>
              <a:rPr lang="en-US" dirty="0"/>
              <a:t>Patient presents with: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intermittent chest discomfort (non-specific, not acute emergency)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increased anxiety over the past 3 weeks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poor sleep quality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episodes of palpitations during stress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normal basic examination results </a:t>
            </a:r>
          </a:p>
          <a:p>
            <a:pPr marL="0" indent="0">
              <a:buNone/>
            </a:pPr>
            <a:r>
              <a:rPr lang="en-US" dirty="0"/>
              <a:t>The situation suggests a </a:t>
            </a:r>
            <a:r>
              <a:rPr lang="en-US" b="1" dirty="0"/>
              <a:t>possible stress-related or functional component</a:t>
            </a:r>
            <a:r>
              <a:rPr lang="en-US" dirty="0"/>
              <a:t>, but requires careful communication and differential consideration.</a:t>
            </a:r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6733108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EC3EF0B-4C1A-4433-899F-B69FDA4E9C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Part 1.1. Practical Task 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EECF8C8-73D6-4E93-9727-AB84B98FEE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/>
              <a:t>Student A – Doctor: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use open questions(encourage the patient to describe symptoms freely)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present 2 treatment options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explain risks/benefits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ask for preferences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reach shared decision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close the consultation</a:t>
            </a:r>
          </a:p>
          <a:p>
            <a:pPr marL="0" indent="0">
              <a:buNone/>
            </a:pPr>
            <a:r>
              <a:rPr lang="en-US" b="1" dirty="0"/>
              <a:t>Student B – Patient: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express concerns and preferences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7078991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E05B455-B475-4F85-B56C-8EEEEEC9E6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Part 2.Language Transformation Task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6DE2204-68AD-452F-A4B7-71BA8F26E0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9416"/>
            <a:ext cx="7239000" cy="4699904"/>
          </a:xfrm>
        </p:spPr>
        <p:txBody>
          <a:bodyPr>
            <a:normAutofit fontScale="32500" lnSpcReduction="20000"/>
          </a:bodyPr>
          <a:lstStyle/>
          <a:p>
            <a:pPr marL="0" indent="0">
              <a:buNone/>
            </a:pPr>
            <a:r>
              <a:rPr lang="en-US" sz="6400" dirty="0">
                <a:latin typeface="Bahnschrift Light" panose="020B0502040204020203" pitchFamily="34" charset="0"/>
              </a:rPr>
              <a:t>Rewrite each sentence into SDM language.</a:t>
            </a:r>
          </a:p>
          <a:p>
            <a:pPr marL="0" indent="0">
              <a:buNone/>
            </a:pPr>
            <a:r>
              <a:rPr lang="ru-RU" sz="6400" dirty="0">
                <a:latin typeface="Bahnschrift Light" panose="020B0502040204020203" pitchFamily="34" charset="0"/>
              </a:rPr>
              <a:t>❌ 1.</a:t>
            </a:r>
            <a:r>
              <a:rPr lang="en-US" sz="6400" dirty="0">
                <a:latin typeface="Bahnschrift Light" panose="020B0502040204020203" pitchFamily="34" charset="0"/>
              </a:rPr>
              <a:t>Take these tablets immediately.</a:t>
            </a:r>
          </a:p>
          <a:p>
            <a:pPr marL="0" indent="0">
              <a:buNone/>
            </a:pPr>
            <a:r>
              <a:rPr lang="ru-RU" sz="6400" dirty="0">
                <a:latin typeface="Bahnschrift Light" panose="020B0502040204020203" pitchFamily="34" charset="0"/>
              </a:rPr>
              <a:t>✅ </a:t>
            </a:r>
            <a:r>
              <a:rPr lang="en-US" sz="6400" dirty="0">
                <a:latin typeface="Bahnschrift Light" panose="020B0502040204020203" pitchFamily="34" charset="0"/>
              </a:rPr>
              <a:t>SDM version:</a:t>
            </a:r>
          </a:p>
          <a:p>
            <a:pPr marL="0" indent="0">
              <a:buNone/>
            </a:pPr>
            <a:r>
              <a:rPr lang="ru-RU" sz="6400" dirty="0">
                <a:latin typeface="Bahnschrift Light" panose="020B0502040204020203" pitchFamily="34" charset="0"/>
              </a:rPr>
              <a:t>❌ 2.</a:t>
            </a:r>
            <a:r>
              <a:rPr lang="en-US" sz="6400" dirty="0">
                <a:latin typeface="Bahnschrift Light" panose="020B0502040204020203" pitchFamily="34" charset="0"/>
              </a:rPr>
              <a:t>You must undergo surgery.</a:t>
            </a:r>
          </a:p>
          <a:p>
            <a:pPr marL="0" indent="0">
              <a:buNone/>
            </a:pPr>
            <a:r>
              <a:rPr lang="ru-RU" sz="6400" dirty="0">
                <a:latin typeface="Bahnschrift Light" panose="020B0502040204020203" pitchFamily="34" charset="0"/>
              </a:rPr>
              <a:t>✅ </a:t>
            </a:r>
            <a:r>
              <a:rPr lang="en-US" sz="6400" dirty="0">
                <a:latin typeface="Bahnschrift Light" panose="020B0502040204020203" pitchFamily="34" charset="0"/>
              </a:rPr>
              <a:t>SDM version:</a:t>
            </a:r>
          </a:p>
          <a:p>
            <a:pPr marL="0" indent="0">
              <a:buNone/>
            </a:pPr>
            <a:r>
              <a:rPr lang="ru-RU" sz="6400" dirty="0">
                <a:latin typeface="Bahnschrift Light" panose="020B0502040204020203" pitchFamily="34" charset="0"/>
              </a:rPr>
              <a:t>❌ 3.</a:t>
            </a:r>
            <a:r>
              <a:rPr lang="en-US" sz="6400" dirty="0">
                <a:latin typeface="Bahnschrift Light" panose="020B0502040204020203" pitchFamily="34" charset="0"/>
              </a:rPr>
              <a:t>Stop all physical activity right away.</a:t>
            </a:r>
          </a:p>
          <a:p>
            <a:pPr marL="0" indent="0">
              <a:buNone/>
            </a:pPr>
            <a:r>
              <a:rPr lang="ru-RU" sz="6400" dirty="0">
                <a:latin typeface="Bahnschrift Light" panose="020B0502040204020203" pitchFamily="34" charset="0"/>
              </a:rPr>
              <a:t>✅ </a:t>
            </a:r>
            <a:r>
              <a:rPr lang="en-US" sz="6400" dirty="0">
                <a:latin typeface="Bahnschrift Light" panose="020B0502040204020203" pitchFamily="34" charset="0"/>
              </a:rPr>
              <a:t>SDM version:</a:t>
            </a:r>
          </a:p>
          <a:p>
            <a:pPr marL="0" indent="0">
              <a:buNone/>
            </a:pPr>
            <a:r>
              <a:rPr lang="ru-RU" sz="6400" dirty="0">
                <a:latin typeface="Bahnschrift Light" panose="020B0502040204020203" pitchFamily="34" charset="0"/>
              </a:rPr>
              <a:t>❌ 4.</a:t>
            </a:r>
            <a:r>
              <a:rPr lang="en-US" sz="6400" dirty="0">
                <a:latin typeface="Bahnschrift Light" panose="020B0502040204020203" pitchFamily="34" charset="0"/>
              </a:rPr>
              <a:t>You need to increase your dosage immediately.</a:t>
            </a:r>
          </a:p>
          <a:p>
            <a:pPr marL="0" indent="0">
              <a:buNone/>
            </a:pPr>
            <a:r>
              <a:rPr lang="ru-RU" sz="6400" dirty="0">
                <a:latin typeface="Bahnschrift Light" panose="020B0502040204020203" pitchFamily="34" charset="0"/>
              </a:rPr>
              <a:t>✅ </a:t>
            </a:r>
            <a:r>
              <a:rPr lang="en-US" sz="6400" dirty="0">
                <a:latin typeface="Bahnschrift Light" panose="020B0502040204020203" pitchFamily="34" charset="0"/>
              </a:rPr>
              <a:t>SDM version:</a:t>
            </a:r>
          </a:p>
          <a:p>
            <a:pPr marL="0" indent="0">
              <a:buNone/>
            </a:pPr>
            <a:r>
              <a:rPr lang="ru-RU" sz="6400" dirty="0">
                <a:latin typeface="Bahnschrift Light" panose="020B0502040204020203" pitchFamily="34" charset="0"/>
              </a:rPr>
              <a:t>❌ 5.</a:t>
            </a:r>
            <a:r>
              <a:rPr lang="en-US" sz="6400" dirty="0">
                <a:latin typeface="Bahnschrift Light" panose="020B0502040204020203" pitchFamily="34" charset="0"/>
              </a:rPr>
              <a:t>You are not allowed to leave the hospital.</a:t>
            </a:r>
          </a:p>
          <a:p>
            <a:pPr marL="0" indent="0">
              <a:buNone/>
            </a:pPr>
            <a:r>
              <a:rPr lang="ru-RU" sz="6400" dirty="0">
                <a:latin typeface="Bahnschrift Light" panose="020B0502040204020203" pitchFamily="34" charset="0"/>
              </a:rPr>
              <a:t>✅ </a:t>
            </a:r>
            <a:r>
              <a:rPr lang="en-US" sz="6400" dirty="0">
                <a:latin typeface="Bahnschrift Light" panose="020B0502040204020203" pitchFamily="34" charset="0"/>
              </a:rPr>
              <a:t>SDM version:</a:t>
            </a:r>
          </a:p>
          <a:p>
            <a:pPr marL="0" indent="0">
              <a:buNone/>
            </a:pPr>
            <a:r>
              <a:rPr lang="ru-RU" sz="6400" dirty="0">
                <a:latin typeface="Bahnschrift Light" panose="020B0502040204020203" pitchFamily="34" charset="0"/>
              </a:rPr>
              <a:t>❌ 6.</a:t>
            </a:r>
            <a:r>
              <a:rPr lang="en-US" sz="6400" dirty="0">
                <a:latin typeface="Bahnschrift Light" panose="020B0502040204020203" pitchFamily="34" charset="0"/>
              </a:rPr>
              <a:t>We will start chemotherapy immediately.</a:t>
            </a:r>
          </a:p>
          <a:p>
            <a:pPr marL="0" indent="0">
              <a:buNone/>
            </a:pPr>
            <a:r>
              <a:rPr lang="ru-RU" sz="6400" dirty="0">
                <a:latin typeface="Bahnschrift Light" panose="020B0502040204020203" pitchFamily="34" charset="0"/>
              </a:rPr>
              <a:t>✅ </a:t>
            </a:r>
            <a:r>
              <a:rPr lang="en-US" sz="6400" dirty="0">
                <a:latin typeface="Bahnschrift Light" panose="020B0502040204020203" pitchFamily="34" charset="0"/>
              </a:rPr>
              <a:t>SDM version: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8498829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CBE4891-7566-4715-B328-84F8C1D68E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Summary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4FBE9D6-0046-4432-98D0-88E8B4D68D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>
                <a:latin typeface="Bahnschrift Light" panose="020B0502040204020203" pitchFamily="34" charset="0"/>
              </a:rPr>
              <a:t>Effective treatment communication requires: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>
                <a:latin typeface="Bahnschrift Light" panose="020B0502040204020203" pitchFamily="34" charset="0"/>
              </a:rPr>
              <a:t>clear recommendations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>
                <a:latin typeface="Bahnschrift Light" panose="020B0502040204020203" pitchFamily="34" charset="0"/>
              </a:rPr>
              <a:t>appropriate advice language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>
                <a:latin typeface="Bahnschrift Light" panose="020B0502040204020203" pitchFamily="34" charset="0"/>
              </a:rPr>
              <a:t>structured SDM process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>
                <a:latin typeface="Bahnschrift Light" panose="020B0502040204020203" pitchFamily="34" charset="0"/>
              </a:rPr>
              <a:t>respect for patient values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>
                <a:latin typeface="Bahnschrift Light" panose="020B0502040204020203" pitchFamily="34" charset="0"/>
              </a:rPr>
              <a:t>ethical communication practices </a:t>
            </a:r>
          </a:p>
          <a:p>
            <a:pPr marL="0" indent="0">
              <a:buNone/>
            </a:pPr>
            <a:r>
              <a:rPr lang="en-US" dirty="0">
                <a:latin typeface="Bahnschrift Light" panose="020B0502040204020203" pitchFamily="34" charset="0"/>
              </a:rPr>
              <a:t> Goal: safe, collaborative, patient-centered care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6797747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1C1488E-54C2-4C61-9C5F-2B29BF9623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Recommended Literature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71D6AFC-688A-4D1E-9934-E708B50EDC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>
                <a:latin typeface="Bahnschrift Light" panose="020B0502040204020203" pitchFamily="34" charset="0"/>
              </a:rPr>
              <a:t>Basic Literature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latin typeface="Bahnschrift Light" panose="020B0502040204020203" pitchFamily="34" charset="0"/>
              </a:rPr>
              <a:t>Elwyn, G. et al. (2020). Shared Decision Making in Clinical Practice. BMJ.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latin typeface="Bahnschrift Light" panose="020B0502040204020203" pitchFamily="34" charset="0"/>
              </a:rPr>
              <a:t>NICE Guideline NG197 (2021). Shared Decision Making.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latin typeface="Bahnschrift Light" panose="020B0502040204020203" pitchFamily="34" charset="0"/>
              </a:rPr>
              <a:t>AHRQ (2022). The SHARE Approach to SDM.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latin typeface="Bahnschrift Light" panose="020B0502040204020203" pitchFamily="34" charset="0"/>
              </a:rPr>
              <a:t>Street, R. L. (2020). Patient-Centered Communication in Healthcare.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latin typeface="Bahnschrift Light" panose="020B0502040204020203" pitchFamily="34" charset="0"/>
              </a:rPr>
              <a:t>Silverman, J., Kurtz, S., Draper, J. (2019). Skills for Communicating with </a:t>
            </a:r>
            <a:r>
              <a:rPr lang="en-US" dirty="0" err="1">
                <a:latin typeface="Bahnschrift Light" panose="020B0502040204020203" pitchFamily="34" charset="0"/>
              </a:rPr>
              <a:t>Patie</a:t>
            </a:r>
            <a:endParaRPr lang="ru-RU" dirty="0">
              <a:latin typeface="Bahnschrift Ligh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237334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448A3A2-3F68-406C-B630-08CE3D5634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Additional Literature</a:t>
            </a:r>
            <a:endParaRPr lang="ru-RU" dirty="0"/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518B6CFD-460D-4138-9C86-920FB49B537C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107504" y="1013083"/>
            <a:ext cx="7992888" cy="48320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2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Bahnschrift Light" panose="020B0502040204020203" pitchFamily="34" charset="0"/>
            </a:endParaRP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ru-RU" altLang="ru-RU" sz="2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ahnschrift Light" panose="020B0502040204020203" pitchFamily="34" charset="0"/>
              </a:rPr>
              <a:t>Epstein</a:t>
            </a:r>
            <a:r>
              <a:rPr kumimoji="0" lang="ru-RU" altLang="ru-RU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ahnschrift Light" panose="020B0502040204020203" pitchFamily="34" charset="0"/>
              </a:rPr>
              <a:t>, R. M. &amp; Street, R. L. (2011). </a:t>
            </a:r>
            <a:r>
              <a:rPr kumimoji="0" lang="ru-RU" altLang="ru-RU" sz="2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ahnschrift Light" panose="020B0502040204020203" pitchFamily="34" charset="0"/>
              </a:rPr>
              <a:t>Patient-centered</a:t>
            </a:r>
            <a:r>
              <a:rPr kumimoji="0" lang="ru-RU" altLang="ru-RU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ahnschrift Light" panose="020B0502040204020203" pitchFamily="34" charset="0"/>
              </a:rPr>
              <a:t> </a:t>
            </a:r>
            <a:r>
              <a:rPr kumimoji="0" lang="ru-RU" altLang="ru-RU" sz="2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ahnschrift Light" panose="020B0502040204020203" pitchFamily="34" charset="0"/>
              </a:rPr>
              <a:t>communication</a:t>
            </a:r>
            <a:r>
              <a:rPr kumimoji="0" lang="ru-RU" altLang="ru-RU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ahnschrift Light" panose="020B0502040204020203" pitchFamily="34" charset="0"/>
              </a:rPr>
              <a:t>. </a:t>
            </a: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ru-RU" altLang="ru-RU" sz="2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ahnschrift Light" panose="020B0502040204020203" pitchFamily="34" charset="0"/>
              </a:rPr>
              <a:t>Makoul</a:t>
            </a:r>
            <a:r>
              <a:rPr kumimoji="0" lang="ru-RU" altLang="ru-RU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ahnschrift Light" panose="020B0502040204020203" pitchFamily="34" charset="0"/>
              </a:rPr>
              <a:t>, G. &amp; </a:t>
            </a:r>
            <a:r>
              <a:rPr kumimoji="0" lang="ru-RU" altLang="ru-RU" sz="2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ahnschrift Light" panose="020B0502040204020203" pitchFamily="34" charset="0"/>
              </a:rPr>
              <a:t>Clayman</a:t>
            </a:r>
            <a:r>
              <a:rPr kumimoji="0" lang="ru-RU" altLang="ru-RU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ahnschrift Light" panose="020B0502040204020203" pitchFamily="34" charset="0"/>
              </a:rPr>
              <a:t>, M. (2006). </a:t>
            </a:r>
            <a:r>
              <a:rPr kumimoji="0" lang="ru-RU" altLang="ru-RU" sz="2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ahnschrift Light" panose="020B0502040204020203" pitchFamily="34" charset="0"/>
              </a:rPr>
              <a:t>Shared</a:t>
            </a:r>
            <a:r>
              <a:rPr kumimoji="0" lang="ru-RU" altLang="ru-RU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ahnschrift Light" panose="020B0502040204020203" pitchFamily="34" charset="0"/>
              </a:rPr>
              <a:t> </a:t>
            </a:r>
            <a:r>
              <a:rPr kumimoji="0" lang="ru-RU" altLang="ru-RU" sz="2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ahnschrift Light" panose="020B0502040204020203" pitchFamily="34" charset="0"/>
              </a:rPr>
              <a:t>decision</a:t>
            </a:r>
            <a:r>
              <a:rPr kumimoji="0" lang="ru-RU" altLang="ru-RU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ahnschrift Light" panose="020B0502040204020203" pitchFamily="34" charset="0"/>
              </a:rPr>
              <a:t> </a:t>
            </a:r>
            <a:r>
              <a:rPr kumimoji="0" lang="ru-RU" altLang="ru-RU" sz="2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ahnschrift Light" panose="020B0502040204020203" pitchFamily="34" charset="0"/>
              </a:rPr>
              <a:t>making</a:t>
            </a:r>
            <a:r>
              <a:rPr kumimoji="0" lang="ru-RU" altLang="ru-RU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ahnschrift Light" panose="020B0502040204020203" pitchFamily="34" charset="0"/>
              </a:rPr>
              <a:t> </a:t>
            </a:r>
            <a:r>
              <a:rPr kumimoji="0" lang="ru-RU" altLang="ru-RU" sz="2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ahnschrift Light" panose="020B0502040204020203" pitchFamily="34" charset="0"/>
              </a:rPr>
              <a:t>models</a:t>
            </a:r>
            <a:r>
              <a:rPr kumimoji="0" lang="ru-RU" altLang="ru-RU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ahnschrift Light" panose="020B0502040204020203" pitchFamily="34" charset="0"/>
              </a:rPr>
              <a:t>. </a:t>
            </a: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ru-RU" altLang="ru-RU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ahnschrift Light" panose="020B0502040204020203" pitchFamily="34" charset="0"/>
              </a:rPr>
              <a:t>Charles, C., </a:t>
            </a:r>
            <a:r>
              <a:rPr kumimoji="0" lang="ru-RU" altLang="ru-RU" sz="2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ahnschrift Light" panose="020B0502040204020203" pitchFamily="34" charset="0"/>
              </a:rPr>
              <a:t>Gafni</a:t>
            </a:r>
            <a:r>
              <a:rPr kumimoji="0" lang="ru-RU" altLang="ru-RU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ahnschrift Light" panose="020B0502040204020203" pitchFamily="34" charset="0"/>
              </a:rPr>
              <a:t>, A. (2019). </a:t>
            </a:r>
            <a:r>
              <a:rPr kumimoji="0" lang="ru-RU" altLang="ru-RU" sz="2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ahnschrift Light" panose="020B0502040204020203" pitchFamily="34" charset="0"/>
              </a:rPr>
              <a:t>Decision-making</a:t>
            </a:r>
            <a:r>
              <a:rPr kumimoji="0" lang="ru-RU" altLang="ru-RU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ahnschrift Light" panose="020B0502040204020203" pitchFamily="34" charset="0"/>
              </a:rPr>
              <a:t> </a:t>
            </a:r>
            <a:r>
              <a:rPr kumimoji="0" lang="ru-RU" altLang="ru-RU" sz="2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ahnschrift Light" panose="020B0502040204020203" pitchFamily="34" charset="0"/>
              </a:rPr>
              <a:t>in</a:t>
            </a:r>
            <a:r>
              <a:rPr kumimoji="0" lang="ru-RU" altLang="ru-RU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ahnschrift Light" panose="020B0502040204020203" pitchFamily="34" charset="0"/>
              </a:rPr>
              <a:t> </a:t>
            </a:r>
            <a:r>
              <a:rPr kumimoji="0" lang="ru-RU" altLang="ru-RU" sz="2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ahnschrift Light" panose="020B0502040204020203" pitchFamily="34" charset="0"/>
              </a:rPr>
              <a:t>medicine</a:t>
            </a:r>
            <a:r>
              <a:rPr kumimoji="0" lang="ru-RU" altLang="ru-RU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ahnschrift Light" panose="020B0502040204020203" pitchFamily="34" charset="0"/>
              </a:rPr>
              <a:t>. </a:t>
            </a: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ru-RU" altLang="ru-RU" sz="2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ahnschrift Light" panose="020B0502040204020203" pitchFamily="34" charset="0"/>
              </a:rPr>
              <a:t>O’Connor</a:t>
            </a:r>
            <a:r>
              <a:rPr kumimoji="0" lang="ru-RU" altLang="ru-RU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ahnschrift Light" panose="020B0502040204020203" pitchFamily="34" charset="0"/>
              </a:rPr>
              <a:t>, A. (IPDAS </a:t>
            </a:r>
            <a:r>
              <a:rPr kumimoji="0" lang="ru-RU" altLang="ru-RU" sz="2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ahnschrift Light" panose="020B0502040204020203" pitchFamily="34" charset="0"/>
              </a:rPr>
              <a:t>standards</a:t>
            </a:r>
            <a:r>
              <a:rPr kumimoji="0" lang="ru-RU" altLang="ru-RU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ahnschrift Light" panose="020B0502040204020203" pitchFamily="34" charset="0"/>
              </a:rPr>
              <a:t> </a:t>
            </a:r>
            <a:r>
              <a:rPr kumimoji="0" lang="ru-RU" altLang="ru-RU" sz="2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ahnschrift Light" panose="020B0502040204020203" pitchFamily="34" charset="0"/>
              </a:rPr>
              <a:t>for</a:t>
            </a:r>
            <a:r>
              <a:rPr kumimoji="0" lang="ru-RU" altLang="ru-RU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ahnschrift Light" panose="020B0502040204020203" pitchFamily="34" charset="0"/>
              </a:rPr>
              <a:t> </a:t>
            </a:r>
            <a:r>
              <a:rPr kumimoji="0" lang="ru-RU" altLang="ru-RU" sz="2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ahnschrift Light" panose="020B0502040204020203" pitchFamily="34" charset="0"/>
              </a:rPr>
              <a:t>decision</a:t>
            </a:r>
            <a:r>
              <a:rPr kumimoji="0" lang="ru-RU" altLang="ru-RU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ahnschrift Light" panose="020B0502040204020203" pitchFamily="34" charset="0"/>
              </a:rPr>
              <a:t> </a:t>
            </a:r>
            <a:r>
              <a:rPr kumimoji="0" lang="ru-RU" altLang="ru-RU" sz="2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ahnschrift Light" panose="020B0502040204020203" pitchFamily="34" charset="0"/>
              </a:rPr>
              <a:t>aids</a:t>
            </a:r>
            <a:r>
              <a:rPr kumimoji="0" lang="ru-RU" altLang="ru-RU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ahnschrift Light" panose="020B0502040204020203" pitchFamily="34" charset="0"/>
              </a:rPr>
              <a:t>). </a:t>
            </a: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ru-RU" altLang="ru-RU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ahnschrift Light" panose="020B0502040204020203" pitchFamily="34" charset="0"/>
              </a:rPr>
              <a:t>NHS Education </a:t>
            </a:r>
            <a:r>
              <a:rPr kumimoji="0" lang="ru-RU" altLang="ru-RU" sz="2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ahnschrift Light" panose="020B0502040204020203" pitchFamily="34" charset="0"/>
              </a:rPr>
              <a:t>for</a:t>
            </a:r>
            <a:r>
              <a:rPr kumimoji="0" lang="ru-RU" altLang="ru-RU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ahnschrift Light" panose="020B0502040204020203" pitchFamily="34" charset="0"/>
              </a:rPr>
              <a:t> Scotland (2020). SDM </a:t>
            </a:r>
            <a:r>
              <a:rPr kumimoji="0" lang="ru-RU" altLang="ru-RU" sz="2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ahnschrift Light" panose="020B0502040204020203" pitchFamily="34" charset="0"/>
              </a:rPr>
              <a:t>communication</a:t>
            </a:r>
            <a:r>
              <a:rPr kumimoji="0" lang="ru-RU" altLang="ru-RU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ahnschrift Light" panose="020B0502040204020203" pitchFamily="34" charset="0"/>
              </a:rPr>
              <a:t> </a:t>
            </a:r>
            <a:r>
              <a:rPr kumimoji="0" lang="ru-RU" altLang="ru-RU" sz="2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Bahnschrift Light" panose="020B0502040204020203" pitchFamily="34" charset="0"/>
              </a:rPr>
              <a:t>toolkit</a:t>
            </a:r>
            <a:r>
              <a:rPr kumimoji="0" lang="ru-RU" altLang="ru-RU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ahnschrift Light" panose="020B0502040204020203" pitchFamily="34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37333397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зящная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Изящная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Изящная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119</TotalTime>
  <Words>1057</Words>
  <Application>Microsoft Office PowerPoint</Application>
  <PresentationFormat>Экран (4:3)</PresentationFormat>
  <Paragraphs>185</Paragraphs>
  <Slides>21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8" baseType="lpstr">
      <vt:lpstr>Arial</vt:lpstr>
      <vt:lpstr>Arial Narrow</vt:lpstr>
      <vt:lpstr>Bahnschrift Light</vt:lpstr>
      <vt:lpstr>Trebuchet MS</vt:lpstr>
      <vt:lpstr>Wingdings</vt:lpstr>
      <vt:lpstr>Wingdings 2</vt:lpstr>
      <vt:lpstr>Изящная</vt:lpstr>
      <vt:lpstr>    Вінницький національний медичний університет ім.М.І.пирогова  кафедра філології ДИСЦИПЛІНА “ АНЛІЙСЬКА МОВА В НАУКОВІЙ  КОМУНІКАЦІЇ” СПЕЦІАЛЬНІСТЬ і2 “мЕДИЦИНА”</vt:lpstr>
      <vt:lpstr>Learning Objectives</vt:lpstr>
      <vt:lpstr>Why Does Structure Matter in Medical Communication?</vt:lpstr>
      <vt:lpstr>What is Medical Recommendation Language?</vt:lpstr>
      <vt:lpstr>Language of Advice vs Recommendations</vt:lpstr>
      <vt:lpstr>Levels of Directness in Clinical Language</vt:lpstr>
      <vt:lpstr>What is Shared Decision-Making (SDM)?</vt:lpstr>
      <vt:lpstr>Key Principles of SDM</vt:lpstr>
      <vt:lpstr>SDM Process (Three-Talk Model)</vt:lpstr>
      <vt:lpstr>Language for Presenting Options</vt:lpstr>
      <vt:lpstr>Language for Risk Communication</vt:lpstr>
      <vt:lpstr>Language of Patient Values</vt:lpstr>
      <vt:lpstr> Ethical Dimension of SDM</vt:lpstr>
      <vt:lpstr>From Paternalism to Collaboration</vt:lpstr>
      <vt:lpstr>Communication Strategies in SDM</vt:lpstr>
      <vt:lpstr>Part 1. Practical Task </vt:lpstr>
      <vt:lpstr>Part 1.1. Practical Task </vt:lpstr>
      <vt:lpstr>Part 2.Language Transformation Task</vt:lpstr>
      <vt:lpstr>Summary </vt:lpstr>
      <vt:lpstr>Recommended Literature</vt:lpstr>
      <vt:lpstr>Additional Literature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  Вінницький національний медичний університет ім.М.І.пирогова  кафедра філології</dc:title>
  <dc:creator>Alla</dc:creator>
  <cp:lastModifiedBy>Сімонова Ірина Вікторівна</cp:lastModifiedBy>
  <cp:revision>16</cp:revision>
  <dcterms:created xsi:type="dcterms:W3CDTF">2026-06-25T21:12:49Z</dcterms:created>
  <dcterms:modified xsi:type="dcterms:W3CDTF">2026-06-29T16:22:12Z</dcterms:modified>
</cp:coreProperties>
</file>