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30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400600" cy="2808312"/>
          </a:xfrm>
        </p:spPr>
        <p:txBody>
          <a:bodyPr/>
          <a:lstStyle/>
          <a:p>
            <a:pPr algn="ctr"/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r>
              <a:rPr lang="uk-UA" sz="2000" dirty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>
                <a:latin typeface="Arial Narrow" pitchFamily="34" charset="0"/>
              </a:rPr>
              <a:t>ім.М.І.пирогова</a:t>
            </a:r>
            <a:br>
              <a:rPr lang="uk-UA" sz="2000" dirty="0">
                <a:latin typeface="Arial Narrow" pitchFamily="34" charset="0"/>
              </a:rPr>
            </a:b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кафедра філології</a:t>
            </a:r>
            <a:br>
              <a:rPr lang="en-US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СПЕЦІАЛЬНІСТЬ і2 “</a:t>
            </a:r>
            <a:r>
              <a:rPr lang="uk-UA" sz="2000" dirty="0" err="1">
                <a:latin typeface="Arial Narrow" pitchFamily="34" charset="0"/>
              </a:rPr>
              <a:t>мЕДИЦИНА</a:t>
            </a:r>
            <a:r>
              <a:rPr lang="uk-UA" sz="2000" dirty="0">
                <a:latin typeface="Arial Narrow" pitchFamily="34" charset="0"/>
              </a:rPr>
              <a:t>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2625440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uk-UA" sz="580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anose="020B0502040204020203" pitchFamily="34" charset="0"/>
              </a:rPr>
              <a:t>Тема лекції №</a:t>
            </a:r>
            <a:r>
              <a:rPr lang="en-US" sz="580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anose="020B0502040204020203" pitchFamily="34" charset="0"/>
              </a:rPr>
              <a:t>2</a:t>
            </a:r>
            <a:endParaRPr lang="uk-UA" sz="5800" dirty="0">
              <a:solidFill>
                <a:schemeClr val="tx2">
                  <a:lumMod val="20000"/>
                  <a:lumOff val="80000"/>
                </a:schemeClr>
              </a:solidFill>
              <a:latin typeface="Bahnschrift Light" panose="020B0502040204020203" pitchFamily="34" charset="0"/>
            </a:endParaRPr>
          </a:p>
          <a:p>
            <a:pPr algn="ctr"/>
            <a:r>
              <a:rPr lang="en-US" sz="46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QUESTIONING TECHNIQUES IN MEDICAL INTERVIEWS: OPEN, CLOSED AND EXPLORATORY QUESTIONS</a:t>
            </a:r>
            <a:endParaRPr lang="ru-RU" sz="46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uk-UA" sz="4600" dirty="0"/>
          </a:p>
          <a:p>
            <a:r>
              <a:rPr lang="uk-UA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By the end of this lecture, students will be able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distinguish between open, closed, and exploratory questions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understand the communicative function of each question type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apply questioning techniques in medical interviews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improve patient-centered communication skills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structure a short clinical dialogue using appropriate questioning strategies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Does Structure Matter in Medical Interviews?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 structured approach in medical communication: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improves accuracy of clinical information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reduces risk of misunderstanding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supports diagnostic reasoning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enhances patient trust and cooperation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ensures efficiency in time-limited consultations </a:t>
            </a:r>
          </a:p>
          <a:p>
            <a:pPr marL="0" indent="0">
              <a:buNone/>
            </a:pPr>
            <a:r>
              <a:rPr lang="en-US" b="1" dirty="0"/>
              <a:t>Key principle:</a:t>
            </a:r>
            <a:br>
              <a:rPr lang="en-US" dirty="0"/>
            </a:br>
            <a:r>
              <a:rPr lang="en-US" i="1" dirty="0"/>
              <a:t>Good questioning = better clinical data + better patient experience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Questions in Medical Communication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Medical interviews typically use three main types of questions: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Closed questions</a:t>
            </a:r>
            <a:r>
              <a:rPr lang="en-US" dirty="0"/>
              <a:t> → specific, short answers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Open questions</a:t>
            </a:r>
            <a:r>
              <a:rPr lang="en-US" dirty="0"/>
              <a:t> → broad, descriptive responses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Exploratory questions</a:t>
            </a:r>
            <a:r>
              <a:rPr lang="en-US" dirty="0"/>
              <a:t> → deepen understanding and clarify details </a:t>
            </a:r>
          </a:p>
          <a:p>
            <a:pPr marL="0" indent="0">
              <a:buNone/>
            </a:pPr>
            <a:r>
              <a:rPr lang="en-US" dirty="0"/>
              <a:t>Each type serves a different clinical purpose.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Closed Questions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Definition:</a:t>
            </a:r>
            <a:br>
              <a:rPr lang="en-US" dirty="0"/>
            </a:br>
            <a:r>
              <a:rPr lang="en-US" dirty="0"/>
              <a:t>Questions that require a short, specific answer (yes/no or limited information)</a:t>
            </a:r>
          </a:p>
          <a:p>
            <a:pPr marL="0" indent="0">
              <a:buNone/>
            </a:pPr>
            <a:r>
              <a:rPr lang="en-US" b="1" dirty="0"/>
              <a:t>Examples: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“Do you have pain?”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“Is the pain constant?”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“Have you had fever?” </a:t>
            </a:r>
          </a:p>
          <a:p>
            <a:pPr marL="0" indent="0">
              <a:buNone/>
            </a:pPr>
            <a:r>
              <a:rPr lang="en-US" b="1" dirty="0"/>
              <a:t>Functions: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confirm facts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clarify details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narrow down diagnosis </a:t>
            </a:r>
          </a:p>
          <a:p>
            <a:pPr marL="0" indent="0">
              <a:buNone/>
            </a:pPr>
            <a:r>
              <a:rPr lang="en-US" b="1" dirty="0"/>
              <a:t>Limitations: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may restrict patient expression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 miss important context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Questions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Definition:</a:t>
            </a:r>
            <a:br>
              <a:rPr lang="en-US" dirty="0"/>
            </a:br>
            <a:r>
              <a:rPr lang="en-US" dirty="0"/>
              <a:t>Questions that encourage the patient to speak freely and describe their condition</a:t>
            </a:r>
          </a:p>
          <a:p>
            <a:pPr marL="0" indent="0">
              <a:buNone/>
            </a:pPr>
            <a:r>
              <a:rPr lang="en-US" b="1" dirty="0"/>
              <a:t>Examples: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“What brings you here today?”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“Can you describe your symptoms?”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“How are you feeling?” </a:t>
            </a:r>
          </a:p>
          <a:p>
            <a:pPr marL="0" indent="0">
              <a:buNone/>
            </a:pPr>
            <a:r>
              <a:rPr lang="en-US" b="1" dirty="0"/>
              <a:t>Functions: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gather comprehensive information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build rapport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identify patient concerns </a:t>
            </a:r>
          </a:p>
          <a:p>
            <a:pPr marL="0" indent="0">
              <a:buNone/>
            </a:pPr>
            <a:r>
              <a:rPr lang="en-US" b="1" dirty="0"/>
              <a:t>Advantages: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patient-centered communication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richer clinical data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Exploratory Questions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Definition:</a:t>
            </a:r>
            <a:br>
              <a:rPr lang="en-US" dirty="0"/>
            </a:br>
            <a:r>
              <a:rPr lang="en-US" dirty="0"/>
              <a:t>Follow-up questions used to clarify, expand, or deepen information</a:t>
            </a:r>
          </a:p>
          <a:p>
            <a:pPr marL="0" indent="0">
              <a:buNone/>
            </a:pPr>
            <a:r>
              <a:rPr lang="en-US" b="1" dirty="0"/>
              <a:t>Examples: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“Can you explain what you mean by dizziness?”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“When exactly does the pain start?”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“How does this affect your daily activities?” </a:t>
            </a:r>
          </a:p>
          <a:p>
            <a:pPr marL="0" indent="0">
              <a:buNone/>
            </a:pPr>
            <a:r>
              <a:rPr lang="en-US" b="1" dirty="0"/>
              <a:t>Functions: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clarify vague information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explore symptoms in detail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support diagnostic reasoning </a:t>
            </a:r>
          </a:p>
          <a:p>
            <a:pPr marL="0" indent="0">
              <a:buNone/>
            </a:pPr>
            <a:r>
              <a:rPr lang="en-US" b="1" dirty="0"/>
              <a:t>Key feature:</a:t>
            </a:r>
            <a:br>
              <a:rPr lang="en-US" dirty="0"/>
            </a:br>
            <a:r>
              <a:rPr lang="en-US" i="1" dirty="0"/>
              <a:t>They bridge open and closed questioning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 of Question Types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074F5B2-8C20-45EC-B364-7EFFC73E5C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7528048"/>
              </p:ext>
            </p:extLst>
          </p:nvPr>
        </p:nvGraphicFramePr>
        <p:xfrm>
          <a:off x="395536" y="1609724"/>
          <a:ext cx="7300664" cy="4267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5166">
                  <a:extLst>
                    <a:ext uri="{9D8B030D-6E8A-4147-A177-3AD203B41FA5}">
                      <a16:colId xmlns:a16="http://schemas.microsoft.com/office/drawing/2014/main" val="1494880889"/>
                    </a:ext>
                  </a:extLst>
                </a:gridCol>
                <a:gridCol w="1825166">
                  <a:extLst>
                    <a:ext uri="{9D8B030D-6E8A-4147-A177-3AD203B41FA5}">
                      <a16:colId xmlns:a16="http://schemas.microsoft.com/office/drawing/2014/main" val="2501282822"/>
                    </a:ext>
                  </a:extLst>
                </a:gridCol>
                <a:gridCol w="1825166">
                  <a:extLst>
                    <a:ext uri="{9D8B030D-6E8A-4147-A177-3AD203B41FA5}">
                      <a16:colId xmlns:a16="http://schemas.microsoft.com/office/drawing/2014/main" val="538173342"/>
                    </a:ext>
                  </a:extLst>
                </a:gridCol>
                <a:gridCol w="1825166">
                  <a:extLst>
                    <a:ext uri="{9D8B030D-6E8A-4147-A177-3AD203B41FA5}">
                      <a16:colId xmlns:a16="http://schemas.microsoft.com/office/drawing/2014/main" val="4038182147"/>
                    </a:ext>
                  </a:extLst>
                </a:gridCol>
              </a:tblGrid>
              <a:tr h="878613">
                <a:tc>
                  <a:txBody>
                    <a:bodyPr/>
                    <a:lstStyle/>
                    <a:p>
                      <a:r>
                        <a:rPr lang="en-US"/>
                        <a:t>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Purpose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Example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Patient Response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1633739"/>
                  </a:ext>
                </a:extLst>
              </a:tr>
              <a:tr h="1255161">
                <a:tc>
                  <a:txBody>
                    <a:bodyPr/>
                    <a:lstStyle/>
                    <a:p>
                      <a:r>
                        <a:rPr lang="en-US" dirty="0"/>
                        <a:t>Open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General information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“What symptoms do you have?”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Extended answer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776173"/>
                  </a:ext>
                </a:extLst>
              </a:tr>
              <a:tr h="878613">
                <a:tc>
                  <a:txBody>
                    <a:bodyPr/>
                    <a:lstStyle/>
                    <a:p>
                      <a:r>
                        <a:rPr lang="en-US" dirty="0"/>
                        <a:t>Closed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Specific data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“Do you have fever?”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Yes/No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560640"/>
                  </a:ext>
                </a:extLst>
              </a:tr>
              <a:tr h="1255161">
                <a:tc>
                  <a:txBody>
                    <a:bodyPr/>
                    <a:lstStyle/>
                    <a:p>
                      <a:r>
                        <a:rPr lang="en-US" dirty="0"/>
                        <a:t>Exploratory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Clarification	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“Can you describe the pain?”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Detailed explanation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37484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Clinical Application Strategy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Effective medical interviews follow a logical sequence: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Start with open questions</a:t>
            </a:r>
            <a:r>
              <a:rPr lang="en-US" dirty="0"/>
              <a:t> → gather general information 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Use exploratory questions</a:t>
            </a:r>
            <a:r>
              <a:rPr lang="en-US" dirty="0"/>
              <a:t> → clarify and deepen understanding 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Apply closed questions</a:t>
            </a:r>
            <a:r>
              <a:rPr lang="en-US" dirty="0"/>
              <a:t> → confirm specific details </a:t>
            </a:r>
          </a:p>
          <a:p>
            <a:pPr marL="0" indent="0">
              <a:buNone/>
            </a:pPr>
            <a:r>
              <a:rPr lang="en-US" b="1" dirty="0"/>
              <a:t>Rule:</a:t>
            </a:r>
            <a:br>
              <a:rPr lang="en-US" dirty="0"/>
            </a:br>
            <a:r>
              <a:rPr lang="en-US" i="1" dirty="0"/>
              <a:t>From general → to specific → to precise confirmation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Bahnschrift" panose="020B0502040204020203" pitchFamily="34" charset="0"/>
              </a:rPr>
              <a:t>Common Mistakes in Questioning</a:t>
            </a:r>
            <a:endParaRPr lang="ru-RU" sz="3200" dirty="0">
              <a:latin typeface="Bahnschrift" panose="020B0502040204020203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overusing closed questions too early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interrupting patient narrative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asking multiple questions at once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using unclear or technical language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leading questions that suggest answers 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Task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i="1" dirty="0"/>
              <a:t>Role-play Exercise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Work in pairs:</a:t>
            </a:r>
          </a:p>
          <a:p>
            <a:pPr marL="0" indent="0">
              <a:buNone/>
            </a:pPr>
            <a:r>
              <a:rPr lang="en-US" b="1" dirty="0"/>
              <a:t>Student A – Physician</a:t>
            </a:r>
            <a:br>
              <a:rPr lang="en-US" dirty="0"/>
            </a:br>
            <a:r>
              <a:rPr lang="en-US" b="1" dirty="0"/>
              <a:t>Student B – Patient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Patient presents with: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headache for 2 weeks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poor sleep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increased stress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occasional dizziness </a:t>
            </a:r>
          </a:p>
          <a:p>
            <a:pPr marL="0" indent="0">
              <a:buNone/>
            </a:pPr>
            <a:r>
              <a:rPr lang="en-US" b="1" dirty="0"/>
              <a:t>Task: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start with open questions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at least 3 exploratory questions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finish with closed questions for confirmation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 Reflection Questions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Which type of question was the most difficult to use?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How did questioning affect patient responses?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Why is balance between question types important? 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936349-010F-448D-97B7-0495754ED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Recommended Literature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035D97-C00F-4DD0-A592-524378ED5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Basic Literature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Silverman, J., Kurtz, S., &amp; Draper, J. (2013). </a:t>
            </a:r>
            <a:r>
              <a:rPr lang="en-US" i="1" dirty="0">
                <a:latin typeface="Bahnschrift Light" panose="020B0502040204020203" pitchFamily="34" charset="0"/>
              </a:rPr>
              <a:t>Skills for Communicating with Patients</a:t>
            </a:r>
            <a:r>
              <a:rPr lang="en-US" dirty="0">
                <a:latin typeface="Bahnschrift Light" panose="020B0502040204020203" pitchFamily="34" charset="0"/>
              </a:rPr>
              <a:t> (3rd ed.). Radcliffe Publishing.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Kurtz, S., Silverman, J., &amp; Benson, J. (2016). </a:t>
            </a:r>
            <a:r>
              <a:rPr lang="en-US" i="1" dirty="0">
                <a:latin typeface="Bahnschrift Light" panose="020B0502040204020203" pitchFamily="34" charset="0"/>
              </a:rPr>
              <a:t>Teaching and Learning Communication Skills in Medicine</a:t>
            </a:r>
            <a:r>
              <a:rPr lang="en-US" dirty="0">
                <a:latin typeface="Bahnschrift Light" panose="020B0502040204020203" pitchFamily="34" charset="0"/>
              </a:rPr>
              <a:t> (2nd ed.). CRC Press.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Harvard Medical School. (2020). </a:t>
            </a:r>
            <a:r>
              <a:rPr lang="en-US" i="1" dirty="0">
                <a:latin typeface="Bahnschrift Light" panose="020B0502040204020203" pitchFamily="34" charset="0"/>
              </a:rPr>
              <a:t>Communication Skills in Clinical Practice</a:t>
            </a:r>
            <a:r>
              <a:rPr lang="en-US" dirty="0">
                <a:latin typeface="Bahnschrift Light" panose="020B0502040204020203" pitchFamily="34" charset="0"/>
              </a:rPr>
              <a:t>. Harvard University Press.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0596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2C3ED-9FEC-4065-AD13-71FB9CE1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Additional Literature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3AC15B-66A1-4A32-A941-32920F34F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Bahnschrift Light" panose="020B0502040204020203" pitchFamily="34" charset="0"/>
              </a:rPr>
              <a:t>Makoul</a:t>
            </a:r>
            <a:r>
              <a:rPr lang="en-US" dirty="0">
                <a:latin typeface="Bahnschrift Light" panose="020B0502040204020203" pitchFamily="34" charset="0"/>
              </a:rPr>
              <a:t>, G., &amp; van </a:t>
            </a:r>
            <a:r>
              <a:rPr lang="en-US" dirty="0" err="1">
                <a:latin typeface="Bahnschrift Light" panose="020B0502040204020203" pitchFamily="34" charset="0"/>
              </a:rPr>
              <a:t>Dulmen</a:t>
            </a:r>
            <a:r>
              <a:rPr lang="en-US" dirty="0">
                <a:latin typeface="Bahnschrift Light" panose="020B0502040204020203" pitchFamily="34" charset="0"/>
              </a:rPr>
              <a:t>, S. (2024). Reinforcing humanity in healthcare: Communication in clinical encounters. Patient Education and Counseling, 122, 108158.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Kurtz, S., Silverman, J., &amp; Benson, J. (2022–2024 updated editions). Teaching and Learning Communication Skills in Medicine. CRC Press.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Bahnschrift Light" panose="020B0502040204020203" pitchFamily="34" charset="0"/>
              </a:rPr>
              <a:t>Roter</a:t>
            </a:r>
            <a:r>
              <a:rPr lang="en-US" dirty="0">
                <a:latin typeface="Bahnschrift Light" panose="020B0502040204020203" pitchFamily="34" charset="0"/>
              </a:rPr>
              <a:t>, D., &amp; Hall, J. (2022). Doctors Talking with Patients / Patients Talking with Doctors: Improving Communication in Medical Visits (3rd ed. updates). Praeger.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Street, R. L., Jr. (2022). Communication in medical encounters: Ecological and interactional approaches. Oxford Research Encyclopedia of Communication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9148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783</Words>
  <Application>Microsoft Office PowerPoint</Application>
  <PresentationFormat>Экран (4:3)</PresentationFormat>
  <Paragraphs>119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Arial Narrow</vt:lpstr>
      <vt:lpstr>Bahnschrift</vt:lpstr>
      <vt:lpstr>Bahnschrift Light</vt:lpstr>
      <vt:lpstr>Trebuchet MS</vt:lpstr>
      <vt:lpstr>Wingdings</vt:lpstr>
      <vt:lpstr>Wingdings 2</vt:lpstr>
      <vt:lpstr>Изящная</vt:lpstr>
      <vt:lpstr>    Вінницький національний медичний університет ім.М.І.пирогова  кафедра філології ДИСЦИПЛІНА “ АНЛІЙСЬКА МОВА В НАУКОВІЙ  КОМУНІКАЦІЇ” СПЕЦІАЛЬНІСТЬ і2 “мЕДИЦИНА”</vt:lpstr>
      <vt:lpstr>Learning Objectives</vt:lpstr>
      <vt:lpstr>Why Does Structure Matter in Medical Interviews?</vt:lpstr>
      <vt:lpstr>Types of Questions in Medical Communication</vt:lpstr>
      <vt:lpstr>Closed Questions</vt:lpstr>
      <vt:lpstr>Open Questions</vt:lpstr>
      <vt:lpstr>Exploratory Questions</vt:lpstr>
      <vt:lpstr>Comparison of Question Types</vt:lpstr>
      <vt:lpstr>Clinical Application Strategy</vt:lpstr>
      <vt:lpstr>Common Mistakes in Questioning</vt:lpstr>
      <vt:lpstr>Practical Task</vt:lpstr>
      <vt:lpstr>. Reflection Questions</vt:lpstr>
      <vt:lpstr>Recommended Literature </vt:lpstr>
      <vt:lpstr>Additional Literature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Вінницький національний медичний університет ім.М.І.пирогова  кафедра філології</dc:title>
  <dc:creator>Alla</dc:creator>
  <cp:lastModifiedBy>Сімонова Ірина Вікторівна</cp:lastModifiedBy>
  <cp:revision>14</cp:revision>
  <dcterms:created xsi:type="dcterms:W3CDTF">2026-06-25T21:12:49Z</dcterms:created>
  <dcterms:modified xsi:type="dcterms:W3CDTF">2026-06-29T16:20:52Z</dcterms:modified>
</cp:coreProperties>
</file>