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-552" y="-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30C0A-5464-4FE4-84EB-FF9C94016DF4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C6404-AD6E-4860-8E75-697CA40B95DA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8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pPr/>
              <a:t>4/19/2026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1758" y="244611"/>
            <a:ext cx="1798146" cy="171219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3045125" y="244611"/>
            <a:ext cx="710746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Вінницький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національний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медичний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університет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ctr"/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ім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М.І. Пирогова </a:t>
            </a:r>
            <a:endParaRPr lang="ru-RU" sz="2400" b="1" dirty="0" smtClean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МОЗ </a:t>
            </a:r>
            <a:r>
              <a:rPr lang="ru-RU" sz="24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України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ru-RU" sz="24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КАФЕДРА </a:t>
            </a:r>
            <a:r>
              <a:rPr lang="uk-UA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ФІЛОЛОГІЇ</a:t>
            </a:r>
            <a:endParaRPr lang="ru-RU" sz="24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079403" y="4361789"/>
            <a:ext cx="78601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СПЕЦІАЛЬНІСТЬ: </a:t>
            </a:r>
            <a:r>
              <a:rPr lang="uk-UA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І2 МЕДИЦИНА</a:t>
            </a:r>
          </a:p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ГАЛУЗЬ ЗНАНЬ: </a:t>
            </a:r>
            <a:r>
              <a:rPr lang="uk-UA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І2 ОХОРОНА ЗДОРОВ’Я ТА СОЦІАЛЬНЕ ЗАБЕЗПЕЧЕННЯ</a:t>
            </a:r>
          </a:p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ОСВІТНЬО-ПРОФЕСІЙНА ПРОГРАМА:</a:t>
            </a:r>
            <a:r>
              <a:rPr lang="uk-UA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«МЕДИЦИНА</a:t>
            </a: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</a:t>
            </a:r>
          </a:p>
          <a:p>
            <a:pPr algn="ctr">
              <a:lnSpc>
                <a:spcPct val="150000"/>
              </a:lnSpc>
            </a:pPr>
            <a:r>
              <a:rPr lang="uk-UA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РІВЕНЬ ВИЩОЇ ОСВІТИ: </a:t>
            </a:r>
            <a:r>
              <a:rPr lang="uk-UA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ДРУГИЙ (МАГІСТЕРСЬКИЙ)</a:t>
            </a:r>
          </a:p>
        </p:txBody>
      </p:sp>
      <p:sp>
        <p:nvSpPr>
          <p:cNvPr id="11" name="Заголовок 10"/>
          <p:cNvSpPr>
            <a:spLocks noGrp="1"/>
          </p:cNvSpPr>
          <p:nvPr>
            <p:ph type="ctrTitle"/>
          </p:nvPr>
        </p:nvSpPr>
        <p:spPr>
          <a:xfrm>
            <a:off x="2283691" y="2430019"/>
            <a:ext cx="7772400" cy="1470025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ВК 2.3 </a:t>
            </a:r>
            <a:r>
              <a:rPr lang="uk-UA" b="1" dirty="0" smtClean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АНГЛІЙСЬКА МОВА в науковій комунікації</a:t>
            </a:r>
            <a:endParaRPr lang="uk-UA" b="1" dirty="0">
              <a:solidFill>
                <a:srgbClr val="C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5433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0611" y="395582"/>
            <a:ext cx="9635706" cy="1847286"/>
          </a:xfrm>
        </p:spPr>
        <p:txBody>
          <a:bodyPr>
            <a:normAutofit fontScale="90000"/>
          </a:bodyPr>
          <a:lstStyle/>
          <a:p>
            <a:r>
              <a:rPr lang="uk-UA"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Паспорт </a:t>
            </a: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ОСВІТНЬОГО </a:t>
            </a:r>
            <a:r>
              <a:rPr lang="uk-UA" sz="32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КОМПОНЕнТА</a:t>
            </a: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ВК </a:t>
            </a: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2.3</a:t>
            </a: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«АНГЛІЙСЬКА </a:t>
            </a: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МОВА в науковій комунікації» </a:t>
            </a:r>
            <a:endParaRPr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9825" y="2468767"/>
            <a:ext cx="9328031" cy="3750878"/>
          </a:xfrm>
        </p:spPr>
        <p:txBody>
          <a:bodyPr>
            <a:noAutofit/>
          </a:bodyPr>
          <a:lstStyle/>
          <a:p>
            <a:r>
              <a:rPr lang="uk-UA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Спеціальність: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І2 Медицина</a:t>
            </a:r>
          </a:p>
          <a:p>
            <a:r>
              <a:rPr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Курс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2-й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Кредити</a:t>
            </a:r>
            <a:r>
              <a:rPr lang="uk-UA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3,0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Форма</a:t>
            </a:r>
            <a:r>
              <a:rPr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контролю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залік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b="1" dirty="0" err="1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Мова</a:t>
            </a:r>
            <a:r>
              <a:rPr lang="uk-UA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українська, англійська</a:t>
            </a:r>
          </a:p>
          <a:p>
            <a:pPr algn="just"/>
            <a:r>
              <a:rPr lang="uk-UA" b="1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Пререквізити:</a:t>
            </a:r>
            <a:r>
              <a:rPr lang="uk-UA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dirty="0" smtClean="0"/>
              <a:t>Вивчення дисципліни «Англійська мова у науковій комунікації» передбачає наявність у здобувачів рівня володіння англійською мовою не нижче B1–B2 відповідно до Загальноєвропейських рекомендацій з мовної освіти (CEFR). Студенти повинні володіти базовими граматичними структурами, мати сформовані навички читання, письма, </a:t>
            </a:r>
            <a:r>
              <a:rPr lang="uk-UA" dirty="0" err="1" smtClean="0"/>
              <a:t>аудіювання</a:t>
            </a:r>
            <a:r>
              <a:rPr lang="uk-UA" dirty="0" smtClean="0"/>
              <a:t> та усного мовлення, а також базове розуміння академічної лексики.</a:t>
            </a:r>
            <a:endParaRPr lang="uk-UA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676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664" y="755329"/>
            <a:ext cx="5018705" cy="1533086"/>
          </a:xfrm>
        </p:spPr>
        <p:txBody>
          <a:bodyPr>
            <a:normAutofit/>
          </a:bodyPr>
          <a:lstStyle/>
          <a:p>
            <a:r>
              <a:rPr sz="32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Чому</a:t>
            </a:r>
            <a:r>
              <a:rPr sz="32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32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варто</a:t>
            </a:r>
            <a:r>
              <a:rPr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32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обрати</a:t>
            </a:r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цей курс</a:t>
            </a:r>
            <a:endParaRPr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682664" y="2650439"/>
            <a:ext cx="5355825" cy="184392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КЛЮЧОВА </a:t>
            </a:r>
            <a:r>
              <a:rPr lang="ru-RU" sz="24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ПЕРЕВАГА:</a:t>
            </a:r>
          </a:p>
          <a:p>
            <a:pPr marL="0" indent="0">
              <a:buNone/>
            </a:pPr>
            <a:r>
              <a:rPr lang="ru-RU" sz="2400" b="1" dirty="0" err="1" smtClean="0"/>
              <a:t>академічна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англійська</a:t>
            </a:r>
            <a:r>
              <a:rPr lang="ru-RU" sz="2400" b="1" dirty="0" smtClean="0"/>
              <a:t> → </a:t>
            </a:r>
            <a:r>
              <a:rPr lang="ru-RU" sz="2400" b="1" dirty="0" err="1" smtClean="0"/>
              <a:t>впевнена</a:t>
            </a:r>
            <a:r>
              <a:rPr lang="ru-RU" sz="2400" b="1" dirty="0" smtClean="0"/>
              <a:t> участь у </a:t>
            </a:r>
            <a:r>
              <a:rPr lang="ru-RU" sz="2400" b="1" dirty="0" err="1" smtClean="0"/>
              <a:t>міжнародному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науковому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середовищі</a:t>
            </a:r>
            <a:r>
              <a:rPr lang="ru-RU" sz="2400" b="1" dirty="0" smtClean="0"/>
              <a:t> (</a:t>
            </a:r>
            <a:r>
              <a:rPr lang="ru-RU" sz="2400" b="1" dirty="0" err="1" smtClean="0"/>
              <a:t>статті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конференції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гранти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професійне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зростання</a:t>
            </a:r>
            <a:r>
              <a:rPr lang="ru-RU" sz="2400" b="1" dirty="0" smtClean="0"/>
              <a:t>)</a:t>
            </a:r>
            <a:endParaRPr lang="uk-UA" b="1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sz="half" idx="2"/>
          </p:nvPr>
        </p:nvSpPr>
        <p:spPr>
          <a:xfrm>
            <a:off x="6642341" y="804671"/>
            <a:ext cx="4856671" cy="475637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uk-UA" dirty="0" smtClean="0"/>
          </a:p>
          <a:p>
            <a:pPr marL="285750" indent="-285750" algn="l">
              <a:buFont typeface="Wingdings" pitchFamily="2" charset="2"/>
              <a:buChar char="v"/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B1–B2 ENGLISH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→ 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впевнене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усне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та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писемне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мовлення</a:t>
            </a: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l">
              <a:buFont typeface="Wingdings" pitchFamily="2" charset="2"/>
              <a:buChar char="v"/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REAL COMMUNICATION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→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спілкування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в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навчанні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та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повсякденному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житті</a:t>
            </a: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l">
              <a:buFont typeface="Wingdings" pitchFamily="2" charset="2"/>
              <a:buChar char="v"/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STRONG GRAMMAR &amp; VOCABULARY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→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точність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і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багатство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мовлення</a:t>
            </a: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l">
              <a:buFont typeface="Wingdings" pitchFamily="2" charset="2"/>
              <a:buChar char="v"/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LISTEN • READ • ANALYZE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→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ефективна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робота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з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інформацією</a:t>
            </a:r>
            <a:endParaRPr lang="ru-RU" sz="1800" dirty="0" smtClean="0">
              <a:latin typeface="Arial" pitchFamily="34" charset="0"/>
              <a:cs typeface="Arial" pitchFamily="34" charset="0"/>
            </a:endParaRPr>
          </a:p>
          <a:p>
            <a:pPr marL="285750" indent="-285750" algn="l">
              <a:buFont typeface="Wingdings" pitchFamily="2" charset="2"/>
              <a:buChar char="v"/>
            </a:pP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ACADEMIC &amp; INTERCULTURAL SKILLS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→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готовність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до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міжнародного</a:t>
            </a:r>
            <a:r>
              <a:rPr lang="ru-RU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800" dirty="0" err="1" smtClean="0">
                <a:latin typeface="Arial" pitchFamily="34" charset="0"/>
                <a:cs typeface="Arial" pitchFamily="34" charset="0"/>
              </a:rPr>
              <a:t>середовища</a:t>
            </a:r>
            <a:endParaRPr lang="uk-UA" sz="1800" b="1" dirty="0"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25457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270" y="2071299"/>
            <a:ext cx="4837003" cy="1870973"/>
          </a:xfrm>
        </p:spPr>
        <p:txBody>
          <a:bodyPr>
            <a:noAutofit/>
          </a:bodyPr>
          <a:lstStyle/>
          <a:p>
            <a:r>
              <a:rPr lang="uk-UA" sz="40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Що ви будете вивчати</a:t>
            </a:r>
            <a:endParaRPr lang="uk-UA" sz="4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85" y="804672"/>
            <a:ext cx="5279366" cy="524865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000" b="1" dirty="0" err="1" smtClean="0">
                <a:latin typeface="Arial Black" pitchFamily="34" charset="0"/>
                <a:cs typeface="Arial" pitchFamily="34" charset="0"/>
              </a:rPr>
              <a:t>академічна</a:t>
            </a:r>
            <a:r>
              <a:rPr lang="ru-RU" sz="2000" b="1" dirty="0" smtClean="0">
                <a:latin typeface="Arial Black" pitchFamily="34" charset="0"/>
                <a:cs typeface="Arial" pitchFamily="34" charset="0"/>
              </a:rPr>
              <a:t> та </a:t>
            </a:r>
            <a:r>
              <a:rPr lang="ru-RU" sz="2000" b="1" dirty="0" err="1" smtClean="0">
                <a:latin typeface="Arial Black" pitchFamily="34" charset="0"/>
                <a:cs typeface="Arial" pitchFamily="34" charset="0"/>
              </a:rPr>
              <a:t>наукова</a:t>
            </a:r>
            <a:r>
              <a:rPr lang="ru-RU" sz="2000" b="1" dirty="0" smtClean="0">
                <a:latin typeface="Arial Black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atin typeface="Arial Black" pitchFamily="34" charset="0"/>
                <a:cs typeface="Arial" pitchFamily="34" charset="0"/>
              </a:rPr>
              <a:t>комунікація</a:t>
            </a:r>
            <a:endParaRPr lang="ru-RU" sz="2000" b="1" dirty="0" smtClean="0">
              <a:latin typeface="Arial Black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b="1" dirty="0" err="1" smtClean="0">
                <a:latin typeface="Arial Black" pitchFamily="34" charset="0"/>
                <a:cs typeface="Arial" pitchFamily="34" charset="0"/>
              </a:rPr>
              <a:t>англійською</a:t>
            </a:r>
            <a:r>
              <a:rPr lang="ru-RU" sz="2000" b="1" dirty="0" smtClean="0">
                <a:latin typeface="Arial Black" pitchFamily="34" charset="0"/>
                <a:cs typeface="Arial" pitchFamily="34" charset="0"/>
              </a:rPr>
              <a:t> структура </a:t>
            </a:r>
            <a:r>
              <a:rPr lang="ru-RU" sz="2000" b="1" dirty="0" err="1" smtClean="0">
                <a:latin typeface="Arial Black" pitchFamily="34" charset="0"/>
                <a:cs typeface="Arial" pitchFamily="34" charset="0"/>
              </a:rPr>
              <a:t>наукових</a:t>
            </a:r>
            <a:r>
              <a:rPr lang="ru-RU" sz="2000" b="1" dirty="0" smtClean="0">
                <a:latin typeface="Arial Black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atin typeface="Arial Black" pitchFamily="34" charset="0"/>
                <a:cs typeface="Arial" pitchFamily="34" charset="0"/>
              </a:rPr>
              <a:t>текстів</a:t>
            </a:r>
            <a:r>
              <a:rPr lang="ru-RU" sz="2000" b="1" dirty="0" smtClean="0">
                <a:latin typeface="Arial Black" pitchFamily="34" charset="0"/>
                <a:cs typeface="Arial" pitchFamily="34" charset="0"/>
              </a:rPr>
              <a:t> (</a:t>
            </a:r>
            <a:r>
              <a:rPr lang="en-US" sz="2000" b="1" dirty="0" smtClean="0">
                <a:latin typeface="Arial Black" pitchFamily="34" charset="0"/>
                <a:cs typeface="Arial" pitchFamily="34" charset="0"/>
              </a:rPr>
              <a:t>IMRAD, abstract, summary) </a:t>
            </a:r>
            <a:endParaRPr lang="uk-UA" sz="2000" b="1" dirty="0" smtClean="0">
              <a:latin typeface="Arial Black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b="1" dirty="0" err="1" smtClean="0">
                <a:latin typeface="Arial Black" pitchFamily="34" charset="0"/>
                <a:cs typeface="Arial" pitchFamily="34" charset="0"/>
              </a:rPr>
              <a:t>академічне</a:t>
            </a:r>
            <a:r>
              <a:rPr lang="ru-RU" sz="2000" b="1" dirty="0" smtClean="0">
                <a:latin typeface="Arial Black" pitchFamily="34" charset="0"/>
                <a:cs typeface="Arial" pitchFamily="34" charset="0"/>
              </a:rPr>
              <a:t> письмо (</a:t>
            </a:r>
            <a:r>
              <a:rPr lang="ru-RU" sz="2000" b="1" dirty="0" err="1" smtClean="0">
                <a:latin typeface="Arial Black" pitchFamily="34" charset="0"/>
                <a:cs typeface="Arial" pitchFamily="34" charset="0"/>
              </a:rPr>
              <a:t>статті</a:t>
            </a:r>
            <a:r>
              <a:rPr lang="ru-RU" sz="2000" b="1" dirty="0" smtClean="0">
                <a:latin typeface="Arial Black" pitchFamily="34" charset="0"/>
                <a:cs typeface="Arial" pitchFamily="34" charset="0"/>
              </a:rPr>
              <a:t>, </a:t>
            </a:r>
            <a:r>
              <a:rPr lang="ru-RU" sz="2000" b="1" dirty="0" err="1" smtClean="0">
                <a:latin typeface="Arial Black" pitchFamily="34" charset="0"/>
                <a:cs typeface="Arial" pitchFamily="34" charset="0"/>
              </a:rPr>
              <a:t>тези</a:t>
            </a:r>
            <a:r>
              <a:rPr lang="ru-RU" sz="2000" b="1" dirty="0" smtClean="0">
                <a:latin typeface="Arial Black" pitchFamily="34" charset="0"/>
                <a:cs typeface="Arial" pitchFamily="34" charset="0"/>
              </a:rPr>
              <a:t>, </a:t>
            </a:r>
            <a:r>
              <a:rPr lang="en-US" sz="2000" b="1" dirty="0" smtClean="0">
                <a:latin typeface="Arial Black" pitchFamily="34" charset="0"/>
                <a:cs typeface="Arial" pitchFamily="34" charset="0"/>
              </a:rPr>
              <a:t>e-mail)</a:t>
            </a:r>
            <a:endParaRPr lang="uk-UA" sz="2000" b="1" dirty="0" smtClean="0">
              <a:latin typeface="Arial Black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b="1" dirty="0" err="1" smtClean="0">
                <a:latin typeface="Arial Black" pitchFamily="34" charset="0"/>
                <a:cs typeface="Arial" pitchFamily="34" charset="0"/>
              </a:rPr>
              <a:t>аналіз</a:t>
            </a:r>
            <a:r>
              <a:rPr lang="ru-RU" sz="2000" b="1" dirty="0" smtClean="0">
                <a:latin typeface="Arial Black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atin typeface="Arial Black" pitchFamily="34" charset="0"/>
                <a:cs typeface="Arial" pitchFamily="34" charset="0"/>
              </a:rPr>
              <a:t>наукових</a:t>
            </a:r>
            <a:r>
              <a:rPr lang="ru-RU" sz="2000" b="1" dirty="0" smtClean="0">
                <a:latin typeface="Arial Black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atin typeface="Arial Black" pitchFamily="34" charset="0"/>
                <a:cs typeface="Arial" pitchFamily="34" charset="0"/>
              </a:rPr>
              <a:t>джерел</a:t>
            </a:r>
            <a:r>
              <a:rPr lang="ru-RU" sz="2000" b="1" dirty="0" smtClean="0">
                <a:latin typeface="Arial Black" pitchFamily="34" charset="0"/>
                <a:cs typeface="Arial" pitchFamily="34" charset="0"/>
              </a:rPr>
              <a:t> та робота </a:t>
            </a:r>
            <a:r>
              <a:rPr lang="ru-RU" sz="2000" b="1" dirty="0" err="1" smtClean="0">
                <a:latin typeface="Arial Black" pitchFamily="34" charset="0"/>
                <a:cs typeface="Arial" pitchFamily="34" charset="0"/>
              </a:rPr>
              <a:t>з</a:t>
            </a:r>
            <a:r>
              <a:rPr lang="ru-RU" sz="2000" b="1" dirty="0" smtClean="0">
                <a:latin typeface="Arial Black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atin typeface="Arial Black" pitchFamily="34" charset="0"/>
                <a:cs typeface="Arial" pitchFamily="34" charset="0"/>
              </a:rPr>
              <a:t>інформацією</a:t>
            </a:r>
            <a:endParaRPr lang="ru-RU" sz="2000" b="1" dirty="0" smtClean="0">
              <a:latin typeface="Arial Black" pitchFamily="34" charset="0"/>
              <a:cs typeface="Arial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b="1" dirty="0" err="1" smtClean="0">
                <a:latin typeface="Arial Black" pitchFamily="34" charset="0"/>
                <a:cs typeface="Arial" pitchFamily="34" charset="0"/>
              </a:rPr>
              <a:t>презентації</a:t>
            </a:r>
            <a:r>
              <a:rPr lang="ru-RU" sz="2000" b="1" dirty="0" smtClean="0">
                <a:latin typeface="Arial Black" pitchFamily="34" charset="0"/>
                <a:cs typeface="Arial" pitchFamily="34" charset="0"/>
              </a:rPr>
              <a:t>  та </a:t>
            </a:r>
            <a:r>
              <a:rPr lang="ru-RU" sz="2000" b="1" dirty="0" err="1" smtClean="0">
                <a:latin typeface="Arial Black" pitchFamily="34" charset="0"/>
                <a:cs typeface="Arial" pitchFamily="34" charset="0"/>
              </a:rPr>
              <a:t>наукові</a:t>
            </a:r>
            <a:r>
              <a:rPr lang="ru-RU" sz="2000" b="1" dirty="0" smtClean="0">
                <a:latin typeface="Arial Black" pitchFamily="34" charset="0"/>
                <a:cs typeface="Arial" pitchFamily="34" charset="0"/>
              </a:rPr>
              <a:t> </a:t>
            </a:r>
            <a:r>
              <a:rPr lang="ru-RU" sz="2000" b="1" dirty="0" err="1" smtClean="0">
                <a:latin typeface="Arial Black" pitchFamily="34" charset="0"/>
                <a:cs typeface="Arial" pitchFamily="34" charset="0"/>
              </a:rPr>
              <a:t>дискусії</a:t>
            </a:r>
            <a:r>
              <a:rPr lang="ru-RU" sz="2000" b="1" dirty="0" smtClean="0">
                <a:latin typeface="Arial Black" pitchFamily="34" charset="0"/>
                <a:cs typeface="Arial" pitchFamily="34" charset="0"/>
              </a:rPr>
              <a:t> (</a:t>
            </a:r>
            <a:r>
              <a:rPr lang="en-US" sz="2000" b="1" dirty="0" smtClean="0">
                <a:latin typeface="Arial Black" pitchFamily="34" charset="0"/>
                <a:cs typeface="Arial" pitchFamily="34" charset="0"/>
              </a:rPr>
              <a:t>Q&amp;A)</a:t>
            </a:r>
            <a:endParaRPr sz="2400" b="1" dirty="0">
              <a:latin typeface="Arial Black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394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1540" y="1691737"/>
            <a:ext cx="4880136" cy="2914768"/>
          </a:xfrm>
        </p:spPr>
        <p:txBody>
          <a:bodyPr>
            <a:noAutofit/>
          </a:bodyPr>
          <a:lstStyle/>
          <a:p>
            <a:r>
              <a:rPr lang="uk-UA" sz="3600" b="1" dirty="0">
                <a:solidFill>
                  <a:srgbClr val="002060"/>
                </a:solidFill>
              </a:rPr>
              <a:t>Що ви зможете </a:t>
            </a:r>
            <a:br>
              <a:rPr lang="uk-UA" sz="3600" b="1" dirty="0">
                <a:solidFill>
                  <a:srgbClr val="002060"/>
                </a:solidFill>
              </a:rPr>
            </a:br>
            <a:r>
              <a:rPr lang="uk-UA" sz="3600" b="1" dirty="0">
                <a:solidFill>
                  <a:srgbClr val="002060"/>
                </a:solidFill>
              </a:rPr>
              <a:t>за умови опанування </a:t>
            </a:r>
            <a:r>
              <a:rPr lang="uk-UA" sz="3600" b="1" dirty="0" smtClean="0">
                <a:solidFill>
                  <a:srgbClr val="002060"/>
                </a:solidFill>
              </a:rPr>
              <a:t>курсу</a:t>
            </a:r>
            <a:endParaRPr lang="uk-UA" sz="36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53333" y="770165"/>
            <a:ext cx="4815840" cy="5492611"/>
          </a:xfrm>
        </p:spPr>
        <p:txBody>
          <a:bodyPr>
            <a:normAutofit/>
          </a:bodyPr>
          <a:lstStyle/>
          <a:p>
            <a:pPr lvl="0">
              <a:buFont typeface="Wingdings" pitchFamily="2" charset="2"/>
              <a:buChar char="q"/>
            </a:pP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читати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та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аналізувати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англомовні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наукові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статті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lvl="0">
              <a:buFont typeface="Wingdings" pitchFamily="2" charset="2"/>
              <a:buChar char="q"/>
            </a:pP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писати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академічні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тексти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(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abstract, summary,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тези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lvl="0">
              <a:buFont typeface="Wingdings" pitchFamily="2" charset="2"/>
              <a:buChar char="q"/>
            </a:pP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презентувати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дослідження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англійською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мовою</a:t>
            </a: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lvl="0">
              <a:buFont typeface="Wingdings" pitchFamily="2" charset="2"/>
              <a:buChar char="q"/>
            </a:pP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брати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участь у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наукових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дискусіях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та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Q&amp;A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ефективно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комунікувати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в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міжнародному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академічному</a:t>
            </a:r>
            <a:r>
              <a:rPr lang="ru-RU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 err="1" smtClean="0">
                <a:latin typeface="Arial" pitchFamily="34" charset="0"/>
                <a:cs typeface="Arial" pitchFamily="34" charset="0"/>
              </a:rPr>
              <a:t>середовищі</a:t>
            </a:r>
            <a:endParaRPr lang="uk-UA" sz="3600" b="1" dirty="0"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0022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9426" y="444508"/>
            <a:ext cx="4486656" cy="1141497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Підсумковий контроль</a:t>
            </a:r>
            <a:endParaRPr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2481" y="2130387"/>
            <a:ext cx="4815840" cy="2857459"/>
          </a:xfrm>
        </p:spPr>
        <p:txBody>
          <a:bodyPr>
            <a:normAutofit/>
          </a:bodyPr>
          <a:lstStyle/>
          <a:p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Лекції</a:t>
            </a:r>
          </a:p>
          <a:p>
            <a:r>
              <a:rPr lang="uk-UA" sz="28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Практичні </a:t>
            </a:r>
          </a:p>
          <a:p>
            <a:r>
              <a:rPr lang="uk-UA" sz="280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Самостійна </a:t>
            </a:r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робота</a:t>
            </a:r>
          </a:p>
          <a:p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Індивідуальна самостійна робота</a:t>
            </a:r>
            <a:endParaRPr sz="28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709911" y="1974193"/>
            <a:ext cx="5082398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Залік: </a:t>
            </a:r>
            <a:r>
              <a:rPr lang="uk-U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 останньому практичному занятті за умов успішного проходження курсу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сума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балів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за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всі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види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навчальної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8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діяльності</a:t>
            </a:r>
            <a:r>
              <a:rPr lang="ru-RU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- </a:t>
            </a:r>
            <a:r>
              <a:rPr lang="en-US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122-200 </a:t>
            </a:r>
            <a:r>
              <a:rPr lang="uk-UA" sz="2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балів) і відсутності академічної заборгованості.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043336" y="510644"/>
            <a:ext cx="4486656" cy="1141497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 anchorCtr="1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Форми навчання </a:t>
            </a:r>
            <a:endParaRPr lang="uk-UA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99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9426" y="444508"/>
            <a:ext cx="4486656" cy="1141497"/>
          </a:xfrm>
        </p:spPr>
        <p:txBody>
          <a:bodyPr>
            <a:normAutofit fontScale="90000"/>
          </a:bodyPr>
          <a:lstStyle/>
          <a:p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Контактна інформація</a:t>
            </a:r>
            <a:endParaRPr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2127" y="2145357"/>
            <a:ext cx="3607682" cy="21483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Доцент  ЗВО</a:t>
            </a:r>
          </a:p>
          <a:p>
            <a:pPr algn="ctr">
              <a:buNone/>
            </a:pPr>
            <a:r>
              <a:rPr lang="en-US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uk-UA" sz="28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Алла Кондратюк</a:t>
            </a:r>
            <a:endParaRPr lang="ru-RU" sz="2800" dirty="0" smtClean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974325" y="329490"/>
            <a:ext cx="4486656" cy="1141497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 anchorCtr="1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sz="32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РОЗРОБНИКИ КУРСУ</a:t>
            </a:r>
            <a:endParaRPr lang="uk-UA" sz="32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35305" y="2408390"/>
            <a:ext cx="450538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Контактна інформація</a:t>
            </a:r>
            <a:r>
              <a:rPr lang="uk-UA" sz="24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uk-UA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uk-UA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Вінниця</a:t>
            </a:r>
            <a:r>
              <a:rPr lang="uk-UA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вул.Пирогова,56</a:t>
            </a:r>
            <a:endParaRPr lang="uk-UA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uk-UA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Кафедра філології</a:t>
            </a:r>
            <a:endParaRPr lang="uk-UA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 smtClean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inmov@vnmu.edu.ua</a:t>
            </a:r>
            <a:endParaRPr lang="uk-UA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804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cel" id="{8BEC4385-4EB9-4D53-BFB5-0EA123736B6D}" vid="{71C241A9-A460-4AD1-916F-25308628A5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217</TotalTime>
  <Words>335</Words>
  <Application>Microsoft Office PowerPoint</Application>
  <PresentationFormat>Произвольный</PresentationFormat>
  <Paragraphs>52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Parcel</vt:lpstr>
      <vt:lpstr>ВК 2.3 АНГЛІЙСЬКА МОВА в науковій комунікації</vt:lpstr>
      <vt:lpstr>Паспорт ОСВІТНЬОГО КОМПОНЕнТА   ВК 2.3 «АНГЛІЙСЬКА МОВА в науковій комунікації» </vt:lpstr>
      <vt:lpstr>Чому варто обрати цей курс</vt:lpstr>
      <vt:lpstr>Що ви будете вивчати</vt:lpstr>
      <vt:lpstr>Що ви зможете  за умови опанування курсу</vt:lpstr>
      <vt:lpstr>Підсумковий контроль</vt:lpstr>
      <vt:lpstr>Контактна інформація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Alla</cp:lastModifiedBy>
  <cp:revision>21</cp:revision>
  <dcterms:created xsi:type="dcterms:W3CDTF">2026-04-08T10:22:59Z</dcterms:created>
  <dcterms:modified xsi:type="dcterms:W3CDTF">2026-04-19T20:00:15Z</dcterms:modified>
</cp:coreProperties>
</file>