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30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904656" cy="2913472"/>
          </a:xfrm>
        </p:spPr>
        <p:txBody>
          <a:bodyPr/>
          <a:lstStyle/>
          <a:p>
            <a:pPr algn="ctr"/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r>
              <a:rPr lang="uk-UA" sz="2000" dirty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>
                <a:latin typeface="Arial Narrow" pitchFamily="34" charset="0"/>
              </a:rPr>
              <a:t>ім.М.І.пирогова</a:t>
            </a:r>
            <a:br>
              <a:rPr lang="uk-UA" sz="2000" dirty="0">
                <a:latin typeface="Arial Narrow" pitchFamily="34" charset="0"/>
              </a:rPr>
            </a:br>
            <a:br>
              <a:rPr lang="uk-UA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кафедра філології</a:t>
            </a:r>
            <a:br>
              <a:rPr lang="uk-UA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ДИСЦИПЛІНА “ АНЛІЙСЬКА МОВА В НАУКОВІЙ  КОМУНІКАЦІЇ”</a:t>
            </a:r>
            <a:br>
              <a:rPr lang="uk-UA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СПЕЦІАЛЬНІСТЬ і2 “</a:t>
            </a:r>
            <a:r>
              <a:rPr lang="uk-UA" sz="2000" dirty="0" err="1">
                <a:latin typeface="Arial Narrow" pitchFamily="34" charset="0"/>
              </a:rPr>
              <a:t>мЕДИЦИНА</a:t>
            </a:r>
            <a:r>
              <a:rPr lang="uk-UA" sz="2000">
                <a:latin typeface="Arial Narrow" pitchFamily="34" charset="0"/>
              </a:rPr>
              <a:t>”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 algn="ctr"/>
            <a:r>
              <a:rPr lang="uk-UA" sz="12800" dirty="0">
                <a:latin typeface="Bahnschrift Light" panose="020B0502040204020203" pitchFamily="34" charset="0"/>
              </a:rPr>
              <a:t>Тема лекції</a:t>
            </a:r>
            <a:r>
              <a:rPr lang="en-US" sz="12800" dirty="0">
                <a:latin typeface="Bahnschrift Light" panose="020B0502040204020203" pitchFamily="34" charset="0"/>
              </a:rPr>
              <a:t> </a:t>
            </a:r>
            <a:r>
              <a:rPr lang="ru-RU" sz="12800" dirty="0">
                <a:latin typeface="Bahnschrift Light" panose="020B0502040204020203" pitchFamily="34" charset="0"/>
              </a:rPr>
              <a:t>№ 5</a:t>
            </a:r>
            <a:r>
              <a:rPr lang="uk-UA" sz="12800" dirty="0">
                <a:latin typeface="Bahnschrift Light" panose="020B0502040204020203" pitchFamily="34" charset="0"/>
              </a:rPr>
              <a:t>: </a:t>
            </a:r>
            <a:r>
              <a:rPr lang="en-US" sz="12800" dirty="0"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STRUCTURING MEDICAL INFORMATION: EXPLAINING DIAGNOSIS AND TEST RESULTS</a:t>
            </a:r>
            <a:endParaRPr lang="ru-RU" sz="12800" dirty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sz="12800" dirty="0">
                <a:latin typeface="Bahnschrift Light" panose="020B0502040204020203" pitchFamily="34" charset="0"/>
              </a:rPr>
              <a:t> </a:t>
            </a:r>
          </a:p>
          <a:p>
            <a:pPr algn="just"/>
            <a:endParaRPr lang="uk-UA" dirty="0"/>
          </a:p>
          <a:p>
            <a:r>
              <a:rPr lang="uk-UA" dirty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Learning Objectives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By the end of this lecture students will be able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organize medical information logically during consultations;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explain diagnoses using clear and patient-friendly language;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communicate laboratory and diagnostic test results effectively;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distinguish between technical medical terminology and plain English;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use signposting expressions to improve patient understanding.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Structuring Medical Information Important?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Patients often receive a large amount of medical information during consultations.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A well-structured explanation helps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improve patient understanding;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reduce anxiety and uncertainty;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increase adherence to treatment;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support shared decision-making;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improve communication between healthcare professionals and patients. 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Effective explanations should be </a:t>
            </a:r>
            <a:r>
              <a:rPr lang="en-US" b="1" dirty="0">
                <a:latin typeface="Bahnschrift Light" panose="020B0502040204020203" pitchFamily="34" charset="0"/>
              </a:rPr>
              <a:t>clear, logical, accurate, and patient-</a:t>
            </a:r>
            <a:r>
              <a:rPr lang="en-US" b="1" dirty="0" err="1">
                <a:latin typeface="Bahnschrift Light" panose="020B0502040204020203" pitchFamily="34" charset="0"/>
              </a:rPr>
              <a:t>centred</a:t>
            </a:r>
            <a:r>
              <a:rPr lang="en-US" dirty="0">
                <a:latin typeface="Bahnschrift Light" panose="020B0502040204020203" pitchFamily="34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Four-Step Structure for Explaining Medical Information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Healthcare professionals often follow this sequence: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1. Introduce the purpose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"I'd like to explain your test results."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2. Present the findings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"Your blood test shows..."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3. Explain the meaning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"This means that..."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4. Discuss the next steps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"We recommend..."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A logical sequence makes information easier to understand.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Explaining a Diagnosis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A diagnosis identifies the patient's medical condition.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Useful expressions: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Based on your examination...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The results suggest...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We have diagnosed...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It appears that...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The most likely diagnosis is...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This condition is called...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Example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-"Based on your examination and blood tests, you have iron-deficiency </a:t>
            </a:r>
            <a:r>
              <a:rPr lang="en-US" dirty="0" err="1">
                <a:latin typeface="Bahnschrift Light" panose="020B0502040204020203" pitchFamily="34" charset="0"/>
              </a:rPr>
              <a:t>anaemia</a:t>
            </a:r>
            <a:r>
              <a:rPr lang="en-US" dirty="0">
                <a:latin typeface="Bahnschrift Light" panose="020B0502040204020203" pitchFamily="34" charset="0"/>
              </a:rPr>
              <a:t>. This means your body does not have enough iron to produce healthy red blood cells."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Explaining Test Results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Patients should understand both the findings and their significance.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Useful expressions: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Your blood test shows...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The X-ray indicates...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The MRI revealed...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Your ECG was normal.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Fortunately, the results are reassuring.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There is no evidence of infection.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Example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"Your cholesterol level is slightly higher than normal. Although it is not dangerous at the moment, lifestyle changes are recommended."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Plain English</a:t>
            </a: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DB50110-CF15-4C23-934F-704FD2078A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4915523"/>
              </p:ext>
            </p:extLst>
          </p:nvPr>
        </p:nvGraphicFramePr>
        <p:xfrm>
          <a:off x="457200" y="1609725"/>
          <a:ext cx="7239000" cy="4978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1102506585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1647397948"/>
                    </a:ext>
                  </a:extLst>
                </a:gridCol>
              </a:tblGrid>
              <a:tr h="28444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Medical Term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Patient-Friendly Explanation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55539"/>
                  </a:ext>
                </a:extLst>
              </a:tr>
              <a:tr h="28444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alopecia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hair loss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62513"/>
                  </a:ext>
                </a:extLst>
              </a:tr>
              <a:tr h="28444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myocardial infarction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heart attack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411791"/>
                  </a:ext>
                </a:extLst>
              </a:tr>
              <a:tr h="28444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fracture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broken bone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378303"/>
                  </a:ext>
                </a:extLst>
              </a:tr>
              <a:tr h="28444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oedema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swelling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163990"/>
                  </a:ext>
                </a:extLst>
              </a:tr>
              <a:tr h="28444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acute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sudden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808687"/>
                  </a:ext>
                </a:extLst>
              </a:tr>
              <a:tr h="28444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malignant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cancerous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434648"/>
                  </a:ext>
                </a:extLst>
              </a:tr>
              <a:tr h="2204436">
                <a:tc gridSpan="2">
                  <a:txBody>
                    <a:bodyPr/>
                    <a:lstStyle/>
                    <a:p>
                      <a:endParaRPr lang="en-US" sz="2000" dirty="0">
                        <a:latin typeface="Bahnschrift Light" panose="020B0502040204020203" pitchFamily="34" charset="0"/>
                      </a:endParaRPr>
                    </a:p>
                    <a:p>
                      <a:endParaRPr lang="en-US" sz="2000" dirty="0">
                        <a:latin typeface="Bahnschrift Light" panose="020B0502040204020203" pitchFamily="34" charset="0"/>
                      </a:endParaRPr>
                    </a:p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Medical terminology should be adapted for patients whenever possible.</a:t>
                      </a:r>
                    </a:p>
                    <a:p>
                      <a:endParaRPr lang="en-US" sz="2000" dirty="0">
                        <a:latin typeface="Bahnschrift Light" panose="020B0502040204020203" pitchFamily="34" charset="0"/>
                      </a:endParaRPr>
                    </a:p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Using plain language improves health literacy.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Using plain language improves health literacy.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6355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Signposting Expressions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Signposting helps organize explanations.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Useful expressions: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Introducing information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First...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Let's look at...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To begin with...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Explaining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This means that...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In other words...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Simply put...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Moving forward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The next step is...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Our treatment plan includes...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Finally...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Communicating Difficult Results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Healthcare professionals should remain honest while showing empathy.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Useful expressions: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I understand this may be worrying.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I know this is difficult news.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We'll discuss all available treatment options.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We'll support you throughout your treatment.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Please ask if anything is unclear. 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Empathy promotes trust and patient engagement.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Language Patterns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Presenting facts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The results show...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We found...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The examination revealed...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Explaining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This means...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As a result...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Because of this...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Recommending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I recommend...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You should...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We'll arrange...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We'll monitor your condition.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Consultation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Doctor:</a:t>
            </a:r>
            <a:endParaRPr lang="en-US" dirty="0">
              <a:latin typeface="Bahnschrift Light" panose="020B0502040204020203" pitchFamily="34" charset="0"/>
            </a:endParaRP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"I'd like to explain your test results.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Your blood test shows that your blood sugar level is higher than normal.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This means you have Type 2 diabetes.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The good news is that it can usually be managed with medication, a healthy diet, and regular exercise.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We'll discuss the treatment plan together and answer any questions you may have."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Notice the logical order: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Diagnosis → Explanation → Reassurance → Management Plan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When explaining diagnoses and test results: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organize information logically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explain medical terms clearly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use patient-friendly language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check patient understanding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encourage questions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Remember: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Diagnosis → Findings → Meaning → Next Steps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Good explanations improve patient confidence, understanding, and treatment adherence.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03A864-4037-4D55-A4E2-BBBF990A9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1. Practical Task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ABB5FF-7D20-421F-82F7-9B9163A35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>
                <a:latin typeface="Bahnschrift Light" panose="020B0502040204020203" pitchFamily="34" charset="0"/>
              </a:rPr>
              <a:t>Organise</a:t>
            </a:r>
            <a:r>
              <a:rPr lang="en-US" b="1" dirty="0">
                <a:latin typeface="Bahnschrift Light" panose="020B0502040204020203" pitchFamily="34" charset="0"/>
              </a:rPr>
              <a:t> the Consultation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Put the doctor's statements into the correct order.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A. This means you have a mild chest infection.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B. I'd like to explain your test results.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C. Your chest X-ray shows signs of inflammation.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D. I'll prescribe antibiotics, and you should rest and drink plenty of fluids.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5531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75A873-60AE-4DA7-8296-D4D67FB5F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2. Practical Task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FE0800-2F1A-4CBC-ACB5-5590AECF7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Explain the Results (Pairs)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Student A – Physician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Explain a patient's blood test results using: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one signposting expression;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one explanation of a diagnosis;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one recommendation.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Student B – Patient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Listen carefully and ask </a:t>
            </a:r>
            <a:r>
              <a:rPr lang="en-US" b="1" dirty="0">
                <a:latin typeface="Bahnschrift Light" panose="020B0502040204020203" pitchFamily="34" charset="0"/>
              </a:rPr>
              <a:t>two follow-up questions</a:t>
            </a:r>
            <a:r>
              <a:rPr lang="en-US" dirty="0">
                <a:latin typeface="Bahnschrift Light" panose="020B0502040204020203" pitchFamily="34" charset="0"/>
              </a:rPr>
              <a:t> about: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the diagnosis;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the treatment plan.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2199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5A3BB1-262A-44C9-8BD4-4DF0F5E34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504B1C-E5EA-48A6-A0BA-E9938862A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Basic Literature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Silverman, J., Kurtz, S., &amp; Draper, J. </a:t>
            </a:r>
            <a:r>
              <a:rPr lang="en-US" b="1" dirty="0">
                <a:latin typeface="Bahnschrift Light" panose="020B0502040204020203" pitchFamily="34" charset="0"/>
              </a:rPr>
              <a:t>Skills for Communicating with Patients</a:t>
            </a:r>
            <a:r>
              <a:rPr lang="en-US" dirty="0">
                <a:latin typeface="Bahnschrift Light" panose="020B0502040204020203" pitchFamily="34" charset="0"/>
              </a:rPr>
              <a:t> (4th ed.). CRC Press, </a:t>
            </a:r>
            <a:r>
              <a:rPr lang="en-US" b="1" dirty="0">
                <a:latin typeface="Bahnschrift Light" panose="020B0502040204020203" pitchFamily="34" charset="0"/>
              </a:rPr>
              <a:t>2024</a:t>
            </a:r>
            <a:r>
              <a:rPr lang="en-US" dirty="0">
                <a:latin typeface="Bahnschrift Light" panose="020B0502040204020203" pitchFamily="34" charset="0"/>
              </a:rPr>
              <a:t>.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O'Toole, G. </a:t>
            </a:r>
            <a:r>
              <a:rPr lang="en-US" b="1" dirty="0">
                <a:latin typeface="Bahnschrift Light" panose="020B0502040204020203" pitchFamily="34" charset="0"/>
              </a:rPr>
              <a:t>Communication: Core Interpersonal Skills for Health Professionals</a:t>
            </a:r>
            <a:r>
              <a:rPr lang="en-US" dirty="0">
                <a:latin typeface="Bahnschrift Light" panose="020B0502040204020203" pitchFamily="34" charset="0"/>
              </a:rPr>
              <a:t> (6th ed.). Elsevier, </a:t>
            </a:r>
            <a:r>
              <a:rPr lang="en-US" b="1" dirty="0">
                <a:latin typeface="Bahnschrift Light" panose="020B0502040204020203" pitchFamily="34" charset="0"/>
              </a:rPr>
              <a:t>2024</a:t>
            </a:r>
            <a:r>
              <a:rPr lang="en-US" dirty="0">
                <a:latin typeface="Bahnschrift Light" panose="020B0502040204020203" pitchFamily="34" charset="0"/>
              </a:rPr>
              <a:t>.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Glendinning, E. H., &amp; </a:t>
            </a:r>
            <a:r>
              <a:rPr lang="en-US" dirty="0" err="1">
                <a:latin typeface="Bahnschrift Light" panose="020B0502040204020203" pitchFamily="34" charset="0"/>
              </a:rPr>
              <a:t>Holmström</a:t>
            </a:r>
            <a:r>
              <a:rPr lang="en-US" dirty="0">
                <a:latin typeface="Bahnschrift Light" panose="020B0502040204020203" pitchFamily="34" charset="0"/>
              </a:rPr>
              <a:t>, B. </a:t>
            </a:r>
            <a:r>
              <a:rPr lang="en-US" b="1" dirty="0">
                <a:latin typeface="Bahnschrift Light" panose="020B0502040204020203" pitchFamily="34" charset="0"/>
              </a:rPr>
              <a:t>English in Medicine</a:t>
            </a:r>
            <a:r>
              <a:rPr lang="en-US" dirty="0">
                <a:latin typeface="Bahnschrift Light" panose="020B0502040204020203" pitchFamily="34" charset="0"/>
              </a:rPr>
              <a:t> (4th ed.). Cambridge University Press, </a:t>
            </a:r>
            <a:r>
              <a:rPr lang="en-US" b="1" dirty="0">
                <a:latin typeface="Bahnschrift Light" panose="020B0502040204020203" pitchFamily="34" charset="0"/>
              </a:rPr>
              <a:t>2023</a:t>
            </a:r>
            <a:r>
              <a:rPr lang="en-US" dirty="0">
                <a:latin typeface="Bahnschrift Light" panose="020B0502040204020203" pitchFamily="34" charset="0"/>
              </a:rPr>
              <a:t>.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Barry, P., &amp; Jones, A. </a:t>
            </a:r>
            <a:r>
              <a:rPr lang="en-US" b="1" dirty="0">
                <a:latin typeface="Bahnschrift Light" panose="020B0502040204020203" pitchFamily="34" charset="0"/>
              </a:rPr>
              <a:t>Medical English: Communication Skills for Doctors</a:t>
            </a:r>
            <a:r>
              <a:rPr lang="en-US" dirty="0">
                <a:latin typeface="Bahnschrift Light" panose="020B0502040204020203" pitchFamily="34" charset="0"/>
              </a:rPr>
              <a:t>. Cambridge University Press, </a:t>
            </a:r>
            <a:r>
              <a:rPr lang="en-US" b="1" dirty="0">
                <a:latin typeface="Bahnschrift Light" panose="020B0502040204020203" pitchFamily="34" charset="0"/>
              </a:rPr>
              <a:t>2023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1140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248FFC-F21F-43CE-8A43-71CD0662F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7DF2C4-0B27-4A86-9E72-717E12D78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World Health Organization. </a:t>
            </a:r>
            <a:r>
              <a:rPr lang="en-US" b="1" dirty="0">
                <a:latin typeface="Bahnschrift Light" panose="020B0502040204020203" pitchFamily="34" charset="0"/>
              </a:rPr>
              <a:t>Communicating for Health: A Global Competency Framework for Healthcare Workers.</a:t>
            </a:r>
            <a:r>
              <a:rPr lang="en-US" dirty="0">
                <a:latin typeface="Bahnschrift Light" panose="020B0502040204020203" pitchFamily="34" charset="0"/>
              </a:rPr>
              <a:t> 2025.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Agency for Healthcare Research and Quality. </a:t>
            </a:r>
            <a:r>
              <a:rPr lang="en-US" b="1" dirty="0">
                <a:latin typeface="Bahnschrift Light" panose="020B0502040204020203" pitchFamily="34" charset="0"/>
              </a:rPr>
              <a:t>Health Literacy Universal Precautions Toolkit</a:t>
            </a:r>
            <a:r>
              <a:rPr lang="en-US" dirty="0">
                <a:latin typeface="Bahnschrift Light" panose="020B0502040204020203" pitchFamily="34" charset="0"/>
              </a:rPr>
              <a:t> (3rd ed.). 2024.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Institute for Healthcare Communication. </a:t>
            </a:r>
            <a:r>
              <a:rPr lang="en-US" b="1" dirty="0">
                <a:latin typeface="Bahnschrift Light" panose="020B0502040204020203" pitchFamily="34" charset="0"/>
              </a:rPr>
              <a:t>Patient-</a:t>
            </a:r>
            <a:r>
              <a:rPr lang="en-US" b="1" dirty="0" err="1">
                <a:latin typeface="Bahnschrift Light" panose="020B0502040204020203" pitchFamily="34" charset="0"/>
              </a:rPr>
              <a:t>Centred</a:t>
            </a:r>
            <a:r>
              <a:rPr lang="en-US" b="1" dirty="0">
                <a:latin typeface="Bahnschrift Light" panose="020B0502040204020203" pitchFamily="34" charset="0"/>
              </a:rPr>
              <a:t> Communication Resources.</a:t>
            </a:r>
            <a:r>
              <a:rPr lang="en-US" dirty="0">
                <a:latin typeface="Bahnschrift Light" panose="020B0502040204020203" pitchFamily="34" charset="0"/>
              </a:rPr>
              <a:t> 2024.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General Medical Council. </a:t>
            </a:r>
            <a:r>
              <a:rPr lang="en-US" b="1" dirty="0">
                <a:latin typeface="Bahnschrift Light" panose="020B0502040204020203" pitchFamily="34" charset="0"/>
              </a:rPr>
              <a:t>Good Medical Practice.</a:t>
            </a:r>
            <a:r>
              <a:rPr lang="en-US" dirty="0">
                <a:latin typeface="Bahnschrift Light" panose="020B0502040204020203" pitchFamily="34" charset="0"/>
              </a:rPr>
              <a:t> Updated 2024.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37397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981</Words>
  <Application>Microsoft Office PowerPoint</Application>
  <PresentationFormat>Экран (4:3)</PresentationFormat>
  <Paragraphs>160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Arial Narrow</vt:lpstr>
      <vt:lpstr>Bahnschrift Light</vt:lpstr>
      <vt:lpstr>Trebuchet MS</vt:lpstr>
      <vt:lpstr>Wingdings</vt:lpstr>
      <vt:lpstr>Wingdings 2</vt:lpstr>
      <vt:lpstr>Изящная</vt:lpstr>
      <vt:lpstr>    Вінницький національний медичний університет ім.М.І.пирогова  кафедра філології ДИСЦИПЛІНА “ АНЛІЙСЬКА МОВА В НАУКОВІЙ  КОМУНІКАЦІЇ” СПЕЦІАЛЬНІСТЬ і2 “мЕДИЦИНА”</vt:lpstr>
      <vt:lpstr>Learning Objectives</vt:lpstr>
      <vt:lpstr>Why Is Structuring Medical Information Important?</vt:lpstr>
      <vt:lpstr>A Four-Step Structure for Explaining Medical Information</vt:lpstr>
      <vt:lpstr>Explaining a Diagnosis</vt:lpstr>
      <vt:lpstr>Explaining Test Results</vt:lpstr>
      <vt:lpstr>Using Plain English</vt:lpstr>
      <vt:lpstr>Signposting Expressions</vt:lpstr>
      <vt:lpstr>Communicating Difficult Results</vt:lpstr>
      <vt:lpstr>Common Language Patterns</vt:lpstr>
      <vt:lpstr>Example Consultation</vt:lpstr>
      <vt:lpstr>Summary</vt:lpstr>
      <vt:lpstr>Part 1. Practical Task</vt:lpstr>
      <vt:lpstr>Part 2. Practical Task</vt:lpstr>
      <vt:lpstr>Recommended Literature</vt:lpstr>
      <vt:lpstr>Additional Literature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Вінницький національний медичний університет ім.М.І.пирогова  кафедра філології</dc:title>
  <dc:creator>Alla</dc:creator>
  <cp:lastModifiedBy>Сімонова Ірина Вікторівна</cp:lastModifiedBy>
  <cp:revision>13</cp:revision>
  <dcterms:created xsi:type="dcterms:W3CDTF">2026-06-25T21:12:49Z</dcterms:created>
  <dcterms:modified xsi:type="dcterms:W3CDTF">2026-06-29T16:21:55Z</dcterms:modified>
</cp:coreProperties>
</file>