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53" y="8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surgery@vnmu.edu.ua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42265" y="260350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 І. Пирогова </a:t>
            </a:r>
            <a:r>
              <a:rPr lang="uk-UA" sz="2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МОЗ</a:t>
            </a: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України</a:t>
            </a:r>
          </a:p>
          <a:p>
            <a:pPr algn="ctr"/>
            <a:endParaRPr lang="uk-UA" sz="24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  ЗАГАЛЬНОЇ ХІРУРГІЇ</a:t>
            </a:r>
            <a:endParaRPr lang="uk-UA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5927" y="4338609"/>
            <a:ext cx="7860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І1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СТОМАТОЛОГІЯ</a:t>
            </a:r>
            <a:endParaRPr lang="uk-UA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ЗНАНЬ: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ОХОРОНА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ЗДОРОВ’Я ТА СОЦІАЛЬНЕ ЗАБЕЗПЕЧЕННЯ</a:t>
            </a:r>
            <a:endParaRPr lang="uk-UA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-НАУКОВА ПРОГРАМА: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«СТОМАТОЛОГІЯ 2025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uk-UA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ВИЩОЇ ОСВІТИ: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ТРЕТІЙ (</a:t>
            </a:r>
            <a:r>
              <a:rPr lang="uk-UA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-НАУКОВИЙ)</a:t>
            </a:r>
            <a:endParaRPr lang="uk-UA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09799" y="223388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№.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1.2.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b="1" cap="none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b="1" cap="none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uk-UA" b="1" cap="none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медико-правові </a:t>
            </a:r>
            <a:r>
              <a:rPr lang="uk-UA" b="1" cap="none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основи наукових досліджень</a:t>
            </a:r>
            <a:endParaRPr lang="uk-UA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AutoShape 2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5570" y="310851"/>
            <a:ext cx="1317898" cy="17465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054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914" y="209151"/>
            <a:ext cx="9635706" cy="1140255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ОСВІТНЬОГО Компонента</a:t>
            </a:r>
            <a:b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</a:t>
            </a: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№.«</a:t>
            </a: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1.2. </a:t>
            </a:r>
            <a:r>
              <a:rPr lang="uk-UA" sz="2400" b="1" cap="none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sz="2400" b="1" cap="none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uk-UA" sz="2400" b="1" cap="none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медико-правові </a:t>
            </a:r>
            <a:r>
              <a:rPr lang="uk-UA" sz="2400" b="1" cap="none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основи наукових досліджень» </a:t>
            </a:r>
            <a:endParaRPr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790" y="1855433"/>
            <a:ext cx="10466774" cy="49004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4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І1</a:t>
            </a:r>
            <a:r>
              <a:rPr lang="uk-UA" sz="2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Стоматологія </a:t>
            </a:r>
            <a:endParaRPr lang="uk-UA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Курс: 1 </a:t>
            </a: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Кредити: 1,5</a:t>
            </a: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 контролю: диференційний залік</a:t>
            </a: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українська, 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англійська</a:t>
            </a:r>
          </a:p>
          <a:p>
            <a:pPr>
              <a:spcBef>
                <a:spcPts val="0"/>
              </a:spcBef>
            </a:pPr>
            <a:r>
              <a:rPr lang="uk-UA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Пререквізити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відповідно до навчального плану, вивчення навчальної дисципліни «</a:t>
            </a:r>
            <a:r>
              <a:rPr lang="uk-UA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медико-правові основи наукових досліджень» здійснюється, коли аспірантом набуті відповідні знання з основних базових дисциплін на </a:t>
            </a:r>
            <a:r>
              <a:rPr lang="uk-UA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ІІ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рівні вищої освіти, а також дисциплін: Історія філософії, як методологічна основа розвитку науки та цивілізації, Англійська мова у науково-медичному спілкуванні, 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Медична 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етика та деонтологія, Культура мови лікаря: термінологічний аспект, Публікаційна активність та </a:t>
            </a:r>
            <a:r>
              <a:rPr lang="uk-UA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наукометричні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бази даних.… </a:t>
            </a:r>
            <a:endParaRPr lang="uk-UA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64" y="485775"/>
            <a:ext cx="5018705" cy="15330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цей курс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664" y="4152899"/>
            <a:ext cx="5018705" cy="25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ПЕРЕВАГА:</a:t>
            </a:r>
          </a:p>
          <a:p>
            <a:pPr marL="0" indent="0">
              <a:buNone/>
            </a:pPr>
            <a:r>
              <a:rPr lang="uk-UA" sz="2400" dirty="0" smtClean="0"/>
              <a:t>Цей курс дає аспіранту чіткий алгоритм: як зробити своє дослідження юридично бездоганним з першого дня, щоб не довелося переробляти роки важкої праці.</a:t>
            </a:r>
            <a:endParaRPr lang="uk-U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189133" y="485775"/>
            <a:ext cx="5907617" cy="6191250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ормує культуру академічної доброчесності, практичні навички захисту дослідження, юридичний захист лікаря-вченого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озвиває наукову зрілість – здатність вести дослідження так, щоб до його правової та моральної  сторони не виникало жодного запитання в усьому світі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Допомагає без стресу пройти </a:t>
            </a:r>
            <a:r>
              <a:rPr lang="uk-UA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біоетичну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комісію, захистити дисертацію без юридичних ризиків, конвертувати дослідження в міжнародні публікації, почуватися впевнено у відносинах «лікар-пацієнт-дослідник» 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45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85" y="95250"/>
            <a:ext cx="5279366" cy="64579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sz="1800" i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основи наукових досліджень. Етичність досліджень. Медико-правову базу. Етичний кодекс лікаря України.</a:t>
            </a:r>
          </a:p>
          <a:p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Організаційні моменти для експериментального дослідження:  вибір виду та кількості тварин, способи знеболення під час проведення експериментів на тваринах, правила виведення з тварини з експерименту. </a:t>
            </a:r>
          </a:p>
          <a:p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Організацію наукового дослідження за участі людей: інформована згода,  анкетування учасників дослідження тощо. Особливості проведення наукових досліджень за участі дітей, </a:t>
            </a:r>
            <a:r>
              <a:rPr lang="uk-UA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онкохворих</a:t>
            </a:r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психічно хворих.</a:t>
            </a:r>
          </a:p>
          <a:p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Етико-правові відносини «Науковець-Пацієнт». </a:t>
            </a:r>
          </a:p>
        </p:txBody>
      </p:sp>
    </p:spTree>
    <p:extLst>
      <p:ext uri="{BB962C8B-B14F-4D97-AF65-F5344CB8AC3E}">
        <p14:creationId xmlns:p14="http://schemas.microsoft.com/office/powerpoint/2010/main" val="315394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825" y="228599"/>
            <a:ext cx="5349348" cy="6496051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Опануєте основні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медико-правові документи, що регламентують проведення експериментальних та клінічних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досліджень</a:t>
            </a:r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Зможете чітко дотримуватись положень Етичного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кодексу лікаря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Зможете створювати сучасний дизайн дослідження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варіанти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його втілення</a:t>
            </a:r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Зможете вибрати вид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оптимальну кількість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тварин для експериментів,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будете вміти поводитись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 піддослідними тваринами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згідно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Закону України Про захист тварин від жорстокого поводження </a:t>
            </a:r>
            <a:endParaRPr lang="uk-UA" sz="3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Розробляти та проводити анкетування хворих, виконувати їм медичні маніпуляції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процедури відповідно до існуючих деонтологічних норм</a:t>
            </a:r>
            <a:endParaRPr lang="uk-UA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2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заняття</a:t>
            </a:r>
          </a:p>
          <a:p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робота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Індивідуальна самостійна робота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9350" y="1974193"/>
            <a:ext cx="58102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Диференційний залік</a:t>
            </a:r>
            <a:r>
              <a:rPr lang="uk-UA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проводиться</a:t>
            </a:r>
            <a:r>
              <a:rPr lang="uk-UA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останньому практичному занятті за умов успішного проходження курсу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відсутності академічної заборгованості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Шкала перерахунку традиційних оцінок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поточної успішності у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рейтингові бали (120 балів) для дисциплін, що закінчуються підсумковим контролем, прийнята рішенням Вченої ради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ВНМУ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протокол №2 від 28.09.10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Отримані бали за поточну успішність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за  залікове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заняття додаються і визначають оцінку з дисципліни. Ця сума відповідає фіксованій шкалі оцінок: оцінка «5» 200-180 балів, оцінка «4» - 179-160 балів, оцінка «3» 159-122 бали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750" y="4347382"/>
            <a:ext cx="4486656" cy="160574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д.мед.н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проф. С. Д. </a:t>
            </a: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Хіміч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доц. Я. М. </a:t>
            </a: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Кулік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45750" y="85378"/>
            <a:ext cx="4486656" cy="71826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інформація: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Вінниця, вул.Пирогова,56</a:t>
            </a: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загальної хірургії 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surgery@vnmu.edu.ua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50" y="1141597"/>
            <a:ext cx="4492872" cy="299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453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265</TotalTime>
  <Words>563</Words>
  <Application>Microsoft Office PowerPoint</Application>
  <PresentationFormat>Широкоэкранный</PresentationFormat>
  <Paragraphs>53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Gill Sans MT</vt:lpstr>
      <vt:lpstr>Parcel</vt:lpstr>
      <vt:lpstr>ВК №. 1.2. Біоетичні та медико-правові основи наукових досліджень</vt:lpstr>
      <vt:lpstr>Паспорт ОСВІТНЬОГО Компонента ВК №.«1.2. Біоетичні та медико-правові основи наукових досліджень» 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2026-04-08T10:22:59Z</dcterms:created>
  <dcterms:modified xsi:type="dcterms:W3CDTF">2026-06-26T07:11:13Z</dcterms:modified>
</cp:coreProperties>
</file>